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2"/>
  </p:notesMasterIdLst>
  <p:sldIdLst>
    <p:sldId id="345" r:id="rId2"/>
    <p:sldId id="258" r:id="rId3"/>
    <p:sldId id="259" r:id="rId4"/>
    <p:sldId id="260" r:id="rId5"/>
    <p:sldId id="261" r:id="rId6"/>
    <p:sldId id="262" r:id="rId7"/>
    <p:sldId id="264" r:id="rId8"/>
    <p:sldId id="263" r:id="rId9"/>
    <p:sldId id="256" r:id="rId10"/>
    <p:sldId id="267" r:id="rId11"/>
    <p:sldId id="268" r:id="rId12"/>
    <p:sldId id="270" r:id="rId13"/>
    <p:sldId id="271" r:id="rId14"/>
    <p:sldId id="272" r:id="rId15"/>
    <p:sldId id="275" r:id="rId16"/>
    <p:sldId id="276" r:id="rId17"/>
    <p:sldId id="277" r:id="rId18"/>
    <p:sldId id="278" r:id="rId19"/>
    <p:sldId id="279" r:id="rId20"/>
    <p:sldId id="280" r:id="rId21"/>
    <p:sldId id="281" r:id="rId22"/>
    <p:sldId id="289" r:id="rId23"/>
    <p:sldId id="282" r:id="rId24"/>
    <p:sldId id="283" r:id="rId25"/>
    <p:sldId id="284" r:id="rId26"/>
    <p:sldId id="285" r:id="rId27"/>
    <p:sldId id="293" r:id="rId28"/>
    <p:sldId id="286" r:id="rId29"/>
    <p:sldId id="287" r:id="rId30"/>
    <p:sldId id="307" r:id="rId31"/>
    <p:sldId id="292" r:id="rId32"/>
    <p:sldId id="346" r:id="rId33"/>
    <p:sldId id="257" r:id="rId34"/>
    <p:sldId id="312" r:id="rId35"/>
    <p:sldId id="411" r:id="rId36"/>
    <p:sldId id="349" r:id="rId37"/>
    <p:sldId id="265" r:id="rId38"/>
    <p:sldId id="350" r:id="rId39"/>
    <p:sldId id="269" r:id="rId40"/>
    <p:sldId id="313" r:id="rId41"/>
    <p:sldId id="266" r:id="rId42"/>
    <p:sldId id="351" r:id="rId43"/>
    <p:sldId id="315" r:id="rId44"/>
    <p:sldId id="352" r:id="rId45"/>
    <p:sldId id="353" r:id="rId46"/>
    <p:sldId id="273" r:id="rId47"/>
    <p:sldId id="301" r:id="rId48"/>
    <p:sldId id="303" r:id="rId49"/>
    <p:sldId id="304" r:id="rId50"/>
    <p:sldId id="305" r:id="rId51"/>
    <p:sldId id="306" r:id="rId52"/>
    <p:sldId id="316" r:id="rId53"/>
    <p:sldId id="354" r:id="rId54"/>
    <p:sldId id="317" r:id="rId55"/>
    <p:sldId id="300" r:id="rId56"/>
    <p:sldId id="355" r:id="rId57"/>
    <p:sldId id="356" r:id="rId58"/>
    <p:sldId id="314" r:id="rId59"/>
    <p:sldId id="357" r:id="rId60"/>
    <p:sldId id="358" r:id="rId61"/>
    <p:sldId id="318" r:id="rId62"/>
    <p:sldId id="319" r:id="rId63"/>
    <p:sldId id="320" r:id="rId64"/>
    <p:sldId id="321" r:id="rId65"/>
    <p:sldId id="324" r:id="rId66"/>
    <p:sldId id="325" r:id="rId67"/>
    <p:sldId id="326" r:id="rId68"/>
    <p:sldId id="323" r:id="rId69"/>
    <p:sldId id="359" r:id="rId70"/>
    <p:sldId id="322" r:id="rId71"/>
    <p:sldId id="302" r:id="rId72"/>
    <p:sldId id="360" r:id="rId73"/>
    <p:sldId id="361" r:id="rId74"/>
    <p:sldId id="362" r:id="rId75"/>
    <p:sldId id="363" r:id="rId76"/>
    <p:sldId id="364" r:id="rId77"/>
    <p:sldId id="308" r:id="rId78"/>
    <p:sldId id="309" r:id="rId79"/>
    <p:sldId id="328" r:id="rId80"/>
    <p:sldId id="310" r:id="rId81"/>
    <p:sldId id="311" r:id="rId82"/>
    <p:sldId id="295" r:id="rId83"/>
    <p:sldId id="296" r:id="rId84"/>
    <p:sldId id="297" r:id="rId85"/>
    <p:sldId id="298" r:id="rId86"/>
    <p:sldId id="299" r:id="rId87"/>
    <p:sldId id="327" r:id="rId88"/>
    <p:sldId id="329" r:id="rId89"/>
    <p:sldId id="365" r:id="rId90"/>
    <p:sldId id="366" r:id="rId91"/>
    <p:sldId id="367" r:id="rId92"/>
    <p:sldId id="336" r:id="rId93"/>
    <p:sldId id="337" r:id="rId94"/>
    <p:sldId id="682" r:id="rId95"/>
    <p:sldId id="502" r:id="rId96"/>
    <p:sldId id="699" r:id="rId97"/>
    <p:sldId id="700" r:id="rId98"/>
    <p:sldId id="338" r:id="rId99"/>
    <p:sldId id="376" r:id="rId100"/>
    <p:sldId id="377" r:id="rId101"/>
    <p:sldId id="388" r:id="rId102"/>
    <p:sldId id="698" r:id="rId103"/>
    <p:sldId id="510" r:id="rId104"/>
    <p:sldId id="505" r:id="rId105"/>
    <p:sldId id="508" r:id="rId106"/>
    <p:sldId id="507" r:id="rId107"/>
    <p:sldId id="544" r:id="rId108"/>
    <p:sldId id="704" r:id="rId109"/>
    <p:sldId id="716" r:id="rId110"/>
    <p:sldId id="705" r:id="rId111"/>
    <p:sldId id="385" r:id="rId112"/>
    <p:sldId id="386" r:id="rId113"/>
    <p:sldId id="387" r:id="rId114"/>
    <p:sldId id="683" r:id="rId115"/>
    <p:sldId id="684" r:id="rId116"/>
    <p:sldId id="391" r:id="rId117"/>
    <p:sldId id="339" r:id="rId118"/>
    <p:sldId id="652" r:id="rId119"/>
    <p:sldId id="515" r:id="rId120"/>
    <p:sldId id="717" r:id="rId121"/>
    <p:sldId id="718" r:id="rId122"/>
    <p:sldId id="654" r:id="rId123"/>
    <p:sldId id="342" r:id="rId124"/>
    <p:sldId id="343" r:id="rId125"/>
    <p:sldId id="513" r:id="rId126"/>
    <p:sldId id="514" r:id="rId127"/>
    <p:sldId id="750" r:id="rId128"/>
    <p:sldId id="663" r:id="rId129"/>
    <p:sldId id="664" r:id="rId130"/>
    <p:sldId id="728" r:id="rId131"/>
    <p:sldId id="685" r:id="rId132"/>
    <p:sldId id="686" r:id="rId133"/>
    <p:sldId id="687" r:id="rId134"/>
    <p:sldId id="688" r:id="rId135"/>
    <p:sldId id="729" r:id="rId136"/>
    <p:sldId id="749" r:id="rId137"/>
    <p:sldId id="707" r:id="rId138"/>
    <p:sldId id="748" r:id="rId139"/>
    <p:sldId id="719" r:id="rId140"/>
    <p:sldId id="713" r:id="rId141"/>
    <p:sldId id="708" r:id="rId142"/>
    <p:sldId id="743" r:id="rId143"/>
    <p:sldId id="744" r:id="rId144"/>
    <p:sldId id="274" r:id="rId145"/>
    <p:sldId id="724" r:id="rId146"/>
    <p:sldId id="745" r:id="rId147"/>
    <p:sldId id="739" r:id="rId148"/>
    <p:sldId id="746" r:id="rId149"/>
    <p:sldId id="727" r:id="rId150"/>
    <p:sldId id="706" r:id="rId1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Times" pitchFamily="2"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Times" pitchFamily="2"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6"/>
    <p:restoredTop sz="93137"/>
  </p:normalViewPr>
  <p:slideViewPr>
    <p:cSldViewPr>
      <p:cViewPr varScale="1">
        <p:scale>
          <a:sx n="124" d="100"/>
          <a:sy n="124" d="100"/>
        </p:scale>
        <p:origin x="94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viewProps" Target="view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image" Target="../media/image61.emf"/><Relationship Id="rId1" Type="http://schemas.openxmlformats.org/officeDocument/2006/relationships/image" Target="../media/image60.emf"/><Relationship Id="rId4" Type="http://schemas.openxmlformats.org/officeDocument/2006/relationships/image" Target="../media/image63.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image" Target="../media/image73.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emf"/><Relationship Id="rId1" Type="http://schemas.openxmlformats.org/officeDocument/2006/relationships/image" Target="../media/image76.emf"/><Relationship Id="rId5" Type="http://schemas.openxmlformats.org/officeDocument/2006/relationships/image" Target="../media/image80.emf"/><Relationship Id="rId4" Type="http://schemas.openxmlformats.org/officeDocument/2006/relationships/image" Target="../media/image79.e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image" Target="../media/image91.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image" Target="../media/image9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08.emf"/><Relationship Id="rId1" Type="http://schemas.openxmlformats.org/officeDocument/2006/relationships/image" Target="../media/image107.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image" Target="../media/image11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emf"/><Relationship Id="rId1" Type="http://schemas.openxmlformats.org/officeDocument/2006/relationships/image" Target="../media/image113.e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image" Target="../media/image115.e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6.emf"/><Relationship Id="rId1" Type="http://schemas.openxmlformats.org/officeDocument/2006/relationships/image" Target="../media/image117.emf"/><Relationship Id="rId4" Type="http://schemas.openxmlformats.org/officeDocument/2006/relationships/image" Target="../media/image119.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image" Target="../media/image121.emf"/><Relationship Id="rId1" Type="http://schemas.openxmlformats.org/officeDocument/2006/relationships/image" Target="../media/image120.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image" Target="../media/image19.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image" Target="../media/image150.emf"/><Relationship Id="rId1" Type="http://schemas.openxmlformats.org/officeDocument/2006/relationships/image" Target="../media/image149.emf"/><Relationship Id="rId5" Type="http://schemas.openxmlformats.org/officeDocument/2006/relationships/image" Target="../media/image153.emf"/><Relationship Id="rId4" Type="http://schemas.openxmlformats.org/officeDocument/2006/relationships/image" Target="../media/image152.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56.emf"/><Relationship Id="rId2" Type="http://schemas.openxmlformats.org/officeDocument/2006/relationships/image" Target="../media/image155.emf"/><Relationship Id="rId1" Type="http://schemas.openxmlformats.org/officeDocument/2006/relationships/image" Target="../media/image154.emf"/><Relationship Id="rId4" Type="http://schemas.openxmlformats.org/officeDocument/2006/relationships/image" Target="../media/image157.emf"/></Relationships>
</file>

<file path=ppt/drawings/_rels/vmlDrawing34.vml.rels><?xml version="1.0" encoding="UTF-8" standalone="yes"?>
<Relationships xmlns="http://schemas.openxmlformats.org/package/2006/relationships"><Relationship Id="rId2" Type="http://schemas.openxmlformats.org/officeDocument/2006/relationships/image" Target="../media/image161.emf"/><Relationship Id="rId1" Type="http://schemas.openxmlformats.org/officeDocument/2006/relationships/image" Target="../media/image160.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image" Target="../media/image2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FA9636-355B-6447-8F60-1B787E4F92F6}" type="datetimeFigureOut">
              <a:rPr lang="en-US" smtClean="0"/>
              <a:t>4/30/20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C0FE2FE-E042-E443-9026-A5ACF0B90553}" type="slidenum">
              <a:rPr lang="en-US" smtClean="0"/>
              <a:t>‹#›</a:t>
            </a:fld>
            <a:endParaRPr lang="en-US"/>
          </a:p>
        </p:txBody>
      </p:sp>
    </p:spTree>
    <p:extLst>
      <p:ext uri="{BB962C8B-B14F-4D97-AF65-F5344CB8AC3E}">
        <p14:creationId xmlns:p14="http://schemas.microsoft.com/office/powerpoint/2010/main" val="3161734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4FE80B4D-CAEE-D84F-A862-979AE8A4B67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35056911-DFB7-8845-8900-D2DB6D53E413}" type="slidenum">
              <a:rPr lang="en-US" altLang="en-US" sz="1200"/>
              <a:pPr/>
              <a:t>38</a:t>
            </a:fld>
            <a:endParaRPr lang="en-US" altLang="en-US" sz="1200"/>
          </a:p>
        </p:txBody>
      </p:sp>
      <p:sp>
        <p:nvSpPr>
          <p:cNvPr id="58370" name="Rectangle 2">
            <a:extLst>
              <a:ext uri="{FF2B5EF4-FFF2-40B4-BE49-F238E27FC236}">
                <a16:creationId xmlns:a16="http://schemas.microsoft.com/office/drawing/2014/main" id="{C7D30905-91AC-CD4E-8CC0-D3F62DE1824F}"/>
              </a:ext>
            </a:extLst>
          </p:cNvPr>
          <p:cNvSpPr>
            <a:spLocks noGrp="1" noRot="1" noChangeAspect="1" noChangeArrowheads="1" noTextEdit="1"/>
          </p:cNvSpPr>
          <p:nvPr>
            <p:ph type="sldImg"/>
          </p:nvPr>
        </p:nvSpPr>
        <p:spPr>
          <a:xfrm>
            <a:off x="1144588" y="685800"/>
            <a:ext cx="4572000" cy="3429000"/>
          </a:xfrm>
          <a:solidFill>
            <a:srgbClr val="FFFFFF"/>
          </a:solidFill>
          <a:ln/>
          <a:extLst>
            <a:ext uri="{FAA26D3D-D897-4be2-8F04-BA451C77F1D7}">
              <ma14:placeholderFlag xmlns="" xmlns:ma14="http://schemas.microsoft.com/office/mac/drawingml/2011/main" val="1"/>
            </a:ext>
          </a:extLst>
        </p:spPr>
      </p:sp>
      <p:sp>
        <p:nvSpPr>
          <p:cNvPr id="58371" name="Rectangle 3">
            <a:extLst>
              <a:ext uri="{FF2B5EF4-FFF2-40B4-BE49-F238E27FC236}">
                <a16:creationId xmlns:a16="http://schemas.microsoft.com/office/drawing/2014/main" id="{D7C59706-4234-D349-ADB4-F14CE4F418EB}"/>
              </a:ext>
            </a:extLst>
          </p:cNvPr>
          <p:cNvSpPr>
            <a:spLocks noGrp="1" noChangeArrowheads="1"/>
          </p:cNvSpPr>
          <p:nvPr>
            <p:ph type="body" idx="1"/>
          </p:nvPr>
        </p:nvSpPr>
        <p:spPr>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txBody>
          <a:bodyPr lIns="91432" tIns="45716" rIns="91432" bIns="45716"/>
          <a:lstStyle/>
          <a:p>
            <a:pPr eaLnBrk="1" hangingPunct="1">
              <a:defRPr/>
            </a:pPr>
            <a:endParaRPr lang="en-US">
              <a:cs typeface="+mn-cs"/>
            </a:endParaRPr>
          </a:p>
        </p:txBody>
      </p:sp>
    </p:spTree>
    <p:extLst>
      <p:ext uri="{BB962C8B-B14F-4D97-AF65-F5344CB8AC3E}">
        <p14:creationId xmlns:p14="http://schemas.microsoft.com/office/powerpoint/2010/main" val="4012170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2C222370-1CA9-9747-A6CD-32CB9F47459F}"/>
              </a:ext>
            </a:extLst>
          </p:cNvPr>
          <p:cNvSpPr>
            <a:spLocks noGrp="1" noRot="1" noChangeAspect="1"/>
          </p:cNvSpPr>
          <p:nvPr>
            <p:ph type="sldImg"/>
          </p:nvPr>
        </p:nvSpPr>
        <p:spPr>
          <a:ln/>
        </p:spPr>
      </p:sp>
      <p:sp>
        <p:nvSpPr>
          <p:cNvPr id="72706" name="Notes Placeholder 2">
            <a:extLst>
              <a:ext uri="{FF2B5EF4-FFF2-40B4-BE49-F238E27FC236}">
                <a16:creationId xmlns:a16="http://schemas.microsoft.com/office/drawing/2014/main" id="{513481EB-D0DD-594E-AC9D-E697DD17925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itchFamily="2" charset="0"/>
                <a:ea typeface="ＭＳ Ｐゴシック" panose="020B0600070205080204" pitchFamily="34" charset="-128"/>
              </a:rPr>
              <a:t>Pen-and-paper = symmetry, periodicity, etc.</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Gradient-based: first applied to aerodynamic applications</a:t>
            </a:r>
          </a:p>
          <a:p>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Discuss a little about the “magic” of topology optimization: twiddling here and there would seem to take 1000’s of extra simulations, but it only takes one!  I won’t get into it here, but there’s a very nice understanding about how each piece of information occupies one “voxel” in the second simulation, such that the second simulation as a whole contains the derivative of each voxel.</a:t>
            </a:r>
          </a:p>
        </p:txBody>
      </p:sp>
      <p:sp>
        <p:nvSpPr>
          <p:cNvPr id="72707" name="Slide Number Placeholder 3">
            <a:extLst>
              <a:ext uri="{FF2B5EF4-FFF2-40B4-BE49-F238E27FC236}">
                <a16:creationId xmlns:a16="http://schemas.microsoft.com/office/drawing/2014/main" id="{AC85E552-B7AA-F545-9E3C-A0351D0D34D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5D42A2C3-2C24-AA46-8309-AF501B047009}" type="slidenum">
              <a:rPr lang="en-US" altLang="en-US" sz="1200"/>
              <a:pPr/>
              <a:t>94</a:t>
            </a:fld>
            <a:endParaRPr lang="en-US" altLang="en-US" sz="1200"/>
          </a:p>
        </p:txBody>
      </p:sp>
    </p:spTree>
    <p:extLst>
      <p:ext uri="{BB962C8B-B14F-4D97-AF65-F5344CB8AC3E}">
        <p14:creationId xmlns:p14="http://schemas.microsoft.com/office/powerpoint/2010/main" val="1186123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C70690-B0F6-5B4A-AEC8-29A526FB979C}" type="slidenum">
              <a:rPr lang="en-US" altLang="en-US" smtClean="0"/>
              <a:pPr/>
              <a:t>125</a:t>
            </a:fld>
            <a:endParaRPr lang="en-US" altLang="en-US"/>
          </a:p>
        </p:txBody>
      </p:sp>
    </p:spTree>
    <p:extLst>
      <p:ext uri="{BB962C8B-B14F-4D97-AF65-F5344CB8AC3E}">
        <p14:creationId xmlns:p14="http://schemas.microsoft.com/office/powerpoint/2010/main" val="474457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362F85D9-755E-2C41-BD67-18ABE6BFD584}"/>
              </a:ext>
            </a:extLst>
          </p:cNvPr>
          <p:cNvSpPr>
            <a:spLocks noGrp="1" noRot="1" noChangeAspect="1"/>
          </p:cNvSpPr>
          <p:nvPr>
            <p:ph type="sldImg"/>
          </p:nvPr>
        </p:nvSpPr>
        <p:spPr>
          <a:ln/>
        </p:spPr>
      </p:sp>
      <p:sp>
        <p:nvSpPr>
          <p:cNvPr id="39938" name="Notes Placeholder 2">
            <a:extLst>
              <a:ext uri="{FF2B5EF4-FFF2-40B4-BE49-F238E27FC236}">
                <a16:creationId xmlns:a16="http://schemas.microsoft.com/office/drawing/2014/main" id="{F001DDF0-E370-4848-8979-BB9F4F301FF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Calibri" panose="020F0502020204030204" pitchFamily="34" charset="0"/>
              <a:ea typeface="ＭＳ Ｐゴシック" panose="020B0600070205080204" pitchFamily="34" charset="-128"/>
            </a:endParaRPr>
          </a:p>
        </p:txBody>
      </p:sp>
      <p:sp>
        <p:nvSpPr>
          <p:cNvPr id="39939" name="Slide Number Placeholder 3">
            <a:extLst>
              <a:ext uri="{FF2B5EF4-FFF2-40B4-BE49-F238E27FC236}">
                <a16:creationId xmlns:a16="http://schemas.microsoft.com/office/drawing/2014/main" id="{2B99CF77-7DDA-2441-BC93-15F9906131D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fld id="{09E3C374-14F7-EB4A-840B-B94F9AE56381}" type="slidenum">
              <a:rPr lang="en-US" altLang="en-US" sz="1200"/>
              <a:pPr/>
              <a:t>129</a:t>
            </a:fld>
            <a:endParaRPr lang="en-US" altLang="en-US" sz="1200"/>
          </a:p>
        </p:txBody>
      </p:sp>
    </p:spTree>
    <p:extLst>
      <p:ext uri="{BB962C8B-B14F-4D97-AF65-F5344CB8AC3E}">
        <p14:creationId xmlns:p14="http://schemas.microsoft.com/office/powerpoint/2010/main" val="27010229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Keeping in mind the figure of merit we discussed, I will now explain how exactly we can fit all of that into an optimization problem. What we do is a more intricate version of LDOS formulation. We start with a point dipole source J1 at the fundamental frequency omega1. We calculate the fundamental field E1 in response to J1. Once we have the E1, we construct the nonlinear polarization current J2 based on the square of E1. Then we calculate the electric field response E2 due to J2 at the second harmonic frequency omega2. Then we maximize the power output from J2. Roughly speaking, by optimizing the power output we are enhancing the resonant effects related to Q1 and Q2 while we take care of the nonlinear overlap with the carefully constructed J2. If you wish, you can think of our formulation as simply following the physics of second harmonic generation in the limit of an un-depleted pump.</a:t>
            </a:r>
          </a:p>
          <a:p>
            <a:endParaRPr lang="en-US" dirty="0"/>
          </a:p>
        </p:txBody>
      </p:sp>
      <p:sp>
        <p:nvSpPr>
          <p:cNvPr id="4" name="Slide Number Placeholder 3"/>
          <p:cNvSpPr>
            <a:spLocks noGrp="1"/>
          </p:cNvSpPr>
          <p:nvPr>
            <p:ph type="sldNum" sz="quarter" idx="10"/>
          </p:nvPr>
        </p:nvSpPr>
        <p:spPr/>
        <p:txBody>
          <a:bodyPr/>
          <a:lstStyle/>
          <a:p>
            <a:fld id="{0A907026-9771-604E-83F3-800A2E9BE1D7}" type="slidenum">
              <a:rPr lang="en-US" smtClean="0"/>
              <a:pPr/>
              <a:t>135</a:t>
            </a:fld>
            <a:endParaRPr lang="en-US"/>
          </a:p>
        </p:txBody>
      </p:sp>
    </p:spTree>
    <p:extLst>
      <p:ext uri="{BB962C8B-B14F-4D97-AF65-F5344CB8AC3E}">
        <p14:creationId xmlns:p14="http://schemas.microsoft.com/office/powerpoint/2010/main" val="903657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in all unit cells have different radii</a:t>
            </a:r>
          </a:p>
          <a:p>
            <a:r>
              <a:rPr lang="en-US" dirty="0"/>
              <a:t>Memory to resolve the surface, being fine enough to resolve features</a:t>
            </a:r>
          </a:p>
        </p:txBody>
      </p:sp>
      <p:sp>
        <p:nvSpPr>
          <p:cNvPr id="4" name="Slide Number Placeholder 3"/>
          <p:cNvSpPr>
            <a:spLocks noGrp="1"/>
          </p:cNvSpPr>
          <p:nvPr>
            <p:ph type="sldNum" sz="quarter" idx="5"/>
          </p:nvPr>
        </p:nvSpPr>
        <p:spPr/>
        <p:txBody>
          <a:bodyPr/>
          <a:lstStyle/>
          <a:p>
            <a:fld id="{BF7A5C66-8A21-1F40-9129-7C2B1B2870F1}" type="slidenum">
              <a:rPr lang="en-US" smtClean="0"/>
              <a:t>141</a:t>
            </a:fld>
            <a:endParaRPr lang="en-US"/>
          </a:p>
        </p:txBody>
      </p:sp>
    </p:spTree>
    <p:extLst>
      <p:ext uri="{BB962C8B-B14F-4D97-AF65-F5344CB8AC3E}">
        <p14:creationId xmlns:p14="http://schemas.microsoft.com/office/powerpoint/2010/main" val="385096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43063B7-53C0-E64E-935B-82C9E766F2E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53EE416-D8FD-4641-A33C-F8C172C53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C33281-63EE-E54A-8CEF-42C962EA7B02}"/>
              </a:ext>
            </a:extLst>
          </p:cNvPr>
          <p:cNvSpPr>
            <a:spLocks noGrp="1" noChangeArrowheads="1"/>
          </p:cNvSpPr>
          <p:nvPr>
            <p:ph type="sldNum" sz="quarter" idx="12"/>
          </p:nvPr>
        </p:nvSpPr>
        <p:spPr>
          <a:ln/>
        </p:spPr>
        <p:txBody>
          <a:bodyPr/>
          <a:lstStyle>
            <a:lvl1pPr>
              <a:defRPr/>
            </a:lvl1pPr>
          </a:lstStyle>
          <a:p>
            <a:fld id="{AE3E98EC-EC9C-1B4B-85BE-C04A172BA205}" type="slidenum">
              <a:rPr lang="en-US" altLang="en-US"/>
              <a:pPr/>
              <a:t>‹#›</a:t>
            </a:fld>
            <a:endParaRPr lang="en-US" altLang="en-US"/>
          </a:p>
        </p:txBody>
      </p:sp>
    </p:spTree>
    <p:extLst>
      <p:ext uri="{BB962C8B-B14F-4D97-AF65-F5344CB8AC3E}">
        <p14:creationId xmlns:p14="http://schemas.microsoft.com/office/powerpoint/2010/main" val="41884067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F1C2A29-57F0-4945-BCF8-BD309510357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77C6F6D-645B-424D-B422-C7FDD6AA422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EF59B79-035A-6448-9D34-D3F8CCF5D1AF}"/>
              </a:ext>
            </a:extLst>
          </p:cNvPr>
          <p:cNvSpPr>
            <a:spLocks noGrp="1" noChangeArrowheads="1"/>
          </p:cNvSpPr>
          <p:nvPr>
            <p:ph type="sldNum" sz="quarter" idx="12"/>
          </p:nvPr>
        </p:nvSpPr>
        <p:spPr>
          <a:ln/>
        </p:spPr>
        <p:txBody>
          <a:bodyPr/>
          <a:lstStyle>
            <a:lvl1pPr>
              <a:defRPr/>
            </a:lvl1pPr>
          </a:lstStyle>
          <a:p>
            <a:fld id="{E2C07985-4236-1647-BA3D-1D89A96D773E}" type="slidenum">
              <a:rPr lang="en-US" altLang="en-US"/>
              <a:pPr/>
              <a:t>‹#›</a:t>
            </a:fld>
            <a:endParaRPr lang="en-US" altLang="en-US"/>
          </a:p>
        </p:txBody>
      </p:sp>
    </p:spTree>
    <p:extLst>
      <p:ext uri="{BB962C8B-B14F-4D97-AF65-F5344CB8AC3E}">
        <p14:creationId xmlns:p14="http://schemas.microsoft.com/office/powerpoint/2010/main" val="3217259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4E7867B-7482-CB44-B43A-EC98B8A604A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9EDE59F-7847-C949-BD03-B71F6B3F50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8310528-D18D-2748-8483-F52CC8DB9356}"/>
              </a:ext>
            </a:extLst>
          </p:cNvPr>
          <p:cNvSpPr>
            <a:spLocks noGrp="1" noChangeArrowheads="1"/>
          </p:cNvSpPr>
          <p:nvPr>
            <p:ph type="sldNum" sz="quarter" idx="12"/>
          </p:nvPr>
        </p:nvSpPr>
        <p:spPr>
          <a:ln/>
        </p:spPr>
        <p:txBody>
          <a:bodyPr/>
          <a:lstStyle>
            <a:lvl1pPr>
              <a:defRPr/>
            </a:lvl1pPr>
          </a:lstStyle>
          <a:p>
            <a:fld id="{35DF58B6-F9FB-F945-965F-7F06899559DC}" type="slidenum">
              <a:rPr lang="en-US" altLang="en-US"/>
              <a:pPr/>
              <a:t>‹#›</a:t>
            </a:fld>
            <a:endParaRPr lang="en-US" altLang="en-US"/>
          </a:p>
        </p:txBody>
      </p:sp>
    </p:spTree>
    <p:extLst>
      <p:ext uri="{BB962C8B-B14F-4D97-AF65-F5344CB8AC3E}">
        <p14:creationId xmlns:p14="http://schemas.microsoft.com/office/powerpoint/2010/main" val="1312843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62CC93E-C034-DF45-B680-9121D290C50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DE936CF-03B8-824A-AA04-915F7E804F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AFD4744-70BB-A546-B51C-FD8C419CE0DB}"/>
              </a:ext>
            </a:extLst>
          </p:cNvPr>
          <p:cNvSpPr>
            <a:spLocks noGrp="1" noChangeArrowheads="1"/>
          </p:cNvSpPr>
          <p:nvPr>
            <p:ph type="sldNum" sz="quarter" idx="12"/>
          </p:nvPr>
        </p:nvSpPr>
        <p:spPr>
          <a:ln/>
        </p:spPr>
        <p:txBody>
          <a:bodyPr/>
          <a:lstStyle>
            <a:lvl1pPr>
              <a:defRPr/>
            </a:lvl1pPr>
          </a:lstStyle>
          <a:p>
            <a:fld id="{84D8973F-41BB-A940-AC65-C98BD03F8610}" type="slidenum">
              <a:rPr lang="en-US" altLang="en-US"/>
              <a:pPr/>
              <a:t>‹#›</a:t>
            </a:fld>
            <a:endParaRPr lang="en-US" altLang="en-US"/>
          </a:p>
        </p:txBody>
      </p:sp>
    </p:spTree>
    <p:extLst>
      <p:ext uri="{BB962C8B-B14F-4D97-AF65-F5344CB8AC3E}">
        <p14:creationId xmlns:p14="http://schemas.microsoft.com/office/powerpoint/2010/main" val="1123585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C1E044B-2B89-5C4C-9D4D-EFF97CBA36E1}"/>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4F77962-9EA2-4448-8C73-26FA86EE14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AB312FB-F8DC-154E-8655-B3D2735F65A3}"/>
              </a:ext>
            </a:extLst>
          </p:cNvPr>
          <p:cNvSpPr>
            <a:spLocks noGrp="1" noChangeArrowheads="1"/>
          </p:cNvSpPr>
          <p:nvPr>
            <p:ph type="sldNum" sz="quarter" idx="12"/>
          </p:nvPr>
        </p:nvSpPr>
        <p:spPr>
          <a:ln/>
        </p:spPr>
        <p:txBody>
          <a:bodyPr/>
          <a:lstStyle>
            <a:lvl1pPr>
              <a:defRPr/>
            </a:lvl1pPr>
          </a:lstStyle>
          <a:p>
            <a:fld id="{969D431B-26FD-EA40-BCAD-246CFA86ADA4}" type="slidenum">
              <a:rPr lang="en-US" altLang="en-US"/>
              <a:pPr/>
              <a:t>‹#›</a:t>
            </a:fld>
            <a:endParaRPr lang="en-US" altLang="en-US"/>
          </a:p>
        </p:txBody>
      </p:sp>
    </p:spTree>
    <p:extLst>
      <p:ext uri="{BB962C8B-B14F-4D97-AF65-F5344CB8AC3E}">
        <p14:creationId xmlns:p14="http://schemas.microsoft.com/office/powerpoint/2010/main" val="2441191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6AC7F06C-C919-9842-B8E4-5F27B7486B0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1EB56A-F97C-754D-9E06-8C3720E7C8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F907372-13D2-2D42-BE0C-6E79C61AC0F7}"/>
              </a:ext>
            </a:extLst>
          </p:cNvPr>
          <p:cNvSpPr>
            <a:spLocks noGrp="1" noChangeArrowheads="1"/>
          </p:cNvSpPr>
          <p:nvPr>
            <p:ph type="sldNum" sz="quarter" idx="12"/>
          </p:nvPr>
        </p:nvSpPr>
        <p:spPr>
          <a:ln/>
        </p:spPr>
        <p:txBody>
          <a:bodyPr/>
          <a:lstStyle>
            <a:lvl1pPr>
              <a:defRPr/>
            </a:lvl1pPr>
          </a:lstStyle>
          <a:p>
            <a:fld id="{6E57B19E-9DF4-F343-B24E-708D1AC52537}" type="slidenum">
              <a:rPr lang="en-US" altLang="en-US"/>
              <a:pPr/>
              <a:t>‹#›</a:t>
            </a:fld>
            <a:endParaRPr lang="en-US" altLang="en-US"/>
          </a:p>
        </p:txBody>
      </p:sp>
    </p:spTree>
    <p:extLst>
      <p:ext uri="{BB962C8B-B14F-4D97-AF65-F5344CB8AC3E}">
        <p14:creationId xmlns:p14="http://schemas.microsoft.com/office/powerpoint/2010/main" val="3539004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99FC387-4620-A74B-B68C-84CF6629A6C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A8B5CA8A-B209-F946-B3FC-736C077CCE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6A88D664-2840-B542-9980-74DF823C9A4C}"/>
              </a:ext>
            </a:extLst>
          </p:cNvPr>
          <p:cNvSpPr>
            <a:spLocks noGrp="1" noChangeArrowheads="1"/>
          </p:cNvSpPr>
          <p:nvPr>
            <p:ph type="sldNum" sz="quarter" idx="12"/>
          </p:nvPr>
        </p:nvSpPr>
        <p:spPr>
          <a:ln/>
        </p:spPr>
        <p:txBody>
          <a:bodyPr/>
          <a:lstStyle>
            <a:lvl1pPr>
              <a:defRPr/>
            </a:lvl1pPr>
          </a:lstStyle>
          <a:p>
            <a:fld id="{43C7686D-DFDF-224F-89CF-30E1C993F4A6}" type="slidenum">
              <a:rPr lang="en-US" altLang="en-US"/>
              <a:pPr/>
              <a:t>‹#›</a:t>
            </a:fld>
            <a:endParaRPr lang="en-US" altLang="en-US"/>
          </a:p>
        </p:txBody>
      </p:sp>
    </p:spTree>
    <p:extLst>
      <p:ext uri="{BB962C8B-B14F-4D97-AF65-F5344CB8AC3E}">
        <p14:creationId xmlns:p14="http://schemas.microsoft.com/office/powerpoint/2010/main" val="95807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280AEC33-11AE-254E-8603-035C8D0F7E8C}"/>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D23E37C-EB8F-5D47-8478-6CD69A3DAD2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BA6C8E8-23DE-3545-98F7-A4B03CB27F99}"/>
              </a:ext>
            </a:extLst>
          </p:cNvPr>
          <p:cNvSpPr>
            <a:spLocks noGrp="1" noChangeArrowheads="1"/>
          </p:cNvSpPr>
          <p:nvPr>
            <p:ph type="sldNum" sz="quarter" idx="12"/>
          </p:nvPr>
        </p:nvSpPr>
        <p:spPr>
          <a:ln/>
        </p:spPr>
        <p:txBody>
          <a:bodyPr/>
          <a:lstStyle>
            <a:lvl1pPr>
              <a:defRPr/>
            </a:lvl1pPr>
          </a:lstStyle>
          <a:p>
            <a:fld id="{58FF0C70-D02B-9948-8653-142B00E812B0}" type="slidenum">
              <a:rPr lang="en-US" altLang="en-US"/>
              <a:pPr/>
              <a:t>‹#›</a:t>
            </a:fld>
            <a:endParaRPr lang="en-US" altLang="en-US"/>
          </a:p>
        </p:txBody>
      </p:sp>
    </p:spTree>
    <p:extLst>
      <p:ext uri="{BB962C8B-B14F-4D97-AF65-F5344CB8AC3E}">
        <p14:creationId xmlns:p14="http://schemas.microsoft.com/office/powerpoint/2010/main" val="1465843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F2EE71-407E-BD44-B9CE-6107D6C1CFE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E762A3B7-6956-5645-9940-894134CCABC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E9E1D97-4302-3C46-A4C5-2D698D410D5E}"/>
              </a:ext>
            </a:extLst>
          </p:cNvPr>
          <p:cNvSpPr>
            <a:spLocks noGrp="1" noChangeArrowheads="1"/>
          </p:cNvSpPr>
          <p:nvPr>
            <p:ph type="sldNum" sz="quarter" idx="12"/>
          </p:nvPr>
        </p:nvSpPr>
        <p:spPr>
          <a:ln/>
        </p:spPr>
        <p:txBody>
          <a:bodyPr/>
          <a:lstStyle>
            <a:lvl1pPr>
              <a:defRPr/>
            </a:lvl1pPr>
          </a:lstStyle>
          <a:p>
            <a:fld id="{79F75A27-CB9D-EA47-B0DB-7E9D30D244A5}" type="slidenum">
              <a:rPr lang="en-US" altLang="en-US"/>
              <a:pPr/>
              <a:t>‹#›</a:t>
            </a:fld>
            <a:endParaRPr lang="en-US" altLang="en-US"/>
          </a:p>
        </p:txBody>
      </p:sp>
    </p:spTree>
    <p:extLst>
      <p:ext uri="{BB962C8B-B14F-4D97-AF65-F5344CB8AC3E}">
        <p14:creationId xmlns:p14="http://schemas.microsoft.com/office/powerpoint/2010/main" val="36132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0435291-ADD0-9745-A20E-9D34AD0E3BB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743381B-AE92-DE48-828F-0E2344F96D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23F1138-6F47-BD4D-95B8-34E286F59E20}"/>
              </a:ext>
            </a:extLst>
          </p:cNvPr>
          <p:cNvSpPr>
            <a:spLocks noGrp="1" noChangeArrowheads="1"/>
          </p:cNvSpPr>
          <p:nvPr>
            <p:ph type="sldNum" sz="quarter" idx="12"/>
          </p:nvPr>
        </p:nvSpPr>
        <p:spPr>
          <a:ln/>
        </p:spPr>
        <p:txBody>
          <a:bodyPr/>
          <a:lstStyle>
            <a:lvl1pPr>
              <a:defRPr/>
            </a:lvl1pPr>
          </a:lstStyle>
          <a:p>
            <a:fld id="{CFBB5CFF-488D-944B-A256-7217B678696F}" type="slidenum">
              <a:rPr lang="en-US" altLang="en-US"/>
              <a:pPr/>
              <a:t>‹#›</a:t>
            </a:fld>
            <a:endParaRPr lang="en-US" altLang="en-US"/>
          </a:p>
        </p:txBody>
      </p:sp>
    </p:spTree>
    <p:extLst>
      <p:ext uri="{BB962C8B-B14F-4D97-AF65-F5344CB8AC3E}">
        <p14:creationId xmlns:p14="http://schemas.microsoft.com/office/powerpoint/2010/main" val="3838487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566A33B-A939-BC48-99F6-0A2F8DF3C3E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234346-6170-CC4E-8FF6-2E8E4CEC012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757966-0D73-174F-AE9F-7E2B8CC59418}"/>
              </a:ext>
            </a:extLst>
          </p:cNvPr>
          <p:cNvSpPr>
            <a:spLocks noGrp="1" noChangeArrowheads="1"/>
          </p:cNvSpPr>
          <p:nvPr>
            <p:ph type="sldNum" sz="quarter" idx="12"/>
          </p:nvPr>
        </p:nvSpPr>
        <p:spPr>
          <a:ln/>
        </p:spPr>
        <p:txBody>
          <a:bodyPr/>
          <a:lstStyle>
            <a:lvl1pPr>
              <a:defRPr/>
            </a:lvl1pPr>
          </a:lstStyle>
          <a:p>
            <a:fld id="{FFD915FB-7F3D-7E48-B7C0-82542A804681}" type="slidenum">
              <a:rPr lang="en-US" altLang="en-US"/>
              <a:pPr/>
              <a:t>‹#›</a:t>
            </a:fld>
            <a:endParaRPr lang="en-US" altLang="en-US"/>
          </a:p>
        </p:txBody>
      </p:sp>
    </p:spTree>
    <p:extLst>
      <p:ext uri="{BB962C8B-B14F-4D97-AF65-F5344CB8AC3E}">
        <p14:creationId xmlns:p14="http://schemas.microsoft.com/office/powerpoint/2010/main" val="4176701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3D6CAE4-A4BC-814F-A8AE-7605CDFC4DB8}"/>
              </a:ext>
            </a:extLst>
          </p:cNvPr>
          <p:cNvSpPr>
            <a:spLocks noGrp="1" noChangeArrowheads="1"/>
          </p:cNvSpPr>
          <p:nvPr>
            <p:ph type="title"/>
          </p:nvPr>
        </p:nvSpPr>
        <p:spPr bwMode="auto">
          <a:xfrm>
            <a:off x="685800" y="609600"/>
            <a:ext cx="77724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a:extLst>
              <a:ext uri="{FF2B5EF4-FFF2-40B4-BE49-F238E27FC236}">
                <a16:creationId xmlns:a16="http://schemas.microsoft.com/office/drawing/2014/main" id="{40906F18-428D-5F44-8992-5DE9D73677D5}"/>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A1C29CD2-5040-D04D-A90C-040C471A1BFC}"/>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400">
                <a:latin typeface="Times" charset="0"/>
                <a:ea typeface="ＭＳ Ｐゴシック" charset="0"/>
                <a:cs typeface="+mn-cs"/>
              </a:defRPr>
            </a:lvl1pPr>
          </a:lstStyle>
          <a:p>
            <a:pPr>
              <a:defRPr/>
            </a:pPr>
            <a:endParaRPr lang="en-US"/>
          </a:p>
        </p:txBody>
      </p:sp>
      <p:sp>
        <p:nvSpPr>
          <p:cNvPr id="1029" name="Rectangle 5">
            <a:extLst>
              <a:ext uri="{FF2B5EF4-FFF2-40B4-BE49-F238E27FC236}">
                <a16:creationId xmlns:a16="http://schemas.microsoft.com/office/drawing/2014/main" id="{ED0D3129-88C0-1548-9439-95EDDAB4EC1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a:defRPr sz="1400">
                <a:latin typeface="Times" charset="0"/>
                <a:ea typeface="ＭＳ Ｐゴシック" charset="0"/>
                <a:cs typeface="+mn-cs"/>
              </a:defRPr>
            </a:lvl1pPr>
          </a:lstStyle>
          <a:p>
            <a:pPr>
              <a:defRPr/>
            </a:pPr>
            <a:endParaRPr lang="en-US"/>
          </a:p>
        </p:txBody>
      </p:sp>
      <p:sp>
        <p:nvSpPr>
          <p:cNvPr id="1030" name="Rectangle 6">
            <a:extLst>
              <a:ext uri="{FF2B5EF4-FFF2-40B4-BE49-F238E27FC236}">
                <a16:creationId xmlns:a16="http://schemas.microsoft.com/office/drawing/2014/main" id="{A381E230-5C58-E146-9632-792A1D86D5EA}"/>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400"/>
            </a:lvl1pPr>
          </a:lstStyle>
          <a:p>
            <a:fld id="{B1895343-AE3E-0848-8B53-A1932064A915}"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ＭＳ Ｐゴシック" charset="0"/>
        </a:defRPr>
      </a:lvl1pPr>
      <a:lvl2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2pPr>
      <a:lvl3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3pPr>
      <a:lvl4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4pPr>
      <a:lvl5pPr algn="ctr" rtl="0" eaLnBrk="0" fontAlgn="base" hangingPunct="0">
        <a:spcBef>
          <a:spcPct val="0"/>
        </a:spcBef>
        <a:spcAft>
          <a:spcPct val="0"/>
        </a:spcAft>
        <a:defRPr sz="4400">
          <a:solidFill>
            <a:schemeClr val="tx2"/>
          </a:solidFill>
          <a:latin typeface="Times" charset="0"/>
          <a:ea typeface="ＭＳ Ｐゴシック" charset="0"/>
          <a:cs typeface="ＭＳ Ｐゴシック" charset="0"/>
        </a:defRPr>
      </a:lvl5pPr>
      <a:lvl6pPr marL="457200" algn="ctr" rtl="0" fontAlgn="base">
        <a:spcBef>
          <a:spcPct val="0"/>
        </a:spcBef>
        <a:spcAft>
          <a:spcPct val="0"/>
        </a:spcAft>
        <a:defRPr sz="4400">
          <a:solidFill>
            <a:schemeClr val="tx2"/>
          </a:solidFill>
          <a:latin typeface="Times" charset="0"/>
          <a:ea typeface="ＭＳ Ｐゴシック" charset="0"/>
        </a:defRPr>
      </a:lvl6pPr>
      <a:lvl7pPr marL="914400" algn="ctr" rtl="0" fontAlgn="base">
        <a:spcBef>
          <a:spcPct val="0"/>
        </a:spcBef>
        <a:spcAft>
          <a:spcPct val="0"/>
        </a:spcAft>
        <a:defRPr sz="4400">
          <a:solidFill>
            <a:schemeClr val="tx2"/>
          </a:solidFill>
          <a:latin typeface="Times" charset="0"/>
          <a:ea typeface="ＭＳ Ｐゴシック" charset="0"/>
        </a:defRPr>
      </a:lvl7pPr>
      <a:lvl8pPr marL="1371600" algn="ctr" rtl="0" fontAlgn="base">
        <a:spcBef>
          <a:spcPct val="0"/>
        </a:spcBef>
        <a:spcAft>
          <a:spcPct val="0"/>
        </a:spcAft>
        <a:defRPr sz="4400">
          <a:solidFill>
            <a:schemeClr val="tx2"/>
          </a:solidFill>
          <a:latin typeface="Times" charset="0"/>
          <a:ea typeface="ＭＳ Ｐゴシック" charset="0"/>
        </a:defRPr>
      </a:lvl8pPr>
      <a:lvl9pPr marL="1828800" algn="ctr" rtl="0" fontAlgn="base">
        <a:spcBef>
          <a:spcPct val="0"/>
        </a:spcBef>
        <a:spcAft>
          <a:spcPct val="0"/>
        </a:spcAft>
        <a:defRPr sz="4400">
          <a:solidFill>
            <a:schemeClr val="tx2"/>
          </a:solidFill>
          <a:latin typeface="Times"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oleObject" Target="../embeddings/oleObject69.bin"/><Relationship Id="rId7" Type="http://schemas.openxmlformats.org/officeDocument/2006/relationships/oleObject" Target="../embeddings/oleObject71.bin"/><Relationship Id="rId12" Type="http://schemas.openxmlformats.org/officeDocument/2006/relationships/image" Target="../media/image153.emf"/><Relationship Id="rId2" Type="http://schemas.openxmlformats.org/officeDocument/2006/relationships/slideLayout" Target="../slideLayouts/slideLayout6.xml"/><Relationship Id="rId1" Type="http://schemas.openxmlformats.org/officeDocument/2006/relationships/vmlDrawing" Target="../drawings/vmlDrawing32.vml"/><Relationship Id="rId6" Type="http://schemas.openxmlformats.org/officeDocument/2006/relationships/image" Target="../media/image150.emf"/><Relationship Id="rId11" Type="http://schemas.openxmlformats.org/officeDocument/2006/relationships/oleObject" Target="../embeddings/oleObject73.bin"/><Relationship Id="rId5" Type="http://schemas.openxmlformats.org/officeDocument/2006/relationships/oleObject" Target="../embeddings/oleObject70.bin"/><Relationship Id="rId10" Type="http://schemas.openxmlformats.org/officeDocument/2006/relationships/image" Target="../media/image152.emf"/><Relationship Id="rId4" Type="http://schemas.openxmlformats.org/officeDocument/2006/relationships/image" Target="../media/image149.emf"/><Relationship Id="rId9" Type="http://schemas.openxmlformats.org/officeDocument/2006/relationships/oleObject" Target="../embeddings/oleObject72.bin"/></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image" Target="../media/image156.emf"/><Relationship Id="rId3" Type="http://schemas.openxmlformats.org/officeDocument/2006/relationships/oleObject" Target="../embeddings/oleObject74.bin"/><Relationship Id="rId7" Type="http://schemas.openxmlformats.org/officeDocument/2006/relationships/oleObject" Target="../embeddings/oleObject76.bin"/><Relationship Id="rId2" Type="http://schemas.openxmlformats.org/officeDocument/2006/relationships/slideLayout" Target="../slideLayouts/slideLayout6.xml"/><Relationship Id="rId1" Type="http://schemas.openxmlformats.org/officeDocument/2006/relationships/vmlDrawing" Target="../drawings/vmlDrawing33.vml"/><Relationship Id="rId6" Type="http://schemas.openxmlformats.org/officeDocument/2006/relationships/image" Target="../media/image155.emf"/><Relationship Id="rId5" Type="http://schemas.openxmlformats.org/officeDocument/2006/relationships/oleObject" Target="../embeddings/oleObject75.bin"/><Relationship Id="rId10" Type="http://schemas.openxmlformats.org/officeDocument/2006/relationships/image" Target="../media/image157.emf"/><Relationship Id="rId4" Type="http://schemas.openxmlformats.org/officeDocument/2006/relationships/image" Target="../media/image154.emf"/><Relationship Id="rId9" Type="http://schemas.openxmlformats.org/officeDocument/2006/relationships/oleObject" Target="../embeddings/oleObject77.bin"/></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0.emf"/><Relationship Id="rId5" Type="http://schemas.openxmlformats.org/officeDocument/2006/relationships/oleObject" Target="../embeddings/oleObject2.bin"/><Relationship Id="rId4" Type="http://schemas.openxmlformats.org/officeDocument/2006/relationships/image" Target="../media/image9.emf"/></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6.xml"/><Relationship Id="rId1" Type="http://schemas.openxmlformats.org/officeDocument/2006/relationships/vmlDrawing" Target="../drawings/vmlDrawing34.vml"/><Relationship Id="rId6" Type="http://schemas.openxmlformats.org/officeDocument/2006/relationships/image" Target="../media/image161.emf"/><Relationship Id="rId5" Type="http://schemas.openxmlformats.org/officeDocument/2006/relationships/oleObject" Target="../embeddings/oleObject79.bin"/><Relationship Id="rId4" Type="http://schemas.openxmlformats.org/officeDocument/2006/relationships/image" Target="../media/image160.emf"/></Relationships>
</file>

<file path=ppt/slides/_rels/slide111.xml.rels><?xml version="1.0" encoding="UTF-8" standalone="yes"?>
<Relationships xmlns="http://schemas.openxmlformats.org/package/2006/relationships"><Relationship Id="rId3" Type="http://schemas.microsoft.com/office/2007/relationships/media" Target="\Users\stevenj\Documents\Work\Presentations\Borrowed\max-TE.tri.+51.4.mpg" TargetMode="External"/><Relationship Id="rId7" Type="http://schemas.openxmlformats.org/officeDocument/2006/relationships/image" Target="../media/image163.png"/><Relationship Id="rId2" Type="http://schemas.openxmlformats.org/officeDocument/2006/relationships/video" Target="\Users\stevenj\Documents\Work\Presentations\Borrowed\max-TM.tri.+48.3.mpg" TargetMode="External"/><Relationship Id="rId1" Type="http://schemas.microsoft.com/office/2007/relationships/media" Target="\Users\stevenj\Documents\Work\Presentations\Borrowed\max-TM.tri.+48.3.mpg" TargetMode="External"/><Relationship Id="rId6" Type="http://schemas.openxmlformats.org/officeDocument/2006/relationships/image" Target="../media/image162.png"/><Relationship Id="rId5" Type="http://schemas.openxmlformats.org/officeDocument/2006/relationships/slideLayout" Target="../slideLayouts/slideLayout6.xml"/><Relationship Id="rId4" Type="http://schemas.openxmlformats.org/officeDocument/2006/relationships/video" Target="\Users\stevenj\Documents\Work\Presentations\Borrowed\max-TE.tri.+51.4.mpg" TargetMode="Externa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Borrowed\max-complete.tri.+20.7.mpg" TargetMode="External"/><Relationship Id="rId1" Type="http://schemas.microsoft.com/office/2007/relationships/media" Target="\Users\stevenj\Documents\Work\Presentations\Borrowed\max-complete.tri.+20.7.mpg" TargetMode="External"/><Relationship Id="rId5" Type="http://schemas.openxmlformats.org/officeDocument/2006/relationships/image" Target="../media/image165.png"/><Relationship Id="rId4" Type="http://schemas.openxmlformats.org/officeDocument/2006/relationships/image" Target="../media/image164.png"/></Relationships>
</file>

<file path=ppt/slides/_rels/slide11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1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11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emf"/><Relationship Id="rId7" Type="http://schemas.openxmlformats.org/officeDocument/2006/relationships/image" Target="../media/image180.png"/><Relationship Id="rId2" Type="http://schemas.openxmlformats.org/officeDocument/2006/relationships/image" Target="../media/image175.emf"/><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1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8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183.emf"/><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12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5.png"/><Relationship Id="rId7" Type="http://schemas.openxmlformats.org/officeDocument/2006/relationships/image" Target="../media/image192.png"/><Relationship Id="rId2" Type="http://schemas.openxmlformats.org/officeDocument/2006/relationships/image" Target="../media/image184.png"/><Relationship Id="rId1" Type="http://schemas.openxmlformats.org/officeDocument/2006/relationships/slideLayout" Target="../slideLayouts/slideLayout6.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12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14.emf"/><Relationship Id="rId5" Type="http://schemas.openxmlformats.org/officeDocument/2006/relationships/oleObject" Target="../embeddings/oleObject5.bin"/><Relationship Id="rId4" Type="http://schemas.openxmlformats.org/officeDocument/2006/relationships/image" Target="../media/image13.emf"/></Relationships>
</file>

<file path=ppt/slides/_rels/slide13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2.png"/></Relationships>
</file>

<file path=ppt/slides/_rels/slide136.xml.rels><?xml version="1.0" encoding="UTF-8" standalone="yes"?>
<Relationships xmlns="http://schemas.openxmlformats.org/package/2006/relationships"><Relationship Id="rId2" Type="http://schemas.openxmlformats.org/officeDocument/2006/relationships/image" Target="../media/image213.tif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6.tiff"/><Relationship Id="rId5" Type="http://schemas.openxmlformats.org/officeDocument/2006/relationships/image" Target="../media/image215.png"/><Relationship Id="rId4" Type="http://schemas.openxmlformats.org/officeDocument/2006/relationships/image" Target="../media/image214.png"/></Relationships>
</file>

<file path=ppt/slides/_rels/slide138.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6.xm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20.png"/><Relationship Id="rId4" Type="http://schemas.openxmlformats.org/officeDocument/2006/relationships/image" Target="../media/image221.png"/></Relationships>
</file>

<file path=ppt/slides/_rels/slide14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gif"/><Relationship Id="rId1" Type="http://schemas.openxmlformats.org/officeDocument/2006/relationships/slideLayout" Target="../slideLayouts/slideLayout2.xml"/><Relationship Id="rId5" Type="http://schemas.openxmlformats.org/officeDocument/2006/relationships/image" Target="../media/image225.gif"/><Relationship Id="rId4" Type="http://schemas.openxmlformats.org/officeDocument/2006/relationships/image" Target="../media/image224.svg"/></Relationships>
</file>

<file path=ppt/slides/_rels/slide14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31.png"/></Relationships>
</file>

<file path=ppt/slides/_rels/slide148.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oleObject" Target="../embeddings/oleObject80.bin"/><Relationship Id="rId7" Type="http://schemas.openxmlformats.org/officeDocument/2006/relationships/image" Target="../media/image235.png"/><Relationship Id="rId2" Type="http://schemas.openxmlformats.org/officeDocument/2006/relationships/slideLayout" Target="../slideLayouts/slideLayout6.xml"/><Relationship Id="rId1" Type="http://schemas.openxmlformats.org/officeDocument/2006/relationships/vmlDrawing" Target="../drawings/vmlDrawing35.vml"/><Relationship Id="rId6" Type="http://schemas.openxmlformats.org/officeDocument/2006/relationships/image" Target="../media/image234.svg"/><Relationship Id="rId5" Type="http://schemas.openxmlformats.org/officeDocument/2006/relationships/image" Target="../media/image233.png"/><Relationship Id="rId4" Type="http://schemas.openxmlformats.org/officeDocument/2006/relationships/image" Target="../media/image232.emf"/><Relationship Id="rId9" Type="http://schemas.openxmlformats.org/officeDocument/2006/relationships/image" Target="../media/image237.png"/></Relationships>
</file>

<file path=ppt/slides/_rels/slide149.xml.rels><?xml version="1.0" encoding="UTF-8" standalone="yes"?>
<Relationships xmlns="http://schemas.openxmlformats.org/package/2006/relationships"><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21.e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image" Target="../media/image20.emf"/><Relationship Id="rId5" Type="http://schemas.openxmlformats.org/officeDocument/2006/relationships/oleObject" Target="../embeddings/oleObject7.bin"/><Relationship Id="rId4" Type="http://schemas.openxmlformats.org/officeDocument/2006/relationships/image" Target="../media/image19.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4" Type="http://schemas.openxmlformats.org/officeDocument/2006/relationships/image" Target="../media/image22.emf"/></Relationships>
</file>

<file path=ppt/slides/_rels/slide17.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27.e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24.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oleObject" Target="../embeddings/oleObject12.bin"/><Relationship Id="rId14" Type="http://schemas.openxmlformats.org/officeDocument/2006/relationships/image" Target="../media/image28.emf"/></Relationships>
</file>

<file path=ppt/slides/_rels/slide18.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30.emf"/><Relationship Id="rId5" Type="http://schemas.openxmlformats.org/officeDocument/2006/relationships/oleObject" Target="../embeddings/oleObject16.bin"/><Relationship Id="rId4" Type="http://schemas.openxmlformats.org/officeDocument/2006/relationships/image" Target="../media/image29.emf"/><Relationship Id="rId9"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3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8.vml"/><Relationship Id="rId4" Type="http://schemas.openxmlformats.org/officeDocument/2006/relationships/image" Target="../media/image33.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image" Target="../media/image35.emf"/><Relationship Id="rId5" Type="http://schemas.openxmlformats.org/officeDocument/2006/relationships/oleObject" Target="../embeddings/oleObject21.bin"/><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image" Target="../media/image21.emf"/><Relationship Id="rId5" Type="http://schemas.openxmlformats.org/officeDocument/2006/relationships/image" Target="../media/image36.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38.emf"/></Relationships>
</file>

<file path=ppt/slides/_rels/slide2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6.xml"/><Relationship Id="rId1" Type="http://schemas.openxmlformats.org/officeDocument/2006/relationships/vmlDrawing" Target="../drawings/vmlDrawing12.v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6.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6.xml"/><Relationship Id="rId5" Type="http://schemas.openxmlformats.org/officeDocument/2006/relationships/image" Target="../media/image48.emf"/><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jdj.mit.e/~stevenj/notes" TargetMode="External"/><Relationship Id="rId2" Type="http://schemas.openxmlformats.org/officeDocument/2006/relationships/hyperlink" Target="http://jdj.mit.edu/book" TargetMode="Externa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1.xml"/><Relationship Id="rId7" Type="http://schemas.openxmlformats.org/officeDocument/2006/relationships/image" Target="../media/image61.e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27.bin"/><Relationship Id="rId11" Type="http://schemas.openxmlformats.org/officeDocument/2006/relationships/image" Target="../media/image63.emf"/><Relationship Id="rId5" Type="http://schemas.openxmlformats.org/officeDocument/2006/relationships/image" Target="../media/image60.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6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nopml.mpg" TargetMode="External"/><Relationship Id="rId1" Type="http://schemas.microsoft.com/office/2007/relationships/media" Target="\Users\stevenj\Documents\Work\Presentations\Tutorial\pt-source-nopml.mpg" TargetMode="Externa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mpg" TargetMode="External"/><Relationship Id="rId1" Type="http://schemas.microsoft.com/office/2007/relationships/media" Target="\Users\stevenj\Documents\Work\Presentations\Tutorial\pt-source-pml.mpg" TargetMode="Externa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Users\stevenj\Documents\Work\Presentations\Tutorial\pt-source-pml-wvg.mpg" TargetMode="External"/><Relationship Id="rId1" Type="http://schemas.microsoft.com/office/2007/relationships/media" Target="\Users\stevenj\Documents\Work\Presentations\Tutorial\pt-source-pml-wvg.mpg" TargetMode="Externa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30.bin"/><Relationship Id="rId7" Type="http://schemas.openxmlformats.org/officeDocument/2006/relationships/image" Target="../media/image68.emf"/><Relationship Id="rId2" Type="http://schemas.openxmlformats.org/officeDocument/2006/relationships/slideLayout" Target="../slideLayouts/slideLayout6.xml"/><Relationship Id="rId1" Type="http://schemas.openxmlformats.org/officeDocument/2006/relationships/vmlDrawing" Target="../drawings/vmlDrawing15.vml"/><Relationship Id="rId6" Type="http://schemas.openxmlformats.org/officeDocument/2006/relationships/oleObject" Target="../embeddings/oleObject31.bin"/><Relationship Id="rId5" Type="http://schemas.openxmlformats.org/officeDocument/2006/relationships/image" Target="../media/image69.png"/><Relationship Id="rId4" Type="http://schemas.openxmlformats.org/officeDocument/2006/relationships/image" Target="../media/image67.emf"/></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1.emf"/><Relationship Id="rId2" Type="http://schemas.openxmlformats.org/officeDocument/2006/relationships/slideLayout" Target="../slideLayouts/slideLayout6.xml"/><Relationship Id="rId1" Type="http://schemas.openxmlformats.org/officeDocument/2006/relationships/vmlDrawing" Target="../drawings/vmlDrawing16.vml"/><Relationship Id="rId6" Type="http://schemas.openxmlformats.org/officeDocument/2006/relationships/oleObject" Target="../embeddings/oleObject33.bin"/><Relationship Id="rId5" Type="http://schemas.openxmlformats.org/officeDocument/2006/relationships/image" Target="../media/image70.emf"/><Relationship Id="rId4" Type="http://schemas.openxmlformats.org/officeDocument/2006/relationships/oleObject" Target="../embeddings/oleObject32.bin"/></Relationships>
</file>

<file path=ppt/slides/_rels/slide46.xml.rels><?xml version="1.0" encoding="UTF-8" standalone="yes"?>
<Relationships xmlns="http://schemas.openxmlformats.org/package/2006/relationships"><Relationship Id="rId8" Type="http://schemas.openxmlformats.org/officeDocument/2006/relationships/image" Target="../media/image75.e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74.emf"/><Relationship Id="rId5" Type="http://schemas.openxmlformats.org/officeDocument/2006/relationships/oleObject" Target="../embeddings/oleObject35.bin"/><Relationship Id="rId4" Type="http://schemas.openxmlformats.org/officeDocument/2006/relationships/image" Target="../media/image73.emf"/></Relationships>
</file>

<file path=ppt/slides/_rels/slide47.xml.rels><?xml version="1.0" encoding="UTF-8" standalone="yes"?>
<Relationships xmlns="http://schemas.openxmlformats.org/package/2006/relationships"><Relationship Id="rId8" Type="http://schemas.openxmlformats.org/officeDocument/2006/relationships/image" Target="../media/image78.emf"/><Relationship Id="rId3" Type="http://schemas.openxmlformats.org/officeDocument/2006/relationships/oleObject" Target="../embeddings/oleObject37.bin"/><Relationship Id="rId7" Type="http://schemas.openxmlformats.org/officeDocument/2006/relationships/oleObject" Target="../embeddings/oleObject39.bin"/><Relationship Id="rId12" Type="http://schemas.openxmlformats.org/officeDocument/2006/relationships/image" Target="../media/image80.emf"/><Relationship Id="rId2" Type="http://schemas.openxmlformats.org/officeDocument/2006/relationships/slideLayout" Target="../slideLayouts/slideLayout6.xml"/><Relationship Id="rId1" Type="http://schemas.openxmlformats.org/officeDocument/2006/relationships/vmlDrawing" Target="../drawings/vmlDrawing18.vml"/><Relationship Id="rId6" Type="http://schemas.openxmlformats.org/officeDocument/2006/relationships/image" Target="../media/image77.emf"/><Relationship Id="rId11" Type="http://schemas.openxmlformats.org/officeDocument/2006/relationships/oleObject" Target="../embeddings/oleObject41.bin"/><Relationship Id="rId5" Type="http://schemas.openxmlformats.org/officeDocument/2006/relationships/oleObject" Target="../embeddings/oleObject38.bin"/><Relationship Id="rId10" Type="http://schemas.openxmlformats.org/officeDocument/2006/relationships/image" Target="../media/image79.emf"/><Relationship Id="rId4" Type="http://schemas.openxmlformats.org/officeDocument/2006/relationships/image" Target="../media/image76.emf"/><Relationship Id="rId9" Type="http://schemas.openxmlformats.org/officeDocument/2006/relationships/oleObject" Target="../embeddings/oleObject40.bin"/></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8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92.emf"/><Relationship Id="rId2" Type="http://schemas.openxmlformats.org/officeDocument/2006/relationships/slideLayout" Target="../slideLayouts/slideLayout6.xml"/><Relationship Id="rId1" Type="http://schemas.openxmlformats.org/officeDocument/2006/relationships/vmlDrawing" Target="../drawings/vmlDrawing19.vml"/><Relationship Id="rId6" Type="http://schemas.openxmlformats.org/officeDocument/2006/relationships/oleObject" Target="../embeddings/oleObject43.bin"/><Relationship Id="rId5" Type="http://schemas.openxmlformats.org/officeDocument/2006/relationships/image" Target="../media/image91.emf"/><Relationship Id="rId4" Type="http://schemas.openxmlformats.org/officeDocument/2006/relationships/oleObject" Target="../embeddings/oleObject42.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6.xml"/><Relationship Id="rId1" Type="http://schemas.openxmlformats.org/officeDocument/2006/relationships/vmlDrawing" Target="../drawings/vmlDrawing20.vml"/><Relationship Id="rId6" Type="http://schemas.openxmlformats.org/officeDocument/2006/relationships/image" Target="../media/image95.emf"/><Relationship Id="rId5" Type="http://schemas.openxmlformats.org/officeDocument/2006/relationships/oleObject" Target="../embeddings/oleObject45.bin"/><Relationship Id="rId4" Type="http://schemas.openxmlformats.org/officeDocument/2006/relationships/image" Target="../media/image94.emf"/></Relationships>
</file>

<file path=ppt/slides/_rels/slide5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6.xml"/><Relationship Id="rId1" Type="http://schemas.openxmlformats.org/officeDocument/2006/relationships/vmlDrawing" Target="../drawings/vmlDrawing21.vml"/><Relationship Id="rId4" Type="http://schemas.openxmlformats.org/officeDocument/2006/relationships/image" Target="../media/image98.emf"/></Relationships>
</file>

<file path=ppt/slides/_rels/slide6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emf"/><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oleObject" Target="../embeddings/oleObject48.bin"/><Relationship Id="rId5" Type="http://schemas.openxmlformats.org/officeDocument/2006/relationships/image" Target="../media/image107.emf"/><Relationship Id="rId4" Type="http://schemas.openxmlformats.org/officeDocument/2006/relationships/oleObject" Target="../embeddings/oleObject47.bin"/></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6.xml"/><Relationship Id="rId1" Type="http://schemas.openxmlformats.org/officeDocument/2006/relationships/vmlDrawing" Target="../drawings/vmlDrawing23.vml"/><Relationship Id="rId6" Type="http://schemas.openxmlformats.org/officeDocument/2006/relationships/image" Target="../media/image111.emf"/><Relationship Id="rId5" Type="http://schemas.openxmlformats.org/officeDocument/2006/relationships/oleObject" Target="../embeddings/oleObject50.bin"/><Relationship Id="rId4" Type="http://schemas.openxmlformats.org/officeDocument/2006/relationships/image" Target="../media/image110.emf"/></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6.xml"/><Relationship Id="rId1" Type="http://schemas.openxmlformats.org/officeDocument/2006/relationships/vmlDrawing" Target="../drawings/vmlDrawing24.vml"/><Relationship Id="rId4" Type="http://schemas.openxmlformats.org/officeDocument/2006/relationships/image" Target="../media/image112.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6.xml"/><Relationship Id="rId1" Type="http://schemas.openxmlformats.org/officeDocument/2006/relationships/vmlDrawing" Target="../drawings/vmlDrawing25.vml"/><Relationship Id="rId4" Type="http://schemas.openxmlformats.org/officeDocument/2006/relationships/image" Target="../media/image113.emf"/></Relationships>
</file>

<file path=ppt/slides/_rels/slide74.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oleObject" Target="../embeddings/oleObject53.bin"/><Relationship Id="rId7" Type="http://schemas.openxmlformats.org/officeDocument/2006/relationships/oleObject" Target="../embeddings/oleObject55.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14.emf"/><Relationship Id="rId5" Type="http://schemas.openxmlformats.org/officeDocument/2006/relationships/oleObject" Target="../embeddings/oleObject54.bin"/><Relationship Id="rId4" Type="http://schemas.openxmlformats.org/officeDocument/2006/relationships/image" Target="../media/image113.emf"/></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6.xml"/><Relationship Id="rId1" Type="http://schemas.openxmlformats.org/officeDocument/2006/relationships/vmlDrawing" Target="../drawings/vmlDrawing27.vml"/><Relationship Id="rId6" Type="http://schemas.openxmlformats.org/officeDocument/2006/relationships/image" Target="../media/image116.emf"/><Relationship Id="rId5" Type="http://schemas.openxmlformats.org/officeDocument/2006/relationships/oleObject" Target="../embeddings/oleObject57.bin"/><Relationship Id="rId4" Type="http://schemas.openxmlformats.org/officeDocument/2006/relationships/image" Target="../media/image115.emf"/></Relationships>
</file>

<file path=ppt/slides/_rels/slide76.xml.rels><?xml version="1.0" encoding="UTF-8" standalone="yes"?>
<Relationships xmlns="http://schemas.openxmlformats.org/package/2006/relationships"><Relationship Id="rId8" Type="http://schemas.openxmlformats.org/officeDocument/2006/relationships/image" Target="../media/image118.e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image" Target="../media/image116.emf"/><Relationship Id="rId5" Type="http://schemas.openxmlformats.org/officeDocument/2006/relationships/oleObject" Target="../embeddings/oleObject59.bin"/><Relationship Id="rId10" Type="http://schemas.openxmlformats.org/officeDocument/2006/relationships/image" Target="../media/image119.emf"/><Relationship Id="rId4" Type="http://schemas.openxmlformats.org/officeDocument/2006/relationships/image" Target="../media/image117.emf"/><Relationship Id="rId9" Type="http://schemas.openxmlformats.org/officeDocument/2006/relationships/oleObject" Target="../embeddings/oleObject61.bin"/></Relationships>
</file>

<file path=ppt/slides/_rels/slide77.xml.rels><?xml version="1.0" encoding="UTF-8" standalone="yes"?>
<Relationships xmlns="http://schemas.openxmlformats.org/package/2006/relationships"><Relationship Id="rId8" Type="http://schemas.openxmlformats.org/officeDocument/2006/relationships/image" Target="../media/image122.emf"/><Relationship Id="rId3" Type="http://schemas.openxmlformats.org/officeDocument/2006/relationships/oleObject" Target="../embeddings/oleObject62.bin"/><Relationship Id="rId7" Type="http://schemas.openxmlformats.org/officeDocument/2006/relationships/oleObject" Target="../embeddings/oleObject64.bin"/><Relationship Id="rId2" Type="http://schemas.openxmlformats.org/officeDocument/2006/relationships/slideLayout" Target="../slideLayouts/slideLayout6.xml"/><Relationship Id="rId1" Type="http://schemas.openxmlformats.org/officeDocument/2006/relationships/vmlDrawing" Target="../drawings/vmlDrawing29.vml"/><Relationship Id="rId6" Type="http://schemas.openxmlformats.org/officeDocument/2006/relationships/image" Target="../media/image121.emf"/><Relationship Id="rId5" Type="http://schemas.openxmlformats.org/officeDocument/2006/relationships/oleObject" Target="../embeddings/oleObject63.bin"/><Relationship Id="rId4" Type="http://schemas.openxmlformats.org/officeDocument/2006/relationships/image" Target="../media/image120.emf"/></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6.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6.xml"/><Relationship Id="rId1" Type="http://schemas.openxmlformats.org/officeDocument/2006/relationships/vmlDrawing" Target="../drawings/vmlDrawing30.vml"/><Relationship Id="rId4" Type="http://schemas.openxmlformats.org/officeDocument/2006/relationships/image" Target="../media/image118.emf"/></Relationships>
</file>

<file path=ppt/slides/_rels/slide8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hyperlink" Target="https://github.com/HomerReid/scuff-em" TargetMode="External"/><Relationship Id="rId1" Type="http://schemas.openxmlformats.org/officeDocument/2006/relationships/slideLayout" Target="../slideLayouts/slideLayout6.xml"/><Relationship Id="rId4" Type="http://schemas.openxmlformats.org/officeDocument/2006/relationships/image" Target="../media/image128.png"/></Relationships>
</file>

<file path=ppt/slides/_rels/slide82.xml.rels><?xml version="1.0" encoding="UTF-8" standalone="yes"?>
<Relationships xmlns="http://schemas.openxmlformats.org/package/2006/relationships"><Relationship Id="rId3" Type="http://schemas.openxmlformats.org/officeDocument/2006/relationships/hyperlink" Target="https://github.com/HomerReid/scuff-em" TargetMode="External"/><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1307.2966"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hyperlink" Target="http://homerreid.ath.cx/scuff-EM/" TargetMode="External"/><Relationship Id="rId2" Type="http://schemas.openxmlformats.org/officeDocument/2006/relationships/hyperlink" Target="http://jdj.mit.edu/meep"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95.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slideLayout" Target="../slideLayouts/slideLayout6.xml"/><Relationship Id="rId7" Type="http://schemas.openxmlformats.org/officeDocument/2006/relationships/image" Target="../media/image14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9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8" Type="http://schemas.openxmlformats.org/officeDocument/2006/relationships/image" Target="../media/image151.emf"/><Relationship Id="rId3" Type="http://schemas.openxmlformats.org/officeDocument/2006/relationships/oleObject" Target="../embeddings/oleObject66.bin"/><Relationship Id="rId7" Type="http://schemas.openxmlformats.org/officeDocument/2006/relationships/oleObject" Target="../embeddings/oleObject68.bin"/><Relationship Id="rId2" Type="http://schemas.openxmlformats.org/officeDocument/2006/relationships/slideLayout" Target="../slideLayouts/slideLayout6.xml"/><Relationship Id="rId1" Type="http://schemas.openxmlformats.org/officeDocument/2006/relationships/vmlDrawing" Target="../drawings/vmlDrawing31.vml"/><Relationship Id="rId6" Type="http://schemas.openxmlformats.org/officeDocument/2006/relationships/image" Target="../media/image150.emf"/><Relationship Id="rId5" Type="http://schemas.openxmlformats.org/officeDocument/2006/relationships/oleObject" Target="../embeddings/oleObject67.bin"/><Relationship Id="rId4" Type="http://schemas.openxmlformats.org/officeDocument/2006/relationships/image" Target="../media/image14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68D61-B77E-6647-BB8F-385EEEBB1110}"/>
              </a:ext>
            </a:extLst>
          </p:cNvPr>
          <p:cNvSpPr>
            <a:spLocks noGrp="1"/>
          </p:cNvSpPr>
          <p:nvPr>
            <p:ph type="ctrTitle"/>
          </p:nvPr>
        </p:nvSpPr>
        <p:spPr>
          <a:xfrm>
            <a:off x="685800" y="1143000"/>
            <a:ext cx="7772400" cy="1470025"/>
          </a:xfrm>
        </p:spPr>
        <p:txBody>
          <a:bodyPr/>
          <a:lstStyle/>
          <a:p>
            <a:r>
              <a:rPr lang="en-US" dirty="0">
                <a:solidFill>
                  <a:srgbClr val="FF0000"/>
                </a:solidFill>
              </a:rPr>
              <a:t>Computational EM Overview</a:t>
            </a:r>
          </a:p>
        </p:txBody>
      </p:sp>
      <p:sp>
        <p:nvSpPr>
          <p:cNvPr id="3" name="Subtitle 2">
            <a:extLst>
              <a:ext uri="{FF2B5EF4-FFF2-40B4-BE49-F238E27FC236}">
                <a16:creationId xmlns:a16="http://schemas.microsoft.com/office/drawing/2014/main" id="{5CB37AB1-9AEA-464A-9556-EFAA779A993C}"/>
              </a:ext>
            </a:extLst>
          </p:cNvPr>
          <p:cNvSpPr>
            <a:spLocks noGrp="1"/>
          </p:cNvSpPr>
          <p:nvPr>
            <p:ph type="subTitle" idx="1"/>
          </p:nvPr>
        </p:nvSpPr>
        <p:spPr>
          <a:xfrm>
            <a:off x="1371600" y="2898775"/>
            <a:ext cx="6400800" cy="1752600"/>
          </a:xfrm>
        </p:spPr>
        <p:txBody>
          <a:bodyPr/>
          <a:lstStyle/>
          <a:p>
            <a:r>
              <a:rPr lang="en-US" dirty="0"/>
              <a:t>Steven G. Johnson</a:t>
            </a:r>
          </a:p>
          <a:p>
            <a:r>
              <a:rPr lang="en-US" dirty="0"/>
              <a:t>MIT course 18.369/8.315</a:t>
            </a:r>
          </a:p>
          <a:p>
            <a:r>
              <a:rPr lang="en-US" dirty="0"/>
              <a:t>Spring 2020</a:t>
            </a:r>
          </a:p>
        </p:txBody>
      </p:sp>
    </p:spTree>
    <p:extLst>
      <p:ext uri="{BB962C8B-B14F-4D97-AF65-F5344CB8AC3E}">
        <p14:creationId xmlns:p14="http://schemas.microsoft.com/office/powerpoint/2010/main" val="688485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105E705-3919-184D-85E5-506DC40808F8}"/>
              </a:ext>
            </a:extLst>
          </p:cNvPr>
          <p:cNvSpPr>
            <a:spLocks noGrp="1" noChangeArrowheads="1"/>
          </p:cNvSpPr>
          <p:nvPr>
            <p:ph type="title"/>
          </p:nvPr>
        </p:nvSpPr>
        <p:spPr>
          <a:xfrm>
            <a:off x="685800" y="152400"/>
            <a:ext cx="7772400" cy="1143000"/>
          </a:xfrm>
        </p:spPr>
        <p:txBody>
          <a:bodyPr/>
          <a:lstStyle/>
          <a:p>
            <a:pPr eaLnBrk="1" hangingPunct="1">
              <a:defRPr/>
            </a:pPr>
            <a:r>
              <a:rPr lang="en-US">
                <a:cs typeface="+mj-cs"/>
              </a:rPr>
              <a:t>Understanding Photonic Devices</a:t>
            </a:r>
          </a:p>
        </p:txBody>
      </p:sp>
      <p:grpSp>
        <p:nvGrpSpPr>
          <p:cNvPr id="24578" name="Group 18">
            <a:extLst>
              <a:ext uri="{FF2B5EF4-FFF2-40B4-BE49-F238E27FC236}">
                <a16:creationId xmlns:a16="http://schemas.microsoft.com/office/drawing/2014/main" id="{4CD606E3-950B-2B4C-B346-B53224F1DFFC}"/>
              </a:ext>
            </a:extLst>
          </p:cNvPr>
          <p:cNvGrpSpPr>
            <a:grpSpLocks/>
          </p:cNvGrpSpPr>
          <p:nvPr/>
        </p:nvGrpSpPr>
        <p:grpSpPr bwMode="auto">
          <a:xfrm>
            <a:off x="304800" y="1447800"/>
            <a:ext cx="2609850" cy="3224213"/>
            <a:chOff x="768" y="705"/>
            <a:chExt cx="1644" cy="2031"/>
          </a:xfrm>
        </p:grpSpPr>
        <p:grpSp>
          <p:nvGrpSpPr>
            <p:cNvPr id="24593" name="Group 19">
              <a:extLst>
                <a:ext uri="{FF2B5EF4-FFF2-40B4-BE49-F238E27FC236}">
                  <a16:creationId xmlns:a16="http://schemas.microsoft.com/office/drawing/2014/main" id="{11FD2C01-B382-024D-81ED-DAD7669F9F44}"/>
                </a:ext>
              </a:extLst>
            </p:cNvPr>
            <p:cNvGrpSpPr>
              <a:grpSpLocks/>
            </p:cNvGrpSpPr>
            <p:nvPr/>
          </p:nvGrpSpPr>
          <p:grpSpPr bwMode="auto">
            <a:xfrm>
              <a:off x="768" y="912"/>
              <a:ext cx="1644" cy="1824"/>
              <a:chOff x="3552" y="1056"/>
              <a:chExt cx="1644" cy="1824"/>
            </a:xfrm>
          </p:grpSpPr>
          <p:pic>
            <p:nvPicPr>
              <p:cNvPr id="15380" name="Picture 20">
                <a:extLst>
                  <a:ext uri="{FF2B5EF4-FFF2-40B4-BE49-F238E27FC236}">
                    <a16:creationId xmlns:a16="http://schemas.microsoft.com/office/drawing/2014/main" id="{E13C35F7-CCE6-9D47-AEFC-E348D0E4E5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81" name="Rectangle 21">
                <a:extLst>
                  <a:ext uri="{FF2B5EF4-FFF2-40B4-BE49-F238E27FC236}">
                    <a16:creationId xmlns:a16="http://schemas.microsoft.com/office/drawing/2014/main" id="{6A550927-DE21-1F45-9F04-F417F733896D}"/>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2" name="Rectangle 22">
                <a:extLst>
                  <a:ext uri="{FF2B5EF4-FFF2-40B4-BE49-F238E27FC236}">
                    <a16:creationId xmlns:a16="http://schemas.microsoft.com/office/drawing/2014/main" id="{C48BD954-F43E-6642-9DA5-258E0B2D0903}"/>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3" name="Rectangle 23">
                <a:extLst>
                  <a:ext uri="{FF2B5EF4-FFF2-40B4-BE49-F238E27FC236}">
                    <a16:creationId xmlns:a16="http://schemas.microsoft.com/office/drawing/2014/main" id="{0AA296CA-3198-B845-85B3-A96DDFC6F887}"/>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4" name="Line 24">
                <a:extLst>
                  <a:ext uri="{FF2B5EF4-FFF2-40B4-BE49-F238E27FC236}">
                    <a16:creationId xmlns:a16="http://schemas.microsoft.com/office/drawing/2014/main" id="{F41F7FF5-B059-0F49-B231-50AF91559BE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5" name="Line 25">
                <a:extLst>
                  <a:ext uri="{FF2B5EF4-FFF2-40B4-BE49-F238E27FC236}">
                    <a16:creationId xmlns:a16="http://schemas.microsoft.com/office/drawing/2014/main" id="{B80A74AF-87CC-A241-81AD-6FCE3C7162FE}"/>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6" name="Text Box 26">
                <a:extLst>
                  <a:ext uri="{FF2B5EF4-FFF2-40B4-BE49-F238E27FC236}">
                    <a16:creationId xmlns:a16="http://schemas.microsoft.com/office/drawing/2014/main" id="{610731E3-2468-5A41-A74D-817F6FC52275}"/>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15387" name="Text Box 27">
              <a:extLst>
                <a:ext uri="{FF2B5EF4-FFF2-40B4-BE49-F238E27FC236}">
                  <a16:creationId xmlns:a16="http://schemas.microsoft.com/office/drawing/2014/main" id="{97277BA1-92F8-2C49-93B9-7E07AD83A75E}"/>
                </a:ext>
              </a:extLst>
            </p:cNvPr>
            <p:cNvSpPr txBox="1">
              <a:spLocks noChangeArrowheads="1"/>
            </p:cNvSpPr>
            <p:nvPr/>
          </p:nvSpPr>
          <p:spPr bwMode="auto">
            <a:xfrm>
              <a:off x="1077" y="705"/>
              <a:ext cx="1194"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grpSp>
      <p:sp>
        <p:nvSpPr>
          <p:cNvPr id="15388" name="Line 28">
            <a:extLst>
              <a:ext uri="{FF2B5EF4-FFF2-40B4-BE49-F238E27FC236}">
                <a16:creationId xmlns:a16="http://schemas.microsoft.com/office/drawing/2014/main" id="{A033253E-7048-5442-A772-F94E1C1616B8}"/>
              </a:ext>
            </a:extLst>
          </p:cNvPr>
          <p:cNvSpPr>
            <a:spLocks noChangeShapeType="1"/>
          </p:cNvSpPr>
          <p:nvPr/>
        </p:nvSpPr>
        <p:spPr bwMode="auto">
          <a:xfrm>
            <a:off x="-76200" y="3276600"/>
            <a:ext cx="457200"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89" name="Line 29">
            <a:extLst>
              <a:ext uri="{FF2B5EF4-FFF2-40B4-BE49-F238E27FC236}">
                <a16:creationId xmlns:a16="http://schemas.microsoft.com/office/drawing/2014/main" id="{81454333-2040-1549-80CA-6B6E368B2331}"/>
              </a:ext>
            </a:extLst>
          </p:cNvPr>
          <p:cNvSpPr>
            <a:spLocks noChangeShapeType="1"/>
          </p:cNvSpPr>
          <p:nvPr/>
        </p:nvSpPr>
        <p:spPr bwMode="auto">
          <a:xfrm>
            <a:off x="2895600" y="3276600"/>
            <a:ext cx="457200"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0" name="Text Box 30">
            <a:extLst>
              <a:ext uri="{FF2B5EF4-FFF2-40B4-BE49-F238E27FC236}">
                <a16:creationId xmlns:a16="http://schemas.microsoft.com/office/drawing/2014/main" id="{0DD34CA8-6624-1D4D-A4C8-EC27FE23431D}"/>
              </a:ext>
            </a:extLst>
          </p:cNvPr>
          <p:cNvSpPr txBox="1">
            <a:spLocks noChangeArrowheads="1"/>
          </p:cNvSpPr>
          <p:nvPr/>
        </p:nvSpPr>
        <p:spPr bwMode="auto">
          <a:xfrm>
            <a:off x="4038600" y="1284288"/>
            <a:ext cx="20034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Xu &amp; Lipson, 2005 ]</a:t>
            </a:r>
          </a:p>
        </p:txBody>
      </p:sp>
      <p:grpSp>
        <p:nvGrpSpPr>
          <p:cNvPr id="24582" name="Group 31">
            <a:extLst>
              <a:ext uri="{FF2B5EF4-FFF2-40B4-BE49-F238E27FC236}">
                <a16:creationId xmlns:a16="http://schemas.microsoft.com/office/drawing/2014/main" id="{3EA6DAC5-13ED-6246-B6FD-F64DA1921A17}"/>
              </a:ext>
            </a:extLst>
          </p:cNvPr>
          <p:cNvGrpSpPr>
            <a:grpSpLocks/>
          </p:cNvGrpSpPr>
          <p:nvPr/>
        </p:nvGrpSpPr>
        <p:grpSpPr bwMode="auto">
          <a:xfrm>
            <a:off x="3352800" y="1143000"/>
            <a:ext cx="2971800" cy="3798888"/>
            <a:chOff x="3264" y="727"/>
            <a:chExt cx="1872" cy="2393"/>
          </a:xfrm>
        </p:grpSpPr>
        <p:pic>
          <p:nvPicPr>
            <p:cNvPr id="15392" name="Picture 32">
              <a:extLst>
                <a:ext uri="{FF2B5EF4-FFF2-40B4-BE49-F238E27FC236}">
                  <a16:creationId xmlns:a16="http://schemas.microsoft.com/office/drawing/2014/main" id="{313E9160-C5B0-1142-B883-7B1B77E14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1008"/>
              <a:ext cx="1872" cy="18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93" name="Line 33">
              <a:extLst>
                <a:ext uri="{FF2B5EF4-FFF2-40B4-BE49-F238E27FC236}">
                  <a16:creationId xmlns:a16="http://schemas.microsoft.com/office/drawing/2014/main" id="{96DD5B45-98BB-194F-964E-C51C588B26D2}"/>
                </a:ext>
              </a:extLst>
            </p:cNvPr>
            <p:cNvSpPr>
              <a:spLocks noChangeShapeType="1"/>
            </p:cNvSpPr>
            <p:nvPr/>
          </p:nvSpPr>
          <p:spPr bwMode="auto">
            <a:xfrm rot="-5400000">
              <a:off x="3264" y="2976"/>
              <a:ext cx="288"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4" name="Line 34">
              <a:extLst>
                <a:ext uri="{FF2B5EF4-FFF2-40B4-BE49-F238E27FC236}">
                  <a16:creationId xmlns:a16="http://schemas.microsoft.com/office/drawing/2014/main" id="{4A049DB0-206C-4145-B82C-A2F5FC0DA2A4}"/>
                </a:ext>
              </a:extLst>
            </p:cNvPr>
            <p:cNvSpPr>
              <a:spLocks noChangeShapeType="1"/>
            </p:cNvSpPr>
            <p:nvPr/>
          </p:nvSpPr>
          <p:spPr bwMode="auto">
            <a:xfrm rot="-5400000">
              <a:off x="3244" y="871"/>
              <a:ext cx="288" cy="0"/>
            </a:xfrm>
            <a:prstGeom prst="line">
              <a:avLst/>
            </a:prstGeom>
            <a:noFill/>
            <a:ln w="7620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15395" name="Line 35">
            <a:extLst>
              <a:ext uri="{FF2B5EF4-FFF2-40B4-BE49-F238E27FC236}">
                <a16:creationId xmlns:a16="http://schemas.microsoft.com/office/drawing/2014/main" id="{3E439F97-CA99-594B-BEC7-59B11795757A}"/>
              </a:ext>
            </a:extLst>
          </p:cNvPr>
          <p:cNvSpPr>
            <a:spLocks noChangeShapeType="1"/>
          </p:cNvSpPr>
          <p:nvPr/>
        </p:nvSpPr>
        <p:spPr bwMode="auto">
          <a:xfrm>
            <a:off x="3733800" y="3036888"/>
            <a:ext cx="2362200" cy="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396" name="Text Box 36">
            <a:extLst>
              <a:ext uri="{FF2B5EF4-FFF2-40B4-BE49-F238E27FC236}">
                <a16:creationId xmlns:a16="http://schemas.microsoft.com/office/drawing/2014/main" id="{ADE09DD2-7D83-6A45-98E5-AFFA64EF91A4}"/>
              </a:ext>
            </a:extLst>
          </p:cNvPr>
          <p:cNvSpPr txBox="1">
            <a:spLocks noChangeArrowheads="1"/>
          </p:cNvSpPr>
          <p:nvPr/>
        </p:nvSpPr>
        <p:spPr bwMode="auto">
          <a:xfrm>
            <a:off x="4552950" y="2990850"/>
            <a:ext cx="7810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10µm</a:t>
            </a:r>
          </a:p>
        </p:txBody>
      </p:sp>
      <p:pic>
        <p:nvPicPr>
          <p:cNvPr id="15406" name="Picture 46">
            <a:extLst>
              <a:ext uri="{FF2B5EF4-FFF2-40B4-BE49-F238E27FC236}">
                <a16:creationId xmlns:a16="http://schemas.microsoft.com/office/drawing/2014/main" id="{0DBF62F9-C01D-A74B-9E2B-F6B763074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1905000"/>
            <a:ext cx="2343150"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407" name="Text Box 47">
            <a:extLst>
              <a:ext uri="{FF2B5EF4-FFF2-40B4-BE49-F238E27FC236}">
                <a16:creationId xmlns:a16="http://schemas.microsoft.com/office/drawing/2014/main" id="{74F6B59B-8ACE-8349-842F-29AE1165579D}"/>
              </a:ext>
            </a:extLst>
          </p:cNvPr>
          <p:cNvSpPr txBox="1">
            <a:spLocks noChangeArrowheads="1"/>
          </p:cNvSpPr>
          <p:nvPr/>
        </p:nvSpPr>
        <p:spPr bwMode="auto">
          <a:xfrm>
            <a:off x="6921500" y="4343400"/>
            <a:ext cx="1779588"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[Mangan, </a:t>
            </a:r>
            <a:r>
              <a:rPr lang="en-US" sz="1600" i="1">
                <a:latin typeface="Times" charset="0"/>
                <a:ea typeface="ＭＳ Ｐゴシック" charset="0"/>
              </a:rPr>
              <a:t>et al., </a:t>
            </a:r>
          </a:p>
          <a:p>
            <a:pPr algn="ctr">
              <a:defRPr/>
            </a:pPr>
            <a:r>
              <a:rPr lang="en-US" sz="1600">
                <a:latin typeface="Times" charset="0"/>
                <a:ea typeface="ＭＳ Ｐゴシック" charset="0"/>
              </a:rPr>
              <a:t>OFC 2004 PDP24 ]</a:t>
            </a:r>
          </a:p>
        </p:txBody>
      </p:sp>
      <p:sp>
        <p:nvSpPr>
          <p:cNvPr id="15408" name="Text Box 48">
            <a:extLst>
              <a:ext uri="{FF2B5EF4-FFF2-40B4-BE49-F238E27FC236}">
                <a16:creationId xmlns:a16="http://schemas.microsoft.com/office/drawing/2014/main" id="{9C3F6C16-666A-4143-AEED-C49E82AB4CB6}"/>
              </a:ext>
            </a:extLst>
          </p:cNvPr>
          <p:cNvSpPr txBox="1">
            <a:spLocks noChangeArrowheads="1"/>
          </p:cNvSpPr>
          <p:nvPr/>
        </p:nvSpPr>
        <p:spPr bwMode="auto">
          <a:xfrm>
            <a:off x="457200" y="5289550"/>
            <a:ext cx="8312150"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Model the whole thing at once?  Too hard to understand &amp; </a:t>
            </a:r>
            <a:r>
              <a:rPr lang="en-US" b="1">
                <a:solidFill>
                  <a:srgbClr val="FF0000"/>
                </a:solidFill>
                <a:latin typeface="Times" charset="0"/>
                <a:ea typeface="ＭＳ Ｐゴシック" charset="0"/>
              </a:rPr>
              <a:t>design</a:t>
            </a:r>
            <a:r>
              <a:rPr lang="en-US">
                <a:latin typeface="Times" charset="0"/>
                <a:ea typeface="ＭＳ Ｐゴシック" charset="0"/>
              </a:rPr>
              <a:t>.</a:t>
            </a:r>
          </a:p>
          <a:p>
            <a:pPr>
              <a:defRPr/>
            </a:pPr>
            <a:endParaRPr lang="en-US">
              <a:latin typeface="Times" charset="0"/>
              <a:ea typeface="ＭＳ Ｐゴシック" charset="0"/>
            </a:endParaRPr>
          </a:p>
          <a:p>
            <a:pPr>
              <a:defRPr/>
            </a:pPr>
            <a:r>
              <a:rPr lang="en-US">
                <a:solidFill>
                  <a:srgbClr val="0000FF"/>
                </a:solidFill>
                <a:latin typeface="Times" charset="0"/>
                <a:ea typeface="ＭＳ Ｐゴシック" charset="0"/>
              </a:rPr>
              <a:t>Break it up into pieces first</a:t>
            </a:r>
            <a:r>
              <a:rPr lang="en-US">
                <a:latin typeface="Times" charset="0"/>
                <a:ea typeface="ＭＳ Ｐゴシック" charset="0"/>
              </a:rPr>
              <a:t>: </a:t>
            </a:r>
            <a:r>
              <a:rPr lang="en-US">
                <a:solidFill>
                  <a:srgbClr val="FF0000"/>
                </a:solidFill>
                <a:latin typeface="Times" charset="0"/>
                <a:ea typeface="ＭＳ Ｐゴシック" charset="0"/>
              </a:rPr>
              <a:t>periodic </a:t>
            </a:r>
            <a:r>
              <a:rPr lang="en-US">
                <a:latin typeface="Times" charset="0"/>
                <a:ea typeface="ＭＳ Ｐゴシック" charset="0"/>
              </a:rPr>
              <a:t>regions, </a:t>
            </a:r>
            <a:r>
              <a:rPr lang="en-US">
                <a:solidFill>
                  <a:srgbClr val="FF0000"/>
                </a:solidFill>
                <a:latin typeface="Times" charset="0"/>
                <a:ea typeface="ＭＳ Ｐゴシック" charset="0"/>
              </a:rPr>
              <a:t>waveguides</a:t>
            </a:r>
            <a:r>
              <a:rPr lang="en-US">
                <a:latin typeface="Times" charset="0"/>
                <a:ea typeface="ＭＳ Ｐゴシック" charset="0"/>
              </a:rPr>
              <a:t>, </a:t>
            </a:r>
            <a:r>
              <a:rPr lang="en-US">
                <a:solidFill>
                  <a:srgbClr val="FF0000"/>
                </a:solidFill>
                <a:latin typeface="Times" charset="0"/>
                <a:ea typeface="ＭＳ Ｐゴシック" charset="0"/>
              </a:rPr>
              <a:t>cavities</a:t>
            </a:r>
            <a:endParaRPr lang="en-US">
              <a:latin typeface="Times" charset="0"/>
              <a:ea typeface="ＭＳ Ｐゴシック" charset="0"/>
            </a:endParaRPr>
          </a:p>
        </p:txBody>
      </p:sp>
      <p:sp>
        <p:nvSpPr>
          <p:cNvPr id="15409" name="Line 49">
            <a:extLst>
              <a:ext uri="{FF2B5EF4-FFF2-40B4-BE49-F238E27FC236}">
                <a16:creationId xmlns:a16="http://schemas.microsoft.com/office/drawing/2014/main" id="{01590343-786A-6B46-9B5F-D7E32AB59667}"/>
              </a:ext>
            </a:extLst>
          </p:cNvPr>
          <p:cNvSpPr>
            <a:spLocks noChangeShapeType="1"/>
          </p:cNvSpPr>
          <p:nvPr/>
        </p:nvSpPr>
        <p:spPr bwMode="auto">
          <a:xfrm flipV="1">
            <a:off x="7600950" y="3044825"/>
            <a:ext cx="346075" cy="161925"/>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5410" name="Text Box 50">
            <a:extLst>
              <a:ext uri="{FF2B5EF4-FFF2-40B4-BE49-F238E27FC236}">
                <a16:creationId xmlns:a16="http://schemas.microsoft.com/office/drawing/2014/main" id="{1A06EE24-8507-0A4C-829D-2879785BC1E9}"/>
              </a:ext>
            </a:extLst>
          </p:cNvPr>
          <p:cNvSpPr txBox="1">
            <a:spLocks noChangeArrowheads="1"/>
          </p:cNvSpPr>
          <p:nvPr/>
        </p:nvSpPr>
        <p:spPr bwMode="auto">
          <a:xfrm>
            <a:off x="7631113" y="3048000"/>
            <a:ext cx="779462"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20 µm</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A232B94B-E9A5-FE4F-87EA-D1073871771E}"/>
              </a:ext>
            </a:extLst>
          </p:cNvPr>
          <p:cNvSpPr>
            <a:spLocks noGrp="1" noChangeArrowheads="1"/>
          </p:cNvSpPr>
          <p:nvPr>
            <p:ph type="title"/>
          </p:nvPr>
        </p:nvSpPr>
        <p:spPr>
          <a:xfrm>
            <a:off x="685800" y="152400"/>
            <a:ext cx="7772400" cy="1143000"/>
          </a:xfrm>
        </p:spPr>
        <p:txBody>
          <a:bodyPr/>
          <a:lstStyle/>
          <a:p>
            <a:pPr eaLnBrk="1" hangingPunct="1">
              <a:defRPr/>
            </a:pPr>
            <a:r>
              <a:rPr lang="en-US"/>
              <a:t>Important considerations</a:t>
            </a:r>
          </a:p>
        </p:txBody>
      </p:sp>
      <p:sp>
        <p:nvSpPr>
          <p:cNvPr id="16387" name="Rectangle 3">
            <a:extLst>
              <a:ext uri="{FF2B5EF4-FFF2-40B4-BE49-F238E27FC236}">
                <a16:creationId xmlns:a16="http://schemas.microsoft.com/office/drawing/2014/main" id="{1EF94922-18CA-AB4D-8439-FBC423CACD01}"/>
              </a:ext>
            </a:extLst>
          </p:cNvPr>
          <p:cNvSpPr>
            <a:spLocks noGrp="1" noChangeArrowheads="1"/>
          </p:cNvSpPr>
          <p:nvPr>
            <p:ph type="body" idx="1"/>
          </p:nvPr>
        </p:nvSpPr>
        <p:spPr>
          <a:xfrm>
            <a:off x="381000" y="1524000"/>
            <a:ext cx="8458200" cy="4648200"/>
          </a:xfrm>
        </p:spPr>
        <p:txBody>
          <a:bodyPr/>
          <a:lstStyle/>
          <a:p>
            <a:pPr eaLnBrk="1" hangingPunct="1">
              <a:lnSpc>
                <a:spcPct val="90000"/>
              </a:lnSpc>
            </a:pPr>
            <a:r>
              <a:rPr lang="en-US" altLang="en-US" sz="2800" i="1">
                <a:solidFill>
                  <a:srgbClr val="FF0000"/>
                </a:solidFill>
              </a:rPr>
              <a:t>Global</a:t>
            </a:r>
            <a:r>
              <a:rPr lang="en-US" altLang="en-US" sz="2800">
                <a:solidFill>
                  <a:srgbClr val="FF0000"/>
                </a:solidFill>
              </a:rPr>
              <a:t> versus </a:t>
            </a:r>
            <a:r>
              <a:rPr lang="en-US" altLang="en-US" sz="2800" i="1">
                <a:solidFill>
                  <a:srgbClr val="FF0000"/>
                </a:solidFill>
              </a:rPr>
              <a:t>local</a:t>
            </a:r>
            <a:r>
              <a:rPr lang="en-US" altLang="en-US" sz="2800"/>
              <a:t> optimization</a:t>
            </a:r>
          </a:p>
          <a:p>
            <a:pPr eaLnBrk="1" hangingPunct="1">
              <a:lnSpc>
                <a:spcPct val="90000"/>
              </a:lnSpc>
            </a:pPr>
            <a:r>
              <a:rPr lang="en-US" altLang="en-US" sz="2800" i="1">
                <a:solidFill>
                  <a:srgbClr val="FF0000"/>
                </a:solidFill>
              </a:rPr>
              <a:t>Convex</a:t>
            </a:r>
            <a:r>
              <a:rPr lang="en-US" altLang="en-US" sz="2800"/>
              <a:t> vs. non-convex optimization</a:t>
            </a:r>
          </a:p>
          <a:p>
            <a:pPr eaLnBrk="1" hangingPunct="1">
              <a:lnSpc>
                <a:spcPct val="90000"/>
              </a:lnSpc>
            </a:pPr>
            <a:r>
              <a:rPr lang="en-US" altLang="en-US" sz="2800">
                <a:solidFill>
                  <a:srgbClr val="FF0000"/>
                </a:solidFill>
              </a:rPr>
              <a:t>Unconstrained</a:t>
            </a:r>
            <a:r>
              <a:rPr lang="en-US" altLang="en-US" sz="2800"/>
              <a:t> or </a:t>
            </a:r>
            <a:r>
              <a:rPr lang="en-US" altLang="en-US" sz="2800">
                <a:solidFill>
                  <a:srgbClr val="FF0000"/>
                </a:solidFill>
              </a:rPr>
              <a:t>box-constrained</a:t>
            </a:r>
            <a:r>
              <a:rPr lang="en-US" altLang="en-US" sz="2800"/>
              <a:t> optimization, and other special-case constraints</a:t>
            </a:r>
          </a:p>
          <a:p>
            <a:pPr eaLnBrk="1" hangingPunct="1">
              <a:lnSpc>
                <a:spcPct val="90000"/>
              </a:lnSpc>
            </a:pPr>
            <a:r>
              <a:rPr lang="en-US" altLang="en-US" sz="2800"/>
              <a:t>Special classes of functions (linear, etc.)</a:t>
            </a:r>
          </a:p>
          <a:p>
            <a:pPr eaLnBrk="1" hangingPunct="1">
              <a:lnSpc>
                <a:spcPct val="90000"/>
              </a:lnSpc>
            </a:pPr>
            <a:r>
              <a:rPr lang="en-US" altLang="en-US" sz="2800">
                <a:solidFill>
                  <a:srgbClr val="FF0000"/>
                </a:solidFill>
              </a:rPr>
              <a:t>Differentiable</a:t>
            </a:r>
            <a:r>
              <a:rPr lang="en-US" altLang="en-US" sz="2800"/>
              <a:t> vs. non-differentiable functions</a:t>
            </a:r>
          </a:p>
          <a:p>
            <a:pPr eaLnBrk="1" hangingPunct="1">
              <a:lnSpc>
                <a:spcPct val="90000"/>
              </a:lnSpc>
            </a:pPr>
            <a:r>
              <a:rPr lang="en-US" altLang="en-US" sz="2800">
                <a:solidFill>
                  <a:srgbClr val="FF0000"/>
                </a:solidFill>
              </a:rPr>
              <a:t>Gradient-based</a:t>
            </a:r>
            <a:r>
              <a:rPr lang="en-US" altLang="en-US" sz="2800"/>
              <a:t> vs. </a:t>
            </a:r>
            <a:r>
              <a:rPr lang="en-US" altLang="en-US" sz="2800">
                <a:solidFill>
                  <a:srgbClr val="FF0000"/>
                </a:solidFill>
              </a:rPr>
              <a:t>derivative-free</a:t>
            </a:r>
            <a:r>
              <a:rPr lang="en-US" altLang="en-US" sz="2800"/>
              <a:t> algorithms</a:t>
            </a:r>
          </a:p>
          <a:p>
            <a:pPr eaLnBrk="1" hangingPunct="1">
              <a:lnSpc>
                <a:spcPct val="90000"/>
              </a:lnSpc>
            </a:pPr>
            <a:r>
              <a:rPr lang="en-US" altLang="en-US" sz="2800"/>
              <a:t>…</a:t>
            </a:r>
          </a:p>
          <a:p>
            <a:pPr eaLnBrk="1" hangingPunct="1">
              <a:lnSpc>
                <a:spcPct val="90000"/>
              </a:lnSpc>
            </a:pPr>
            <a:r>
              <a:rPr lang="en-US" altLang="en-US" sz="2800">
                <a:solidFill>
                  <a:srgbClr val="FF0000"/>
                </a:solidFill>
              </a:rPr>
              <a:t>Zillions of different algorithms</a:t>
            </a:r>
            <a:r>
              <a:rPr lang="en-US" altLang="en-US" sz="2800"/>
              <a:t>, usually restricted to various special cases, each with strengths/weaknesses</a:t>
            </a:r>
          </a:p>
          <a:p>
            <a:pPr eaLnBrk="1" hangingPunct="1">
              <a:lnSpc>
                <a:spcPct val="90000"/>
              </a:lnSpc>
            </a:pPr>
            <a:endParaRPr lang="en-US" altLang="en-US" sz="2800"/>
          </a:p>
        </p:txBody>
      </p:sp>
      <p:sp>
        <p:nvSpPr>
          <p:cNvPr id="2" name="TextBox 1">
            <a:extLst>
              <a:ext uri="{FF2B5EF4-FFF2-40B4-BE49-F238E27FC236}">
                <a16:creationId xmlns:a16="http://schemas.microsoft.com/office/drawing/2014/main" id="{EF502E2F-5C5E-DE4C-B0EB-B7BA9599E215}"/>
              </a:ext>
            </a:extLst>
          </p:cNvPr>
          <p:cNvSpPr txBox="1"/>
          <p:nvPr/>
        </p:nvSpPr>
        <p:spPr>
          <a:xfrm>
            <a:off x="6172200" y="1296256"/>
            <a:ext cx="2858475" cy="1200329"/>
          </a:xfrm>
          <a:prstGeom prst="rect">
            <a:avLst/>
          </a:prstGeom>
          <a:noFill/>
        </p:spPr>
        <p:txBody>
          <a:bodyPr wrap="none" rtlCol="0">
            <a:spAutoFit/>
          </a:bodyPr>
          <a:lstStyle/>
          <a:p>
            <a:r>
              <a:rPr lang="en-US" dirty="0">
                <a:solidFill>
                  <a:srgbClr val="0432FF"/>
                </a:solidFill>
              </a:rPr>
              <a:t>photonics: mostly</a:t>
            </a:r>
          </a:p>
          <a:p>
            <a:r>
              <a:rPr lang="en-US" dirty="0">
                <a:solidFill>
                  <a:srgbClr val="0432FF"/>
                </a:solidFill>
              </a:rPr>
              <a:t>local optima in</a:t>
            </a:r>
          </a:p>
          <a:p>
            <a:r>
              <a:rPr lang="en-US" dirty="0">
                <a:solidFill>
                  <a:srgbClr val="0432FF"/>
                </a:solidFill>
              </a:rPr>
              <a:t>non-convex problems</a:t>
            </a:r>
          </a:p>
        </p:txBody>
      </p:sp>
    </p:spTree>
    <p:extLst>
      <p:ext uri="{BB962C8B-B14F-4D97-AF65-F5344CB8AC3E}">
        <p14:creationId xmlns:p14="http://schemas.microsoft.com/office/powerpoint/2010/main" val="4116679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86B6F3A3-A6CC-7643-BE70-D7311B047C00}"/>
              </a:ext>
            </a:extLst>
          </p:cNvPr>
          <p:cNvSpPr>
            <a:spLocks noGrp="1" noChangeArrowheads="1"/>
          </p:cNvSpPr>
          <p:nvPr>
            <p:ph type="title"/>
          </p:nvPr>
        </p:nvSpPr>
        <p:spPr>
          <a:xfrm>
            <a:off x="152400" y="152400"/>
            <a:ext cx="8686800" cy="914400"/>
          </a:xfrm>
        </p:spPr>
        <p:txBody>
          <a:bodyPr/>
          <a:lstStyle/>
          <a:p>
            <a:pPr eaLnBrk="1" hangingPunct="1">
              <a:defRPr/>
            </a:pPr>
            <a:r>
              <a:rPr lang="en-US"/>
              <a:t>Relaxations of Integer Programming</a:t>
            </a:r>
          </a:p>
        </p:txBody>
      </p:sp>
      <p:sp>
        <p:nvSpPr>
          <p:cNvPr id="43010" name="Text Box 3">
            <a:extLst>
              <a:ext uri="{FF2B5EF4-FFF2-40B4-BE49-F238E27FC236}">
                <a16:creationId xmlns:a16="http://schemas.microsoft.com/office/drawing/2014/main" id="{1A047A82-C6CE-D248-9465-89CD8EA2E858}"/>
              </a:ext>
            </a:extLst>
          </p:cNvPr>
          <p:cNvSpPr txBox="1">
            <a:spLocks noChangeArrowheads="1"/>
          </p:cNvSpPr>
          <p:nvPr/>
        </p:nvSpPr>
        <p:spPr bwMode="auto">
          <a:xfrm>
            <a:off x="304801" y="1219200"/>
            <a:ext cx="8382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If </a:t>
            </a:r>
            <a:r>
              <a:rPr lang="en-US" altLang="en-US" i="1" dirty="0">
                <a:solidFill>
                  <a:srgbClr val="FF0000"/>
                </a:solidFill>
              </a:rPr>
              <a:t>x</a:t>
            </a:r>
            <a:r>
              <a:rPr lang="en-US" altLang="en-US" dirty="0">
                <a:solidFill>
                  <a:srgbClr val="FF0000"/>
                </a:solidFill>
              </a:rPr>
              <a:t> is integer-valued</a:t>
            </a:r>
            <a:r>
              <a:rPr lang="en-US" altLang="en-US" dirty="0"/>
              <a:t> rather than real-valued (e.g.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a:t>
            </a:r>
          </a:p>
          <a:p>
            <a:r>
              <a:rPr lang="en-US" altLang="en-US" dirty="0">
                <a:sym typeface="Symbol" pitchFamily="2" charset="2"/>
              </a:rPr>
              <a:t>the resulting</a:t>
            </a:r>
            <a:r>
              <a:rPr lang="en-US" altLang="en-US" i="1" dirty="0">
                <a:sym typeface="Symbol" pitchFamily="2" charset="2"/>
              </a:rPr>
              <a:t> integer programming</a:t>
            </a:r>
            <a:r>
              <a:rPr lang="en-US" altLang="en-US" dirty="0">
                <a:sym typeface="Symbol" pitchFamily="2" charset="2"/>
              </a:rPr>
              <a:t> or </a:t>
            </a:r>
            <a:r>
              <a:rPr lang="en-US" altLang="en-US" i="1" dirty="0">
                <a:sym typeface="Symbol" pitchFamily="2" charset="2"/>
              </a:rPr>
              <a:t>combinatorial optimization</a:t>
            </a:r>
            <a:endParaRPr lang="en-US" altLang="en-US" dirty="0">
              <a:sym typeface="Symbol" pitchFamily="2" charset="2"/>
            </a:endParaRPr>
          </a:p>
          <a:p>
            <a:r>
              <a:rPr lang="en-US" altLang="en-US" dirty="0">
                <a:sym typeface="Symbol" pitchFamily="2" charset="2"/>
              </a:rPr>
              <a:t>problem becomes </a:t>
            </a:r>
            <a:r>
              <a:rPr lang="en-US" altLang="en-US" i="1" dirty="0">
                <a:solidFill>
                  <a:srgbClr val="FF0000"/>
                </a:solidFill>
                <a:sym typeface="Symbol" pitchFamily="2" charset="2"/>
              </a:rPr>
              <a:t>much harder</a:t>
            </a:r>
            <a:r>
              <a:rPr lang="en-US" altLang="en-US" dirty="0">
                <a:sym typeface="Symbol" pitchFamily="2" charset="2"/>
              </a:rPr>
              <a:t> in general (often </a:t>
            </a:r>
            <a:r>
              <a:rPr lang="en-US" altLang="en-US" dirty="0">
                <a:solidFill>
                  <a:srgbClr val="FF0000"/>
                </a:solidFill>
                <a:sym typeface="Symbol" pitchFamily="2" charset="2"/>
              </a:rPr>
              <a:t>NP-complete</a:t>
            </a:r>
            <a:r>
              <a:rPr lang="en-US" altLang="en-US" dirty="0">
                <a:sym typeface="Symbol" pitchFamily="2" charset="2"/>
              </a:rPr>
              <a:t>).</a:t>
            </a:r>
          </a:p>
          <a:p>
            <a:endParaRPr lang="en-US" altLang="en-US" dirty="0">
              <a:sym typeface="Symbol" pitchFamily="2" charset="2"/>
            </a:endParaRPr>
          </a:p>
          <a:p>
            <a:r>
              <a:rPr lang="en-US" altLang="en-US" dirty="0">
                <a:sym typeface="Symbol" pitchFamily="2" charset="2"/>
              </a:rPr>
              <a:t>However, useful results can often be obtained by a </a:t>
            </a:r>
            <a:r>
              <a:rPr lang="en-US" altLang="en-US" i="1" dirty="0">
                <a:solidFill>
                  <a:srgbClr val="FF0000"/>
                </a:solidFill>
                <a:sym typeface="Symbol" pitchFamily="2" charset="2"/>
              </a:rPr>
              <a:t>continuous</a:t>
            </a:r>
          </a:p>
          <a:p>
            <a:r>
              <a:rPr lang="en-US" altLang="en-US" i="1" dirty="0">
                <a:solidFill>
                  <a:srgbClr val="FF0000"/>
                </a:solidFill>
                <a:sym typeface="Symbol" pitchFamily="2" charset="2"/>
              </a:rPr>
              <a:t>relaxation</a:t>
            </a:r>
            <a:r>
              <a:rPr lang="en-US" altLang="en-US" dirty="0">
                <a:sym typeface="Symbol" pitchFamily="2" charset="2"/>
              </a:rPr>
              <a:t> of the problem — e.g., going from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r>
              <a:rPr lang="en-US" altLang="en-US" dirty="0">
                <a:sym typeface="Symbol" pitchFamily="2" charset="2"/>
              </a:rPr>
              <a:t> to </a:t>
            </a:r>
            <a:r>
              <a:rPr lang="en-US" altLang="en-US" i="1" dirty="0"/>
              <a:t>x</a:t>
            </a:r>
            <a:r>
              <a:rPr lang="en-US" altLang="en-US" dirty="0"/>
              <a:t> </a:t>
            </a:r>
            <a:r>
              <a:rPr lang="en-US" altLang="en-US" dirty="0">
                <a:sym typeface="Symbol" pitchFamily="2" charset="2"/>
              </a:rPr>
              <a:t>∈ [0,1]</a:t>
            </a:r>
            <a:r>
              <a:rPr lang="en-US" altLang="en-US" i="1" baseline="30000" dirty="0">
                <a:sym typeface="Symbol" pitchFamily="2" charset="2"/>
              </a:rPr>
              <a:t>n</a:t>
            </a:r>
            <a:endParaRPr lang="en-US" altLang="en-US" dirty="0">
              <a:sym typeface="Symbol" pitchFamily="2" charset="2"/>
            </a:endParaRPr>
          </a:p>
          <a:p>
            <a:r>
              <a:rPr lang="en-US" altLang="en-US" dirty="0">
                <a:sym typeface="Symbol" pitchFamily="2" charset="2"/>
              </a:rPr>
              <a:t>… at the very least, this gives an lower bound on the optimum </a:t>
            </a:r>
            <a:r>
              <a:rPr lang="en-US" altLang="en-US" i="1" dirty="0">
                <a:sym typeface="Symbol" pitchFamily="2" charset="2"/>
              </a:rPr>
              <a:t>f</a:t>
            </a:r>
            <a:r>
              <a:rPr lang="en-US" altLang="en-US" baseline="-25000" dirty="0">
                <a:sym typeface="Symbol" pitchFamily="2" charset="2"/>
              </a:rPr>
              <a:t>0</a:t>
            </a:r>
            <a:endParaRPr lang="en-US" altLang="en-US" dirty="0">
              <a:sym typeface="Symbol" pitchFamily="2" charset="2"/>
            </a:endParaRPr>
          </a:p>
          <a:p>
            <a:r>
              <a:rPr lang="en-US" altLang="en-US" dirty="0">
                <a:sym typeface="Symbol" pitchFamily="2" charset="2"/>
              </a:rPr>
              <a:t>… and penalty methods (e.g. SIMP) can be used to gradually</a:t>
            </a:r>
          </a:p>
          <a:p>
            <a:r>
              <a:rPr lang="en-US" altLang="en-US" dirty="0">
                <a:sym typeface="Symbol" pitchFamily="2" charset="2"/>
              </a:rPr>
              <a:t>     eliminate intermediate </a:t>
            </a:r>
            <a:r>
              <a:rPr lang="en-US" altLang="en-US" i="1" dirty="0">
                <a:sym typeface="Symbol" pitchFamily="2" charset="2"/>
              </a:rPr>
              <a:t>x</a:t>
            </a:r>
            <a:r>
              <a:rPr lang="en-US" altLang="en-US" dirty="0">
                <a:sym typeface="Symbol" pitchFamily="2" charset="2"/>
              </a:rPr>
              <a:t> values.</a:t>
            </a:r>
          </a:p>
          <a:p>
            <a:endParaRPr lang="en-US" altLang="en-US" dirty="0">
              <a:sym typeface="Symbol" pitchFamily="2" charset="2"/>
            </a:endParaRPr>
          </a:p>
          <a:p>
            <a:r>
              <a:rPr lang="en-US" altLang="en-US" dirty="0">
                <a:sym typeface="Symbol" pitchFamily="2" charset="2"/>
              </a:rPr>
              <a:t>Leads to “density based” topology optimization, many methods to impose feature-size constraints etc.</a:t>
            </a:r>
          </a:p>
        </p:txBody>
      </p:sp>
    </p:spTree>
    <p:extLst>
      <p:ext uri="{BB962C8B-B14F-4D97-AF65-F5344CB8AC3E}">
        <p14:creationId xmlns:p14="http://schemas.microsoft.com/office/powerpoint/2010/main" val="341912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47335989-19AA-F645-A5A0-0A2F48CB0E9D}"/>
              </a:ext>
            </a:extLst>
          </p:cNvPr>
          <p:cNvSpPr>
            <a:spLocks noGrp="1"/>
          </p:cNvSpPr>
          <p:nvPr>
            <p:ph type="title"/>
          </p:nvPr>
        </p:nvSpPr>
        <p:spPr>
          <a:xfrm>
            <a:off x="685800" y="6350"/>
            <a:ext cx="7772400" cy="1143000"/>
          </a:xfrm>
        </p:spPr>
        <p:txBody>
          <a:bodyPr/>
          <a:lstStyle/>
          <a:p>
            <a:r>
              <a:rPr lang="en-US" altLang="en-US"/>
              <a:t>Derivatives are essential</a:t>
            </a:r>
          </a:p>
        </p:txBody>
      </p:sp>
      <p:sp>
        <p:nvSpPr>
          <p:cNvPr id="21506" name="Rectangle 13">
            <a:extLst>
              <a:ext uri="{FF2B5EF4-FFF2-40B4-BE49-F238E27FC236}">
                <a16:creationId xmlns:a16="http://schemas.microsoft.com/office/drawing/2014/main" id="{FCE7A377-506E-944C-B8FC-5EBED1BB407C}"/>
              </a:ext>
            </a:extLst>
          </p:cNvPr>
          <p:cNvSpPr>
            <a:spLocks noChangeArrowheads="1"/>
          </p:cNvSpPr>
          <p:nvPr/>
        </p:nvSpPr>
        <p:spPr bwMode="auto">
          <a:xfrm>
            <a:off x="685800" y="13716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aphicFrame>
        <p:nvGraphicFramePr>
          <p:cNvPr id="21507" name="Object 2">
            <a:extLst>
              <a:ext uri="{FF2B5EF4-FFF2-40B4-BE49-F238E27FC236}">
                <a16:creationId xmlns:a16="http://schemas.microsoft.com/office/drawing/2014/main" id="{B79EC0D7-9BA0-A84B-870A-1C2573E17AF2}"/>
              </a:ext>
            </a:extLst>
          </p:cNvPr>
          <p:cNvGraphicFramePr>
            <a:graphicFrameLocks noChangeAspect="1"/>
          </p:cNvGraphicFramePr>
          <p:nvPr/>
        </p:nvGraphicFramePr>
        <p:xfrm>
          <a:off x="1524000" y="1514475"/>
          <a:ext cx="2286000" cy="1000125"/>
        </p:xfrm>
        <a:graphic>
          <a:graphicData uri="http://schemas.openxmlformats.org/presentationml/2006/ole">
            <mc:AlternateContent xmlns:mc="http://schemas.openxmlformats.org/markup-compatibility/2006">
              <mc:Choice xmlns:v="urn:schemas-microsoft-com:vml" Requires="v">
                <p:oleObj spid="_x0000_s226360" name="Equation" r:id="rId3" imgW="609600" imgH="266700" progId="Equation.3">
                  <p:embed/>
                </p:oleObj>
              </mc:Choice>
              <mc:Fallback>
                <p:oleObj name="Equation" r:id="rId3" imgW="609600" imgH="266700" progId="Equation.3">
                  <p:embed/>
                  <p:pic>
                    <p:nvPicPr>
                      <p:cNvPr id="21507" name="Object 2">
                        <a:extLst>
                          <a:ext uri="{FF2B5EF4-FFF2-40B4-BE49-F238E27FC236}">
                            <a16:creationId xmlns:a16="http://schemas.microsoft.com/office/drawing/2014/main" id="{B79EC0D7-9BA0-A84B-870A-1C2573E17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144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8" name="Text Box 8">
            <a:extLst>
              <a:ext uri="{FF2B5EF4-FFF2-40B4-BE49-F238E27FC236}">
                <a16:creationId xmlns:a16="http://schemas.microsoft.com/office/drawing/2014/main" id="{88A918E6-1F85-4243-84EC-4C17A2B00154}"/>
              </a:ext>
            </a:extLst>
          </p:cNvPr>
          <p:cNvSpPr txBox="1">
            <a:spLocks noChangeArrowheads="1"/>
          </p:cNvSpPr>
          <p:nvPr/>
        </p:nvSpPr>
        <p:spPr bwMode="auto">
          <a:xfrm>
            <a:off x="1066800" y="31242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1509" name="Object 3">
            <a:extLst>
              <a:ext uri="{FF2B5EF4-FFF2-40B4-BE49-F238E27FC236}">
                <a16:creationId xmlns:a16="http://schemas.microsoft.com/office/drawing/2014/main" id="{F79E2872-CC5A-3648-8B2F-E0623BCD0FC4}"/>
              </a:ext>
            </a:extLst>
          </p:cNvPr>
          <p:cNvGraphicFramePr>
            <a:graphicFrameLocks noChangeAspect="1"/>
          </p:cNvGraphicFramePr>
          <p:nvPr/>
        </p:nvGraphicFramePr>
        <p:xfrm>
          <a:off x="1447800" y="3657600"/>
          <a:ext cx="2143125" cy="762000"/>
        </p:xfrm>
        <a:graphic>
          <a:graphicData uri="http://schemas.openxmlformats.org/presentationml/2006/ole">
            <mc:AlternateContent xmlns:mc="http://schemas.openxmlformats.org/markup-compatibility/2006">
              <mc:Choice xmlns:v="urn:schemas-microsoft-com:vml" Requires="v">
                <p:oleObj spid="_x0000_s226361" name="Equation" r:id="rId5" imgW="571500" imgH="203200" progId="Equation.DSMT4">
                  <p:embed/>
                </p:oleObj>
              </mc:Choice>
              <mc:Fallback>
                <p:oleObj name="Equation" r:id="rId5" imgW="571500" imgH="203200" progId="Equation.DSMT4">
                  <p:embed/>
                  <p:pic>
                    <p:nvPicPr>
                      <p:cNvPr id="21509" name="Object 3">
                        <a:extLst>
                          <a:ext uri="{FF2B5EF4-FFF2-40B4-BE49-F238E27FC236}">
                            <a16:creationId xmlns:a16="http://schemas.microsoft.com/office/drawing/2014/main" id="{F79E2872-CC5A-3648-8B2F-E0623BCD0F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36576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0" name="Object 4">
            <a:extLst>
              <a:ext uri="{FF2B5EF4-FFF2-40B4-BE49-F238E27FC236}">
                <a16:creationId xmlns:a16="http://schemas.microsoft.com/office/drawing/2014/main" id="{420A36DF-8168-F04B-9923-BFE85C1D9B52}"/>
              </a:ext>
            </a:extLst>
          </p:cNvPr>
          <p:cNvGraphicFramePr>
            <a:graphicFrameLocks noChangeAspect="1"/>
          </p:cNvGraphicFramePr>
          <p:nvPr/>
        </p:nvGraphicFramePr>
        <p:xfrm>
          <a:off x="1676400" y="4557713"/>
          <a:ext cx="1752600" cy="395287"/>
        </p:xfrm>
        <a:graphic>
          <a:graphicData uri="http://schemas.openxmlformats.org/presentationml/2006/ole">
            <mc:AlternateContent xmlns:mc="http://schemas.openxmlformats.org/markup-compatibility/2006">
              <mc:Choice xmlns:v="urn:schemas-microsoft-com:vml" Requires="v">
                <p:oleObj spid="_x0000_s226362" name="Equation" r:id="rId7" imgW="787400" imgH="177800" progId="Equation.3">
                  <p:embed/>
                </p:oleObj>
              </mc:Choice>
              <mc:Fallback>
                <p:oleObj name="Equation" r:id="rId7" imgW="787400" imgH="177800" progId="Equation.3">
                  <p:embed/>
                  <p:pic>
                    <p:nvPicPr>
                      <p:cNvPr id="21510" name="Object 4">
                        <a:extLst>
                          <a:ext uri="{FF2B5EF4-FFF2-40B4-BE49-F238E27FC236}">
                            <a16:creationId xmlns:a16="http://schemas.microsoft.com/office/drawing/2014/main" id="{420A36DF-8168-F04B-9923-BFE85C1D9B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5577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11" name="Text Box 5">
            <a:extLst>
              <a:ext uri="{FF2B5EF4-FFF2-40B4-BE49-F238E27FC236}">
                <a16:creationId xmlns:a16="http://schemas.microsoft.com/office/drawing/2014/main" id="{18F1B70E-3D68-9142-A12C-4499EBF42192}"/>
              </a:ext>
            </a:extLst>
          </p:cNvPr>
          <p:cNvSpPr txBox="1">
            <a:spLocks noChangeArrowheads="1"/>
          </p:cNvSpPr>
          <p:nvPr/>
        </p:nvSpPr>
        <p:spPr bwMode="auto">
          <a:xfrm>
            <a:off x="228600" y="548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1512" name="TextBox 9">
            <a:extLst>
              <a:ext uri="{FF2B5EF4-FFF2-40B4-BE49-F238E27FC236}">
                <a16:creationId xmlns:a16="http://schemas.microsoft.com/office/drawing/2014/main" id="{244E9FA6-2CFD-954C-A0D7-D9ABB0E3DCD9}"/>
              </a:ext>
            </a:extLst>
          </p:cNvPr>
          <p:cNvSpPr txBox="1">
            <a:spLocks noChangeArrowheads="1"/>
          </p:cNvSpPr>
          <p:nvPr/>
        </p:nvSpPr>
        <p:spPr bwMode="auto">
          <a:xfrm>
            <a:off x="4495800" y="1219200"/>
            <a:ext cx="4430713"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For n ≥ </a:t>
            </a:r>
            <a:r>
              <a:rPr lang="en-US" altLang="en-US" sz="2800">
                <a:solidFill>
                  <a:srgbClr val="0000FF"/>
                </a:solidFill>
              </a:rPr>
              <a:t>1000’s of parameters</a:t>
            </a:r>
            <a:r>
              <a:rPr lang="en-US" altLang="en-US" sz="2800"/>
              <a:t>,</a:t>
            </a:r>
          </a:p>
          <a:p>
            <a:r>
              <a:rPr lang="en-US" altLang="en-US" sz="2800">
                <a:solidFill>
                  <a:srgbClr val="0000FF"/>
                </a:solidFill>
              </a:rPr>
              <a:t>impractical unless </a:t>
            </a:r>
            <a:r>
              <a:rPr lang="en-US" altLang="en-US" sz="2800"/>
              <a:t>you have</a:t>
            </a:r>
          </a:p>
          <a:p>
            <a:endParaRPr lang="en-US" altLang="en-US" sz="2800"/>
          </a:p>
          <a:p>
            <a:endParaRPr lang="en-US" altLang="en-US" sz="2800"/>
          </a:p>
          <a:p>
            <a:endParaRPr lang="en-US" altLang="en-US" sz="2800"/>
          </a:p>
          <a:p>
            <a:endParaRPr lang="en-US" altLang="en-US" sz="2800"/>
          </a:p>
          <a:p>
            <a:endParaRPr lang="en-US" altLang="en-US" sz="2800"/>
          </a:p>
          <a:p>
            <a:r>
              <a:rPr lang="en-US" altLang="en-US" sz="2800"/>
              <a:t>computed “analytically”</a:t>
            </a:r>
          </a:p>
          <a:p>
            <a:r>
              <a:rPr lang="en-US" altLang="en-US" sz="2800"/>
              <a:t>(not by finite differences).</a:t>
            </a:r>
          </a:p>
        </p:txBody>
      </p:sp>
      <p:graphicFrame>
        <p:nvGraphicFramePr>
          <p:cNvPr id="21513" name="Object 3">
            <a:extLst>
              <a:ext uri="{FF2B5EF4-FFF2-40B4-BE49-F238E27FC236}">
                <a16:creationId xmlns:a16="http://schemas.microsoft.com/office/drawing/2014/main" id="{48228490-F618-D141-8897-A9BAF9C55B17}"/>
              </a:ext>
            </a:extLst>
          </p:cNvPr>
          <p:cNvGraphicFramePr>
            <a:graphicFrameLocks noChangeAspect="1"/>
          </p:cNvGraphicFramePr>
          <p:nvPr/>
        </p:nvGraphicFramePr>
        <p:xfrm>
          <a:off x="5529263" y="2490788"/>
          <a:ext cx="1857375" cy="809625"/>
        </p:xfrm>
        <a:graphic>
          <a:graphicData uri="http://schemas.openxmlformats.org/presentationml/2006/ole">
            <mc:AlternateContent xmlns:mc="http://schemas.openxmlformats.org/markup-compatibility/2006">
              <mc:Choice xmlns:v="urn:schemas-microsoft-com:vml" Requires="v">
                <p:oleObj spid="_x0000_s226363" name="Equation" r:id="rId9" imgW="495300" imgH="215900" progId="Equation.3">
                  <p:embed/>
                </p:oleObj>
              </mc:Choice>
              <mc:Fallback>
                <p:oleObj name="Equation" r:id="rId9" imgW="495300" imgH="215900" progId="Equation.3">
                  <p:embed/>
                  <p:pic>
                    <p:nvPicPr>
                      <p:cNvPr id="21513" name="Object 3">
                        <a:extLst>
                          <a:ext uri="{FF2B5EF4-FFF2-40B4-BE49-F238E27FC236}">
                            <a16:creationId xmlns:a16="http://schemas.microsoft.com/office/drawing/2014/main" id="{48228490-F618-D141-8897-A9BAF9C55B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29263" y="2490788"/>
                        <a:ext cx="1857375"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514" name="Object 4">
            <a:extLst>
              <a:ext uri="{FF2B5EF4-FFF2-40B4-BE49-F238E27FC236}">
                <a16:creationId xmlns:a16="http://schemas.microsoft.com/office/drawing/2014/main" id="{5A831053-8143-BF44-9109-B58FBFE67CC0}"/>
              </a:ext>
            </a:extLst>
          </p:cNvPr>
          <p:cNvGraphicFramePr>
            <a:graphicFrameLocks noChangeAspect="1"/>
          </p:cNvGraphicFramePr>
          <p:nvPr/>
        </p:nvGraphicFramePr>
        <p:xfrm>
          <a:off x="5486400" y="3490913"/>
          <a:ext cx="2008188" cy="395287"/>
        </p:xfrm>
        <a:graphic>
          <a:graphicData uri="http://schemas.openxmlformats.org/presentationml/2006/ole">
            <mc:AlternateContent xmlns:mc="http://schemas.openxmlformats.org/markup-compatibility/2006">
              <mc:Choice xmlns:v="urn:schemas-microsoft-com:vml" Requires="v">
                <p:oleObj spid="_x0000_s226364" name="Equation" r:id="rId11" imgW="901700" imgH="177800" progId="Equation.3">
                  <p:embed/>
                </p:oleObj>
              </mc:Choice>
              <mc:Fallback>
                <p:oleObj name="Equation" r:id="rId11" imgW="901700" imgH="177800" progId="Equation.3">
                  <p:embed/>
                  <p:pic>
                    <p:nvPicPr>
                      <p:cNvPr id="21514" name="Object 4">
                        <a:extLst>
                          <a:ext uri="{FF2B5EF4-FFF2-40B4-BE49-F238E27FC236}">
                            <a16:creationId xmlns:a16="http://schemas.microsoft.com/office/drawing/2014/main" id="{5A831053-8143-BF44-9109-B58FBFE67C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86400" y="3490913"/>
                        <a:ext cx="2008188"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40508825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382000" cy="4343400"/>
          </a:xfrm>
        </p:spPr>
        <p:txBody>
          <a:bodyPr/>
          <a:lstStyle/>
          <a:p>
            <a:r>
              <a:rPr lang="en-US" dirty="0"/>
              <a:t>Impossible to explore/optimize a 10</a:t>
            </a:r>
            <a:r>
              <a:rPr lang="en-US" baseline="30000" dirty="0"/>
              <a:t>6</a:t>
            </a:r>
            <a:r>
              <a:rPr lang="en-US" dirty="0"/>
              <a:t>-dimensional parameter space without derivatives.</a:t>
            </a:r>
            <a:br>
              <a:rPr lang="en-US" dirty="0"/>
            </a:br>
            <a:br>
              <a:rPr lang="en-US" dirty="0"/>
            </a:br>
            <a:r>
              <a:rPr lang="en-US" dirty="0"/>
              <a:t>(Gradient tells you which direction to go for improvement.)</a:t>
            </a:r>
            <a:br>
              <a:rPr lang="en-US" dirty="0"/>
            </a:br>
            <a:br>
              <a:rPr lang="en-US" dirty="0"/>
            </a:br>
            <a:r>
              <a:rPr lang="en-US" sz="3200" dirty="0"/>
              <a:t>(Only local optimization with this many parameters, but can still find very good designs, sometimes with provable guarantees.)</a:t>
            </a:r>
          </a:p>
        </p:txBody>
      </p:sp>
    </p:spTree>
    <p:extLst>
      <p:ext uri="{BB962C8B-B14F-4D97-AF65-F5344CB8AC3E}">
        <p14:creationId xmlns:p14="http://schemas.microsoft.com/office/powerpoint/2010/main" val="4254104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5" name="Cloud 4"/>
          <p:cNvSpPr/>
          <p:nvPr/>
        </p:nvSpPr>
        <p:spPr bwMode="auto">
          <a:xfrm>
            <a:off x="83820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7" name="Straight Arrow Connector 6"/>
          <p:cNvCxnSpPr/>
          <p:nvPr/>
        </p:nvCxnSpPr>
        <p:spPr bwMode="auto">
          <a:xfrm>
            <a:off x="663799" y="3276600"/>
            <a:ext cx="457200" cy="762000"/>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p:cNvSpPr txBox="1"/>
          <p:nvPr/>
        </p:nvSpPr>
        <p:spPr>
          <a:xfrm>
            <a:off x="251340" y="2445603"/>
            <a:ext cx="1173719" cy="830997"/>
          </a:xfrm>
          <a:prstGeom prst="rect">
            <a:avLst/>
          </a:prstGeom>
          <a:noFill/>
        </p:spPr>
        <p:txBody>
          <a:bodyPr wrap="none" rtlCol="0">
            <a:spAutoFit/>
          </a:bodyPr>
          <a:lstStyle/>
          <a:p>
            <a:r>
              <a:rPr lang="en-US" dirty="0">
                <a:solidFill>
                  <a:srgbClr val="FF0000"/>
                </a:solidFill>
              </a:rPr>
              <a:t>incident</a:t>
            </a:r>
          </a:p>
          <a:p>
            <a:r>
              <a:rPr lang="en-US" dirty="0">
                <a:solidFill>
                  <a:srgbClr val="FF0000"/>
                </a:solidFill>
              </a:rPr>
              <a:t>wave</a:t>
            </a:r>
          </a:p>
        </p:txBody>
      </p:sp>
      <p:cxnSp>
        <p:nvCxnSpPr>
          <p:cNvPr id="10" name="Straight Arrow Connector 9"/>
          <p:cNvCxnSpPr/>
          <p:nvPr/>
        </p:nvCxnSpPr>
        <p:spPr bwMode="auto">
          <a:xfrm flipV="1">
            <a:off x="213397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3" name="TextBox 12"/>
          <p:cNvSpPr txBox="1"/>
          <p:nvPr/>
        </p:nvSpPr>
        <p:spPr>
          <a:xfrm>
            <a:off x="1806799" y="2664768"/>
            <a:ext cx="1915909" cy="461665"/>
          </a:xfrm>
          <a:prstGeom prst="rect">
            <a:avLst/>
          </a:prstGeom>
          <a:noFill/>
        </p:spPr>
        <p:txBody>
          <a:bodyPr wrap="none" rtlCol="0">
            <a:spAutoFit/>
          </a:bodyPr>
          <a:lstStyle/>
          <a:p>
            <a:r>
              <a:rPr lang="en-US">
                <a:solidFill>
                  <a:srgbClr val="FF0000"/>
                </a:solidFill>
              </a:rPr>
              <a:t>scattered field</a:t>
            </a:r>
            <a:endParaRPr lang="en-US" dirty="0">
              <a:solidFill>
                <a:srgbClr val="FF0000"/>
              </a:solidFill>
            </a:endParaRPr>
          </a:p>
        </p:txBody>
      </p:sp>
      <p:sp>
        <p:nvSpPr>
          <p:cNvPr id="14" name="TextBox 13"/>
          <p:cNvSpPr txBox="1"/>
          <p:nvPr/>
        </p:nvSpPr>
        <p:spPr>
          <a:xfrm>
            <a:off x="1081096" y="4415135"/>
            <a:ext cx="1114408" cy="461665"/>
          </a:xfrm>
          <a:prstGeom prst="rect">
            <a:avLst/>
          </a:prstGeom>
          <a:noFill/>
        </p:spPr>
        <p:txBody>
          <a:bodyPr wrap="none" rtlCol="0">
            <a:spAutoFit/>
          </a:bodyPr>
          <a:lstStyle/>
          <a:p>
            <a:r>
              <a:rPr lang="en-US" dirty="0">
                <a:solidFill>
                  <a:srgbClr val="FF0000"/>
                </a:solidFill>
              </a:rPr>
              <a:t>field E</a:t>
            </a:r>
            <a:r>
              <a:rPr lang="en-US" baseline="-25000" dirty="0">
                <a:solidFill>
                  <a:srgbClr val="FF0000"/>
                </a:solidFill>
              </a:rPr>
              <a:t>0</a:t>
            </a:r>
          </a:p>
        </p:txBody>
      </p:sp>
      <p:sp>
        <p:nvSpPr>
          <p:cNvPr id="15" name="TextBox 14"/>
          <p:cNvSpPr txBox="1"/>
          <p:nvPr/>
        </p:nvSpPr>
        <p:spPr>
          <a:xfrm>
            <a:off x="559318" y="5431051"/>
            <a:ext cx="2157963" cy="461665"/>
          </a:xfrm>
          <a:prstGeom prst="rect">
            <a:avLst/>
          </a:prstGeom>
          <a:noFill/>
        </p:spPr>
        <p:txBody>
          <a:bodyPr wrap="none" rtlCol="0">
            <a:spAutoFit/>
          </a:bodyPr>
          <a:lstStyle/>
          <a:p>
            <a:r>
              <a:rPr lang="en-US"/>
              <a:t>“forward” solve</a:t>
            </a:r>
          </a:p>
        </p:txBody>
      </p:sp>
      <p:sp>
        <p:nvSpPr>
          <p:cNvPr id="22" name="Cloud 21"/>
          <p:cNvSpPr/>
          <p:nvPr/>
        </p:nvSpPr>
        <p:spPr bwMode="auto">
          <a:xfrm>
            <a:off x="5272148" y="4165684"/>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6567918" y="3403684"/>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6240747" y="2598003"/>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4800288" y="5533617"/>
            <a:ext cx="4253216"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expensive: repeat for each pixel?</a:t>
            </a:r>
          </a:p>
        </p:txBody>
      </p:sp>
      <p:sp>
        <p:nvSpPr>
          <p:cNvPr id="29" name="Rectangle 28"/>
          <p:cNvSpPr/>
          <p:nvPr/>
        </p:nvSpPr>
        <p:spPr bwMode="auto">
          <a:xfrm>
            <a:off x="5859007" y="4813384"/>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5967406" y="3501533"/>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913390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43000"/>
          </a:xfrm>
        </p:spPr>
        <p:txBody>
          <a:bodyPr/>
          <a:lstStyle/>
          <a:p>
            <a:r>
              <a:rPr lang="en-US" dirty="0"/>
              <a:t>Amazing fact of </a:t>
            </a:r>
            <a:r>
              <a:rPr lang="en-US" dirty="0" err="1"/>
              <a:t>adjoint</a:t>
            </a:r>
            <a:r>
              <a:rPr lang="en-US" dirty="0"/>
              <a:t> methods:</a:t>
            </a:r>
            <a:br>
              <a:rPr lang="en-US" dirty="0"/>
            </a:br>
            <a:r>
              <a:rPr lang="en-US" dirty="0">
                <a:solidFill>
                  <a:srgbClr val="FF0000"/>
                </a:solidFill>
              </a:rPr>
              <a:t>all</a:t>
            </a:r>
            <a:r>
              <a:rPr lang="en-US" dirty="0"/>
              <a:t> 10</a:t>
            </a:r>
            <a:r>
              <a:rPr lang="en-US" baseline="30000" dirty="0"/>
              <a:t>6</a:t>
            </a:r>
            <a:r>
              <a:rPr lang="en-US" dirty="0"/>
              <a:t> derivatives with </a:t>
            </a:r>
            <a:r>
              <a:rPr lang="en-US" dirty="0">
                <a:solidFill>
                  <a:srgbClr val="FF0000"/>
                </a:solidFill>
              </a:rPr>
              <a:t>two simulations</a:t>
            </a:r>
          </a:p>
        </p:txBody>
      </p:sp>
      <p:sp>
        <p:nvSpPr>
          <p:cNvPr id="4" name="TextBox 3"/>
          <p:cNvSpPr txBox="1"/>
          <p:nvPr/>
        </p:nvSpPr>
        <p:spPr>
          <a:xfrm>
            <a:off x="707801" y="1762780"/>
            <a:ext cx="7728398" cy="523220"/>
          </a:xfrm>
          <a:prstGeom prst="rect">
            <a:avLst/>
          </a:prstGeom>
          <a:noFill/>
        </p:spPr>
        <p:txBody>
          <a:bodyPr wrap="none" rtlCol="0">
            <a:spAutoFit/>
          </a:bodyPr>
          <a:lstStyle/>
          <a:p>
            <a:r>
              <a:rPr lang="en-US" sz="2800" i="1" dirty="0"/>
              <a:t>physical intuition: </a:t>
            </a:r>
            <a:r>
              <a:rPr lang="en-US" sz="2800" dirty="0">
                <a:solidFill>
                  <a:srgbClr val="0000FF"/>
                </a:solidFill>
              </a:rPr>
              <a:t>Born approximation </a:t>
            </a:r>
            <a:r>
              <a:rPr lang="en-US" sz="2800" dirty="0">
                <a:solidFill>
                  <a:srgbClr val="00B050"/>
                </a:solidFill>
              </a:rPr>
              <a:t>+ reciprocity</a:t>
            </a:r>
          </a:p>
        </p:txBody>
      </p:sp>
      <p:sp>
        <p:nvSpPr>
          <p:cNvPr id="22" name="Cloud 21"/>
          <p:cNvSpPr/>
          <p:nvPr/>
        </p:nvSpPr>
        <p:spPr bwMode="auto">
          <a:xfrm>
            <a:off x="776660" y="4038600"/>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25" name="Straight Arrow Connector 24"/>
          <p:cNvCxnSpPr/>
          <p:nvPr/>
        </p:nvCxnSpPr>
        <p:spPr bwMode="auto">
          <a:xfrm flipV="1">
            <a:off x="2072430" y="3276600"/>
            <a:ext cx="304430" cy="664949"/>
          </a:xfrm>
          <a:prstGeom prst="straightConnector1">
            <a:avLst/>
          </a:prstGeom>
          <a:solidFill>
            <a:schemeClr val="accent1"/>
          </a:solidFill>
          <a:ln w="9525" cap="flat" cmpd="sng" algn="ctr">
            <a:solidFill>
              <a:srgbClr val="FF000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6" name="TextBox 25"/>
          <p:cNvSpPr txBox="1"/>
          <p:nvPr/>
        </p:nvSpPr>
        <p:spPr>
          <a:xfrm>
            <a:off x="1745259" y="2470919"/>
            <a:ext cx="2486578" cy="1569660"/>
          </a:xfrm>
          <a:prstGeom prst="rect">
            <a:avLst/>
          </a:prstGeom>
          <a:noFill/>
        </p:spPr>
        <p:txBody>
          <a:bodyPr wrap="none" rtlCol="0">
            <a:spAutoFit/>
          </a:bodyPr>
          <a:lstStyle/>
          <a:p>
            <a:r>
              <a:rPr lang="en-US" dirty="0">
                <a:solidFill>
                  <a:srgbClr val="FF0000"/>
                </a:solidFill>
              </a:rPr>
              <a:t>scattered field</a:t>
            </a:r>
          </a:p>
          <a:p>
            <a:r>
              <a:rPr lang="en-US" dirty="0">
                <a:solidFill>
                  <a:srgbClr val="0000FF"/>
                </a:solidFill>
              </a:rPr>
              <a:t>+ perturbation </a:t>
            </a:r>
            <a:r>
              <a:rPr lang="el-GR" dirty="0">
                <a:solidFill>
                  <a:srgbClr val="0000FF"/>
                </a:solidFill>
              </a:rPr>
              <a:t>Δ</a:t>
            </a:r>
            <a:r>
              <a:rPr lang="en-US" dirty="0">
                <a:solidFill>
                  <a:srgbClr val="0000FF"/>
                </a:solidFill>
              </a:rPr>
              <a:t>E</a:t>
            </a:r>
          </a:p>
          <a:p>
            <a:r>
              <a:rPr lang="en-US" dirty="0">
                <a:solidFill>
                  <a:srgbClr val="0000FF"/>
                </a:solidFill>
              </a:rPr>
              <a:t>          = field of</a:t>
            </a:r>
          </a:p>
          <a:p>
            <a:r>
              <a:rPr lang="en-US" dirty="0">
                <a:solidFill>
                  <a:srgbClr val="0000FF"/>
                </a:solidFill>
              </a:rPr>
              <a:t>              J = </a:t>
            </a:r>
            <a:r>
              <a:rPr lang="el-GR" dirty="0">
                <a:solidFill>
                  <a:srgbClr val="0000FF"/>
                </a:solidFill>
              </a:rPr>
              <a:t>Δε</a:t>
            </a:r>
            <a:r>
              <a:rPr lang="en-US" dirty="0">
                <a:solidFill>
                  <a:srgbClr val="0000FF"/>
                </a:solidFill>
              </a:rPr>
              <a:t> E</a:t>
            </a:r>
            <a:r>
              <a:rPr lang="en-US" baseline="-25000" dirty="0">
                <a:solidFill>
                  <a:srgbClr val="0000FF"/>
                </a:solidFill>
              </a:rPr>
              <a:t>0</a:t>
            </a:r>
          </a:p>
        </p:txBody>
      </p:sp>
      <p:sp>
        <p:nvSpPr>
          <p:cNvPr id="28" name="TextBox 27"/>
          <p:cNvSpPr txBox="1"/>
          <p:nvPr/>
        </p:nvSpPr>
        <p:spPr>
          <a:xfrm>
            <a:off x="304800" y="5406533"/>
            <a:ext cx="2879443" cy="830997"/>
          </a:xfrm>
          <a:prstGeom prst="rect">
            <a:avLst/>
          </a:prstGeom>
          <a:noFill/>
        </p:spPr>
        <p:txBody>
          <a:bodyPr wrap="none" rtlCol="0">
            <a:spAutoFit/>
          </a:bodyPr>
          <a:lstStyle/>
          <a:p>
            <a:r>
              <a:rPr lang="en-US" dirty="0"/>
              <a:t>perturbed pixel </a:t>
            </a:r>
            <a:r>
              <a:rPr lang="el-GR" dirty="0">
                <a:solidFill>
                  <a:srgbClr val="0000FF"/>
                </a:solidFill>
              </a:rPr>
              <a:t>Δε</a:t>
            </a:r>
            <a:r>
              <a:rPr lang="en-US" dirty="0"/>
              <a:t>,</a:t>
            </a:r>
          </a:p>
          <a:p>
            <a:r>
              <a:rPr lang="en-US" i="1" dirty="0"/>
              <a:t>repeat for each pixel?</a:t>
            </a:r>
          </a:p>
        </p:txBody>
      </p:sp>
      <p:sp>
        <p:nvSpPr>
          <p:cNvPr id="29" name="Rectangle 28"/>
          <p:cNvSpPr/>
          <p:nvPr/>
        </p:nvSpPr>
        <p:spPr bwMode="auto">
          <a:xfrm>
            <a:off x="1363519" y="4686300"/>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0" name="Straight Arrow Connector 29"/>
          <p:cNvCxnSpPr/>
          <p:nvPr/>
        </p:nvCxnSpPr>
        <p:spPr bwMode="auto">
          <a:xfrm flipV="1">
            <a:off x="1471918" y="3374449"/>
            <a:ext cx="752727" cy="1256568"/>
          </a:xfrm>
          <a:prstGeom prst="straightConnector1">
            <a:avLst/>
          </a:prstGeom>
          <a:solidFill>
            <a:schemeClr val="accent1"/>
          </a:solidFill>
          <a:ln w="9525" cap="flat" cmpd="sng" algn="ctr">
            <a:solidFill>
              <a:srgbClr val="0000FF"/>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 name="TextBox 2"/>
          <p:cNvSpPr txBox="1"/>
          <p:nvPr/>
        </p:nvSpPr>
        <p:spPr>
          <a:xfrm>
            <a:off x="3947123" y="3969297"/>
            <a:ext cx="763351" cy="1323439"/>
          </a:xfrm>
          <a:prstGeom prst="rect">
            <a:avLst/>
          </a:prstGeom>
          <a:noFill/>
        </p:spPr>
        <p:txBody>
          <a:bodyPr wrap="none" rtlCol="0">
            <a:spAutoFit/>
          </a:bodyPr>
          <a:lstStyle/>
          <a:p>
            <a:r>
              <a:rPr lang="en-US" sz="8000" dirty="0">
                <a:solidFill>
                  <a:srgbClr val="00B050"/>
                </a:solidFill>
              </a:rPr>
              <a:t>=</a:t>
            </a:r>
          </a:p>
        </p:txBody>
      </p:sp>
      <p:sp>
        <p:nvSpPr>
          <p:cNvPr id="6" name="TextBox 5"/>
          <p:cNvSpPr txBox="1"/>
          <p:nvPr/>
        </p:nvSpPr>
        <p:spPr>
          <a:xfrm>
            <a:off x="3468626" y="5061903"/>
            <a:ext cx="1720343" cy="461665"/>
          </a:xfrm>
          <a:prstGeom prst="rect">
            <a:avLst/>
          </a:prstGeom>
          <a:noFill/>
        </p:spPr>
        <p:txBody>
          <a:bodyPr wrap="none" rtlCol="0">
            <a:spAutoFit/>
          </a:bodyPr>
          <a:lstStyle/>
          <a:p>
            <a:r>
              <a:rPr lang="en-US" dirty="0">
                <a:solidFill>
                  <a:srgbClr val="00B050"/>
                </a:solidFill>
              </a:rPr>
              <a:t>(reciprocity)</a:t>
            </a:r>
          </a:p>
        </p:txBody>
      </p:sp>
      <p:sp>
        <p:nvSpPr>
          <p:cNvPr id="21" name="Cloud 20"/>
          <p:cNvSpPr/>
          <p:nvPr/>
        </p:nvSpPr>
        <p:spPr bwMode="auto">
          <a:xfrm>
            <a:off x="5425421" y="4228168"/>
            <a:ext cx="1600200" cy="1295400"/>
          </a:xfrm>
          <a:prstGeom prst="cloud">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1" name="TextBox 30"/>
          <p:cNvSpPr txBox="1"/>
          <p:nvPr/>
        </p:nvSpPr>
        <p:spPr>
          <a:xfrm>
            <a:off x="6394020" y="2660487"/>
            <a:ext cx="2531462" cy="830997"/>
          </a:xfrm>
          <a:prstGeom prst="rect">
            <a:avLst/>
          </a:prstGeom>
          <a:noFill/>
        </p:spPr>
        <p:txBody>
          <a:bodyPr wrap="none" rtlCol="0">
            <a:spAutoFit/>
          </a:bodyPr>
          <a:lstStyle/>
          <a:p>
            <a:r>
              <a:rPr lang="en-US" dirty="0">
                <a:solidFill>
                  <a:srgbClr val="00B050"/>
                </a:solidFill>
              </a:rPr>
              <a:t>source at scattered</a:t>
            </a:r>
          </a:p>
          <a:p>
            <a:r>
              <a:rPr lang="en-US" dirty="0">
                <a:solidFill>
                  <a:srgbClr val="00B050"/>
                </a:solidFill>
              </a:rPr>
              <a:t>measurement point</a:t>
            </a:r>
          </a:p>
        </p:txBody>
      </p:sp>
      <p:sp>
        <p:nvSpPr>
          <p:cNvPr id="32" name="TextBox 31"/>
          <p:cNvSpPr txBox="1"/>
          <p:nvPr/>
        </p:nvSpPr>
        <p:spPr>
          <a:xfrm>
            <a:off x="4572000" y="5596101"/>
            <a:ext cx="4453463" cy="830997"/>
          </a:xfrm>
          <a:prstGeom prst="rect">
            <a:avLst/>
          </a:prstGeom>
          <a:noFill/>
        </p:spPr>
        <p:txBody>
          <a:bodyPr wrap="none" rtlCol="0">
            <a:spAutoFit/>
          </a:bodyPr>
          <a:lstStyle/>
          <a:p>
            <a:r>
              <a:rPr lang="en-US" dirty="0"/>
              <a:t>solve </a:t>
            </a:r>
            <a:r>
              <a:rPr lang="en-US" b="1" dirty="0"/>
              <a:t>one </a:t>
            </a:r>
            <a:r>
              <a:rPr lang="en-US" b="1" dirty="0" err="1"/>
              <a:t>adjoint</a:t>
            </a:r>
            <a:r>
              <a:rPr lang="en-US" b="1" dirty="0"/>
              <a:t> problem</a:t>
            </a:r>
          </a:p>
          <a:p>
            <a:r>
              <a:rPr lang="en-US" i="1" dirty="0"/>
              <a:t>… get fields at </a:t>
            </a:r>
            <a:r>
              <a:rPr lang="en-US" b="1" i="1" dirty="0"/>
              <a:t>all</a:t>
            </a:r>
            <a:r>
              <a:rPr lang="en-US" i="1" dirty="0"/>
              <a:t> perturbed pixels</a:t>
            </a:r>
          </a:p>
        </p:txBody>
      </p:sp>
      <p:sp>
        <p:nvSpPr>
          <p:cNvPr id="33" name="Rectangle 32"/>
          <p:cNvSpPr/>
          <p:nvPr/>
        </p:nvSpPr>
        <p:spPr bwMode="auto">
          <a:xfrm>
            <a:off x="6012280" y="4875868"/>
            <a:ext cx="63416" cy="63416"/>
          </a:xfrm>
          <a:prstGeom prst="rect">
            <a:avLst/>
          </a:prstGeom>
          <a:solidFill>
            <a:srgbClr val="0000FF"/>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34" name="Straight Arrow Connector 33"/>
          <p:cNvCxnSpPr/>
          <p:nvPr/>
        </p:nvCxnSpPr>
        <p:spPr bwMode="auto">
          <a:xfrm flipH="1">
            <a:off x="6120679" y="3564017"/>
            <a:ext cx="752727" cy="125656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5" name="Straight Arrow Connector 34"/>
          <p:cNvCxnSpPr/>
          <p:nvPr/>
        </p:nvCxnSpPr>
        <p:spPr bwMode="auto">
          <a:xfrm flipH="1">
            <a:off x="6273080" y="3574887"/>
            <a:ext cx="600326" cy="139809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36" name="Straight Arrow Connector 35"/>
          <p:cNvCxnSpPr/>
          <p:nvPr/>
        </p:nvCxnSpPr>
        <p:spPr bwMode="auto">
          <a:xfrm flipH="1">
            <a:off x="6497053" y="3574887"/>
            <a:ext cx="376354" cy="1494418"/>
          </a:xfrm>
          <a:prstGeom prst="straightConnector1">
            <a:avLst/>
          </a:prstGeom>
          <a:solidFill>
            <a:schemeClr val="accent1"/>
          </a:solidFill>
          <a:ln w="9525" cap="flat" cmpd="sng" algn="ctr">
            <a:solidFill>
              <a:srgbClr val="00B050"/>
            </a:solidFill>
            <a:prstDash val="solid"/>
            <a:round/>
            <a:headEnd type="none" w="med" len="med"/>
            <a:tailEnd type="triangle" w="lg" len="lg"/>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79824903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a:xfrm>
            <a:off x="76200" y="381000"/>
            <a:ext cx="9144000" cy="1143000"/>
          </a:xfrm>
        </p:spPr>
        <p:txBody>
          <a:bodyPr/>
          <a:lstStyle/>
          <a:p>
            <a:r>
              <a:rPr lang="en-US" altLang="en-US" sz="4000" dirty="0" err="1">
                <a:solidFill>
                  <a:srgbClr val="0000FF"/>
                </a:solidFill>
              </a:rPr>
              <a:t>Adjoint</a:t>
            </a:r>
            <a:r>
              <a:rPr lang="en-US" altLang="en-US" sz="4000" dirty="0">
                <a:solidFill>
                  <a:srgbClr val="0000FF"/>
                </a:solidFill>
              </a:rPr>
              <a:t> methods, in math</a:t>
            </a:r>
            <a:br>
              <a:rPr lang="en-US" altLang="en-US" sz="4000" dirty="0"/>
            </a:br>
            <a:r>
              <a:rPr lang="en-US" altLang="en-US" sz="4000" dirty="0">
                <a:solidFill>
                  <a:srgbClr val="FF0000"/>
                </a:solidFill>
              </a:rPr>
              <a:t>cost of ∇f </a:t>
            </a:r>
            <a:r>
              <a:rPr lang="en-US" altLang="en-US" sz="4000" dirty="0"/>
              <a:t>~ </a:t>
            </a:r>
            <a:r>
              <a:rPr lang="en-US" altLang="en-US" sz="4000" dirty="0">
                <a:solidFill>
                  <a:srgbClr val="FF0000"/>
                </a:solidFill>
              </a:rPr>
              <a:t>one extra f</a:t>
            </a:r>
            <a:r>
              <a:rPr lang="en-US" altLang="en-US" sz="4000" dirty="0"/>
              <a:t>(x) evaluation</a:t>
            </a:r>
            <a:br>
              <a:rPr lang="en-US" altLang="en-US" sz="4000" dirty="0"/>
            </a:br>
            <a:r>
              <a:rPr lang="en-US" altLang="en-US" sz="3200" dirty="0"/>
              <a:t>[ google “</a:t>
            </a:r>
            <a:r>
              <a:rPr lang="en-US" altLang="ja-JP" sz="3200" dirty="0" err="1"/>
              <a:t>adjoint</a:t>
            </a:r>
            <a:r>
              <a:rPr lang="en-US" altLang="ja-JP" sz="3200" dirty="0"/>
              <a:t> method</a:t>
            </a:r>
            <a:r>
              <a:rPr lang="en-US" altLang="en-US" sz="3200" dirty="0"/>
              <a:t>”</a:t>
            </a:r>
            <a:r>
              <a:rPr lang="en-US" altLang="ja-JP" sz="3200" dirty="0"/>
              <a:t> for reviews ]</a:t>
            </a:r>
            <a:endParaRPr lang="en-US" altLang="en-US" sz="3200" dirty="0"/>
          </a:p>
        </p:txBody>
      </p:sp>
      <p:grpSp>
        <p:nvGrpSpPr>
          <p:cNvPr id="16" name="Group 15"/>
          <p:cNvGrpSpPr>
            <a:grpSpLocks/>
          </p:cNvGrpSpPr>
          <p:nvPr/>
        </p:nvGrpSpPr>
        <p:grpSpPr bwMode="auto">
          <a:xfrm>
            <a:off x="152400" y="2057400"/>
            <a:ext cx="8991600" cy="2678113"/>
            <a:chOff x="152400" y="2057400"/>
            <a:chExt cx="8991600" cy="2677656"/>
          </a:xfrm>
        </p:grpSpPr>
        <p:sp>
          <p:nvSpPr>
            <p:cNvPr id="22536" name="TextBox 2"/>
            <p:cNvSpPr txBox="1">
              <a:spLocks noChangeArrowheads="1"/>
            </p:cNvSpPr>
            <p:nvPr/>
          </p:nvSpPr>
          <p:spPr bwMode="auto">
            <a:xfrm>
              <a:off x="152400" y="2057400"/>
              <a:ext cx="861042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sz="2800"/>
                <a:t>toy example: </a:t>
              </a:r>
              <a:r>
                <a:rPr lang="en-US" altLang="en-US" sz="2800">
                  <a:solidFill>
                    <a:srgbClr val="0000FF"/>
                  </a:solidFill>
                </a:rPr>
                <a:t>maximizing transmitted power </a:t>
              </a:r>
              <a:r>
                <a:rPr lang="en-US" altLang="en-US" sz="2800"/>
                <a:t>from a source</a:t>
              </a:r>
            </a:p>
            <a:p>
              <a:endParaRPr lang="en-US" altLang="en-US" sz="2800"/>
            </a:p>
            <a:p>
              <a:r>
                <a:rPr lang="en-US" altLang="en-US" sz="2800"/>
                <a:t>Maxwell’s equations discretized as:</a:t>
              </a:r>
            </a:p>
            <a:p>
              <a:r>
                <a:rPr lang="en-US" altLang="en-US" sz="2800"/>
                <a:t>     </a:t>
              </a:r>
              <a:r>
                <a:rPr lang="en-US" altLang="en-US" sz="2000"/>
                <a:t>[ real variables, </a:t>
              </a:r>
              <a:r>
                <a:rPr lang="en-US" altLang="en-US" sz="2000" i="1"/>
                <a:t>e</a:t>
              </a:r>
              <a:r>
                <a:rPr lang="en-US" altLang="en-US" sz="2000"/>
                <a:t> = real/imag parts ]</a:t>
              </a:r>
              <a:endParaRPr lang="en-US" altLang="en-US" sz="2800"/>
            </a:p>
            <a:p>
              <a:r>
                <a:rPr lang="en-US" altLang="en-US" sz="2800"/>
                <a:t>Quadratic objective:</a:t>
              </a:r>
            </a:p>
            <a:p>
              <a:r>
                <a:rPr lang="en-US" altLang="en-US" sz="2800"/>
                <a:t>           </a:t>
              </a:r>
              <a:r>
                <a:rPr lang="en-US" altLang="en-US" sz="2000"/>
                <a:t> [</a:t>
              </a:r>
              <a:r>
                <a:rPr lang="en-US" altLang="en-US" sz="2000" i="1"/>
                <a:t>Q</a:t>
              </a:r>
              <a:r>
                <a:rPr lang="en-US" altLang="en-US" sz="2000"/>
                <a:t> assumed symmetric]</a:t>
              </a:r>
            </a:p>
          </p:txBody>
        </p:sp>
        <p:graphicFrame>
          <p:nvGraphicFramePr>
            <p:cNvPr id="22537" name="Object 3"/>
            <p:cNvGraphicFramePr>
              <a:graphicFrameLocks noChangeAspect="1"/>
            </p:cNvGraphicFramePr>
            <p:nvPr/>
          </p:nvGraphicFramePr>
          <p:xfrm>
            <a:off x="5862638" y="2949714"/>
            <a:ext cx="2976562" cy="898585"/>
          </p:xfrm>
          <a:graphic>
            <a:graphicData uri="http://schemas.openxmlformats.org/presentationml/2006/ole">
              <mc:AlternateContent xmlns:mc="http://schemas.openxmlformats.org/markup-compatibility/2006">
                <mc:Choice xmlns:v="urn:schemas-microsoft-com:vml" Requires="v">
                  <p:oleObj spid="_x0000_s227373" name="Equation" r:id="rId3" imgW="673100" imgH="203200" progId="Equation.3">
                    <p:embed/>
                  </p:oleObj>
                </mc:Choice>
                <mc:Fallback>
                  <p:oleObj name="Equation" r:id="rId3" imgW="673100" imgH="203200" progId="Equation.3">
                    <p:embed/>
                    <p:pic>
                      <p:nvPicPr>
                        <p:cNvPr id="2253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2949714"/>
                          <a:ext cx="2976562" cy="898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8" name="TextBox 5"/>
            <p:cNvSpPr txBox="1">
              <a:spLocks noChangeArrowheads="1"/>
            </p:cNvSpPr>
            <p:nvPr/>
          </p:nvSpPr>
          <p:spPr bwMode="auto">
            <a:xfrm flipH="1">
              <a:off x="5562600" y="3635514"/>
              <a:ext cx="20878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Maxwell matrix</a:t>
              </a:r>
            </a:p>
            <a:p>
              <a:pPr algn="ctr"/>
              <a:r>
                <a:rPr lang="en-US" altLang="en-US" sz="2000"/>
                <a:t>(parameters x)</a:t>
              </a:r>
            </a:p>
          </p:txBody>
        </p:sp>
        <p:sp>
          <p:nvSpPr>
            <p:cNvPr id="22539" name="TextBox 6"/>
            <p:cNvSpPr txBox="1">
              <a:spLocks noChangeArrowheads="1"/>
            </p:cNvSpPr>
            <p:nvPr/>
          </p:nvSpPr>
          <p:spPr bwMode="auto">
            <a:xfrm flipH="1">
              <a:off x="6629400" y="2568714"/>
              <a:ext cx="2087882" cy="77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EM</a:t>
              </a:r>
            </a:p>
            <a:p>
              <a:pPr algn="ctr"/>
              <a:r>
                <a:rPr lang="en-US" altLang="en-US" sz="2000"/>
                <a:t>fields</a:t>
              </a:r>
            </a:p>
          </p:txBody>
        </p:sp>
        <p:sp>
          <p:nvSpPr>
            <p:cNvPr id="22540" name="TextBox 7"/>
            <p:cNvSpPr txBox="1">
              <a:spLocks noChangeArrowheads="1"/>
            </p:cNvSpPr>
            <p:nvPr/>
          </p:nvSpPr>
          <p:spPr bwMode="auto">
            <a:xfrm flipH="1">
              <a:off x="8031482" y="2724090"/>
              <a:ext cx="111251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2000"/>
                <a:t>source</a:t>
              </a:r>
            </a:p>
          </p:txBody>
        </p:sp>
        <p:graphicFrame>
          <p:nvGraphicFramePr>
            <p:cNvPr id="22541" name="Object 9"/>
            <p:cNvGraphicFramePr>
              <a:graphicFrameLocks noChangeAspect="1"/>
            </p:cNvGraphicFramePr>
            <p:nvPr/>
          </p:nvGraphicFramePr>
          <p:xfrm>
            <a:off x="3124200" y="3721100"/>
            <a:ext cx="2362200" cy="685800"/>
          </p:xfrm>
          <a:graphic>
            <a:graphicData uri="http://schemas.openxmlformats.org/presentationml/2006/ole">
              <mc:AlternateContent xmlns:mc="http://schemas.openxmlformats.org/markup-compatibility/2006">
                <mc:Choice xmlns:v="urn:schemas-microsoft-com:vml" Requires="v">
                  <p:oleObj spid="_x0000_s227374" name="Equation" r:id="rId5" imgW="787400" imgH="228600" progId="Equation.3">
                    <p:embed/>
                  </p:oleObj>
                </mc:Choice>
                <mc:Fallback>
                  <p:oleObj name="Equation" r:id="rId5" imgW="787400" imgH="228600" progId="Equation.3">
                    <p:embed/>
                    <p:pic>
                      <p:nvPicPr>
                        <p:cNvPr id="22541"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3721100"/>
                          <a:ext cx="2362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7" name="Group 16"/>
          <p:cNvGrpSpPr>
            <a:grpSpLocks/>
          </p:cNvGrpSpPr>
          <p:nvPr/>
        </p:nvGrpSpPr>
        <p:grpSpPr bwMode="auto">
          <a:xfrm>
            <a:off x="342900" y="4724400"/>
            <a:ext cx="8496300" cy="2133600"/>
            <a:chOff x="342900" y="4724400"/>
            <a:chExt cx="8496300" cy="2133600"/>
          </a:xfrm>
        </p:grpSpPr>
        <p:graphicFrame>
          <p:nvGraphicFramePr>
            <p:cNvPr id="22532" name="Object 10"/>
            <p:cNvGraphicFramePr>
              <a:graphicFrameLocks noChangeAspect="1"/>
            </p:cNvGraphicFramePr>
            <p:nvPr/>
          </p:nvGraphicFramePr>
          <p:xfrm>
            <a:off x="342900" y="4724400"/>
            <a:ext cx="8496300" cy="1295400"/>
          </p:xfrm>
          <a:graphic>
            <a:graphicData uri="http://schemas.openxmlformats.org/presentationml/2006/ole">
              <mc:AlternateContent xmlns:mc="http://schemas.openxmlformats.org/markup-compatibility/2006">
                <mc:Choice xmlns:v="urn:schemas-microsoft-com:vml" Requires="v">
                  <p:oleObj spid="_x0000_s227375" name="Equation" r:id="rId7" imgW="2832100" imgH="431800" progId="Equation.3">
                    <p:embed/>
                  </p:oleObj>
                </mc:Choice>
                <mc:Fallback>
                  <p:oleObj name="Equation" r:id="rId7" imgW="2832100" imgH="431800" progId="Equation.3">
                    <p:embed/>
                    <p:pic>
                      <p:nvPicPr>
                        <p:cNvPr id="22532"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 y="4724400"/>
                          <a:ext cx="84963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33" name="Object 12"/>
            <p:cNvGraphicFramePr>
              <a:graphicFrameLocks noChangeAspect="1"/>
            </p:cNvGraphicFramePr>
            <p:nvPr/>
          </p:nvGraphicFramePr>
          <p:xfrm>
            <a:off x="2781300" y="6019800"/>
            <a:ext cx="2019300" cy="685800"/>
          </p:xfrm>
          <a:graphic>
            <a:graphicData uri="http://schemas.openxmlformats.org/presentationml/2006/ole">
              <mc:AlternateContent xmlns:mc="http://schemas.openxmlformats.org/markup-compatibility/2006">
                <mc:Choice xmlns:v="urn:schemas-microsoft-com:vml" Requires="v">
                  <p:oleObj spid="_x0000_s227376" name="Equation" r:id="rId9" imgW="673100" imgH="228600" progId="Equation.3">
                    <p:embed/>
                  </p:oleObj>
                </mc:Choice>
                <mc:Fallback>
                  <p:oleObj name="Equation" r:id="rId9" imgW="673100" imgH="228600" progId="Equation.3">
                    <p:embed/>
                    <p:pic>
                      <p:nvPicPr>
                        <p:cNvPr id="22533"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300" y="6019800"/>
                          <a:ext cx="20193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4" name="TextBox 13"/>
            <p:cNvSpPr txBox="1">
              <a:spLocks noChangeArrowheads="1"/>
            </p:cNvSpPr>
            <p:nvPr/>
          </p:nvSpPr>
          <p:spPr bwMode="auto">
            <a:xfrm>
              <a:off x="457200" y="6096000"/>
              <a:ext cx="22275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solidFill>
                    <a:srgbClr val="0000FF"/>
                  </a:solidFill>
                </a:rPr>
                <a:t>adjoint problem:</a:t>
              </a:r>
            </a:p>
          </p:txBody>
        </p:sp>
        <p:sp>
          <p:nvSpPr>
            <p:cNvPr id="22535" name="TextBox 14"/>
            <p:cNvSpPr txBox="1">
              <a:spLocks noChangeArrowheads="1"/>
            </p:cNvSpPr>
            <p:nvPr/>
          </p:nvSpPr>
          <p:spPr bwMode="auto">
            <a:xfrm>
              <a:off x="5105400" y="6027003"/>
              <a:ext cx="339858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r>
                <a:rPr lang="en-US" altLang="en-US"/>
                <a:t>= </a:t>
              </a:r>
              <a:r>
                <a:rPr lang="en-US" altLang="en-US">
                  <a:solidFill>
                    <a:srgbClr val="FF0000"/>
                  </a:solidFill>
                </a:rPr>
                <a:t>one extra solve </a:t>
              </a:r>
              <a:r>
                <a:rPr lang="en-US" altLang="en-US"/>
                <a:t>with</a:t>
              </a:r>
            </a:p>
            <a:p>
              <a:r>
                <a:rPr lang="en-US" altLang="en-US"/>
                <a:t>    transposed </a:t>
              </a:r>
              <a:r>
                <a:rPr lang="en-US" altLang="en-US">
                  <a:solidFill>
                    <a:srgbClr val="FF0000"/>
                  </a:solidFill>
                </a:rPr>
                <a:t>(adjoint) M</a:t>
              </a:r>
            </a:p>
          </p:txBody>
        </p:sp>
      </p:grpSp>
    </p:spTree>
    <p:extLst>
      <p:ext uri="{BB962C8B-B14F-4D97-AF65-F5344CB8AC3E}">
        <p14:creationId xmlns:p14="http://schemas.microsoft.com/office/powerpoint/2010/main" val="1263105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906540" cy="5715000"/>
          </a:xfrm>
        </p:spPr>
        <p:txBody>
          <a:bodyPr/>
          <a:lstStyle/>
          <a:p>
            <a:r>
              <a:rPr lang="en-US" sz="3200" dirty="0"/>
              <a:t>(Don’t let the reciprocity intuition fool you.)</a:t>
            </a:r>
            <a:br>
              <a:rPr lang="en-US" dirty="0"/>
            </a:br>
            <a:br>
              <a:rPr lang="en-US" dirty="0"/>
            </a:br>
            <a:r>
              <a:rPr lang="en-US" sz="3600" dirty="0"/>
              <a:t>There is a </a:t>
            </a:r>
            <a:r>
              <a:rPr lang="en-US" sz="3600" dirty="0">
                <a:solidFill>
                  <a:srgbClr val="FF0000"/>
                </a:solidFill>
              </a:rPr>
              <a:t>general prescription </a:t>
            </a:r>
            <a:r>
              <a:rPr lang="en-US" sz="3600" dirty="0"/>
              <a:t>that is </a:t>
            </a:r>
            <a:r>
              <a:rPr lang="en-US" sz="3600" dirty="0">
                <a:solidFill>
                  <a:srgbClr val="FF0000"/>
                </a:solidFill>
              </a:rPr>
              <a:t>independent of the physics </a:t>
            </a:r>
            <a:r>
              <a:rPr lang="en-US" sz="3600" dirty="0"/>
              <a:t>— even for nonreciprocal, </a:t>
            </a:r>
            <a:r>
              <a:rPr lang="en-US" sz="3600" dirty="0">
                <a:solidFill>
                  <a:srgbClr val="0000FF"/>
                </a:solidFill>
              </a:rPr>
              <a:t>nonlinear</a:t>
            </a:r>
            <a:r>
              <a:rPr lang="en-US" sz="3600" dirty="0"/>
              <a:t>,</a:t>
            </a:r>
            <a:br>
              <a:rPr lang="en-US" sz="3600" dirty="0"/>
            </a:br>
            <a:r>
              <a:rPr lang="en-US" sz="3600" dirty="0"/>
              <a:t>and </a:t>
            </a:r>
            <a:r>
              <a:rPr lang="en-US" sz="3600" dirty="0">
                <a:solidFill>
                  <a:srgbClr val="0000FF"/>
                </a:solidFill>
              </a:rPr>
              <a:t>time-varying</a:t>
            </a:r>
            <a:r>
              <a:rPr lang="en-US" sz="3600" dirty="0"/>
              <a:t> problems.</a:t>
            </a:r>
            <a:br>
              <a:rPr lang="en-US" dirty="0"/>
            </a:br>
            <a:br>
              <a:rPr lang="en-US" dirty="0"/>
            </a:br>
            <a:r>
              <a:rPr lang="en-US" sz="3600" dirty="0"/>
              <a:t>(google “</a:t>
            </a:r>
            <a:r>
              <a:rPr lang="en-US" sz="3600" dirty="0" err="1"/>
              <a:t>adjoint</a:t>
            </a:r>
            <a:r>
              <a:rPr lang="en-US" sz="3600" dirty="0"/>
              <a:t> method notes”)</a:t>
            </a:r>
            <a:br>
              <a:rPr lang="en-US" sz="3600" dirty="0"/>
            </a:br>
            <a:br>
              <a:rPr lang="en-US" sz="3600" dirty="0"/>
            </a:br>
            <a:r>
              <a:rPr lang="en-US" sz="3200" dirty="0"/>
              <a:t>(also known as “reverse mode” differentiation or, in machine learning, as “</a:t>
            </a:r>
            <a:r>
              <a:rPr lang="en-US" sz="3200" dirty="0">
                <a:solidFill>
                  <a:srgbClr val="0000FF"/>
                </a:solidFill>
              </a:rPr>
              <a:t>backpropagation</a:t>
            </a:r>
            <a:r>
              <a:rPr lang="en-US" sz="3200" dirty="0"/>
              <a:t>”)</a:t>
            </a:r>
            <a:endParaRPr lang="en-US" sz="3600" dirty="0"/>
          </a:p>
        </p:txBody>
      </p:sp>
    </p:spTree>
    <p:extLst>
      <p:ext uri="{BB962C8B-B14F-4D97-AF65-F5344CB8AC3E}">
        <p14:creationId xmlns:p14="http://schemas.microsoft.com/office/powerpoint/2010/main" val="192913628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a:extLst>
              <a:ext uri="{FF2B5EF4-FFF2-40B4-BE49-F238E27FC236}">
                <a16:creationId xmlns:a16="http://schemas.microsoft.com/office/drawing/2014/main" id="{C278881B-4E38-1048-958D-428C8C975873}"/>
              </a:ext>
            </a:extLst>
          </p:cNvPr>
          <p:cNvSpPr>
            <a:spLocks noGrp="1"/>
          </p:cNvSpPr>
          <p:nvPr>
            <p:ph type="title"/>
          </p:nvPr>
        </p:nvSpPr>
        <p:spPr>
          <a:xfrm>
            <a:off x="381000" y="2133600"/>
            <a:ext cx="8458200" cy="1828800"/>
          </a:xfrm>
        </p:spPr>
        <p:txBody>
          <a:bodyPr/>
          <a:lstStyle/>
          <a:p>
            <a:r>
              <a:rPr lang="en-US" altLang="en-US"/>
              <a:t>Sometimes, </a:t>
            </a:r>
            <a:r>
              <a:rPr lang="en-US" altLang="en-US">
                <a:solidFill>
                  <a:srgbClr val="FF0000"/>
                </a:solidFill>
              </a:rPr>
              <a:t>non-obvious transformations </a:t>
            </a:r>
            <a:r>
              <a:rPr lang="en-US" altLang="en-US"/>
              <a:t>are required</a:t>
            </a:r>
            <a:br>
              <a:rPr lang="en-US" altLang="en-US"/>
            </a:br>
            <a:r>
              <a:rPr lang="en-US" altLang="en-US"/>
              <a:t>to make the problem </a:t>
            </a:r>
            <a:r>
              <a:rPr lang="en-US" altLang="en-US">
                <a:solidFill>
                  <a:srgbClr val="FF0000"/>
                </a:solidFill>
              </a:rPr>
              <a:t>differentiable</a:t>
            </a:r>
            <a:r>
              <a:rPr lang="en-US" altLang="en-US"/>
              <a:t>.</a:t>
            </a:r>
          </a:p>
        </p:txBody>
      </p:sp>
    </p:spTree>
    <p:extLst>
      <p:ext uri="{BB962C8B-B14F-4D97-AF65-F5344CB8AC3E}">
        <p14:creationId xmlns:p14="http://schemas.microsoft.com/office/powerpoint/2010/main" val="29944408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488DB-7728-A54B-B736-C70C091D1DA4}"/>
              </a:ext>
            </a:extLst>
          </p:cNvPr>
          <p:cNvSpPr>
            <a:spLocks noGrp="1"/>
          </p:cNvSpPr>
          <p:nvPr>
            <p:ph type="title"/>
          </p:nvPr>
        </p:nvSpPr>
        <p:spPr>
          <a:xfrm>
            <a:off x="762000" y="-25400"/>
            <a:ext cx="7772400" cy="1143000"/>
          </a:xfrm>
        </p:spPr>
        <p:txBody>
          <a:bodyPr/>
          <a:lstStyle/>
          <a:p>
            <a:r>
              <a:rPr lang="en-US" dirty="0"/>
              <a:t>Designing photonic band gaps</a:t>
            </a:r>
          </a:p>
        </p:txBody>
      </p:sp>
      <p:pic>
        <p:nvPicPr>
          <p:cNvPr id="3" name="Picture 4" descr="PR_Fig2">
            <a:extLst>
              <a:ext uri="{FF2B5EF4-FFF2-40B4-BE49-F238E27FC236}">
                <a16:creationId xmlns:a16="http://schemas.microsoft.com/office/drawing/2014/main" id="{EAB7A8FD-3EFD-6747-8287-E6335FEBC5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035175"/>
            <a:ext cx="4150547"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a:extLst>
              <a:ext uri="{FF2B5EF4-FFF2-40B4-BE49-F238E27FC236}">
                <a16:creationId xmlns:a16="http://schemas.microsoft.com/office/drawing/2014/main" id="{C7E767CF-9D3B-614A-B16B-75B48C55DA91}"/>
              </a:ext>
            </a:extLst>
          </p:cNvPr>
          <p:cNvSpPr>
            <a:spLocks noChangeArrowheads="1"/>
          </p:cNvSpPr>
          <p:nvPr/>
        </p:nvSpPr>
        <p:spPr bwMode="auto">
          <a:xfrm>
            <a:off x="279400" y="5740664"/>
            <a:ext cx="4502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1800" dirty="0">
                <a:solidFill>
                  <a:srgbClr val="000000"/>
                </a:solidFill>
              </a:rPr>
              <a:t>[ Y. A. </a:t>
            </a:r>
            <a:r>
              <a:rPr lang="en-US" altLang="en-US" sz="1800" dirty="0" err="1">
                <a:solidFill>
                  <a:srgbClr val="000000"/>
                </a:solidFill>
              </a:rPr>
              <a:t>Vlasov</a:t>
            </a:r>
            <a:r>
              <a:rPr lang="en-US" altLang="en-US" sz="1800" dirty="0">
                <a:solidFill>
                  <a:srgbClr val="000000"/>
                </a:solidFill>
              </a:rPr>
              <a:t> </a:t>
            </a:r>
            <a:r>
              <a:rPr lang="en-US" altLang="en-US" sz="1800" i="1" dirty="0">
                <a:solidFill>
                  <a:srgbClr val="000000"/>
                </a:solidFill>
              </a:rPr>
              <a:t>et al.</a:t>
            </a:r>
            <a:r>
              <a:rPr lang="en-US" altLang="en-US" sz="1800" dirty="0">
                <a:solidFill>
                  <a:srgbClr val="000000"/>
                </a:solidFill>
              </a:rPr>
              <a:t>, </a:t>
            </a:r>
            <a:r>
              <a:rPr lang="en-US" altLang="en-US" sz="1800" i="1" dirty="0">
                <a:solidFill>
                  <a:srgbClr val="000000"/>
                </a:solidFill>
              </a:rPr>
              <a:t>Nature</a:t>
            </a:r>
            <a:r>
              <a:rPr lang="en-US" altLang="en-US" sz="1800" dirty="0">
                <a:solidFill>
                  <a:srgbClr val="000000"/>
                </a:solidFill>
              </a:rPr>
              <a:t> </a:t>
            </a:r>
            <a:r>
              <a:rPr lang="en-US" altLang="en-US" sz="1800" b="1" dirty="0">
                <a:solidFill>
                  <a:srgbClr val="000000"/>
                </a:solidFill>
              </a:rPr>
              <a:t>414</a:t>
            </a:r>
            <a:r>
              <a:rPr lang="en-US" altLang="en-US" sz="1800" dirty="0">
                <a:solidFill>
                  <a:srgbClr val="000000"/>
                </a:solidFill>
              </a:rPr>
              <a:t>, 289 (2001). ]</a:t>
            </a:r>
          </a:p>
        </p:txBody>
      </p:sp>
      <p:sp>
        <p:nvSpPr>
          <p:cNvPr id="5" name="TextBox 4">
            <a:extLst>
              <a:ext uri="{FF2B5EF4-FFF2-40B4-BE49-F238E27FC236}">
                <a16:creationId xmlns:a16="http://schemas.microsoft.com/office/drawing/2014/main" id="{950C4C85-38F8-1541-A226-4D3559B38B99}"/>
              </a:ext>
            </a:extLst>
          </p:cNvPr>
          <p:cNvSpPr txBox="1"/>
          <p:nvPr/>
        </p:nvSpPr>
        <p:spPr>
          <a:xfrm>
            <a:off x="650150" y="886599"/>
            <a:ext cx="7996100" cy="954107"/>
          </a:xfrm>
          <a:prstGeom prst="rect">
            <a:avLst/>
          </a:prstGeom>
          <a:noFill/>
        </p:spPr>
        <p:txBody>
          <a:bodyPr wrap="none" rtlCol="0">
            <a:spAutoFit/>
          </a:bodyPr>
          <a:lstStyle/>
          <a:p>
            <a:pPr algn="ctr"/>
            <a:r>
              <a:rPr lang="en-US" dirty="0"/>
              <a:t>periodic structures (“</a:t>
            </a:r>
            <a:r>
              <a:rPr lang="en-US" dirty="0">
                <a:solidFill>
                  <a:srgbClr val="0432FF"/>
                </a:solidFill>
              </a:rPr>
              <a:t>photonic crystals</a:t>
            </a:r>
            <a:r>
              <a:rPr lang="en-US" dirty="0"/>
              <a:t>”) have</a:t>
            </a:r>
          </a:p>
          <a:p>
            <a:pPr algn="ctr"/>
            <a:r>
              <a:rPr lang="en-US" dirty="0">
                <a:solidFill>
                  <a:srgbClr val="FF0000"/>
                </a:solidFill>
              </a:rPr>
              <a:t>Bloch-wave</a:t>
            </a:r>
            <a:r>
              <a:rPr lang="en-US" dirty="0"/>
              <a:t> “quasiperiodic” solutions = </a:t>
            </a:r>
            <a:r>
              <a:rPr lang="en-US" dirty="0">
                <a:solidFill>
                  <a:srgbClr val="FF0000"/>
                </a:solidFill>
              </a:rPr>
              <a:t>periodic(</a:t>
            </a:r>
            <a:r>
              <a:rPr lang="en-US" i="1" dirty="0">
                <a:solidFill>
                  <a:srgbClr val="FF0000"/>
                </a:solidFill>
              </a:rPr>
              <a:t>x</a:t>
            </a:r>
            <a:r>
              <a:rPr lang="en-US" dirty="0">
                <a:solidFill>
                  <a:srgbClr val="FF0000"/>
                </a:solidFill>
              </a:rPr>
              <a:t>) × </a:t>
            </a:r>
            <a:r>
              <a:rPr lang="en-US" sz="3200" dirty="0" err="1">
                <a:solidFill>
                  <a:srgbClr val="FF0000"/>
                </a:solidFill>
              </a:rPr>
              <a:t>e</a:t>
            </a:r>
            <a:r>
              <a:rPr lang="en-US" sz="3200" i="1" baseline="30000" dirty="0" err="1">
                <a:solidFill>
                  <a:srgbClr val="FF0000"/>
                </a:solidFill>
              </a:rPr>
              <a:t>ikx</a:t>
            </a:r>
            <a:r>
              <a:rPr lang="en-US" sz="3200" i="1" baseline="30000" dirty="0">
                <a:solidFill>
                  <a:srgbClr val="FF0000"/>
                </a:solidFill>
              </a:rPr>
              <a:t>–</a:t>
            </a:r>
            <a:r>
              <a:rPr lang="en-US" sz="3200" i="1" baseline="30000" dirty="0" err="1">
                <a:solidFill>
                  <a:srgbClr val="FF0000"/>
                </a:solidFill>
              </a:rPr>
              <a:t>i</a:t>
            </a:r>
            <a:r>
              <a:rPr lang="el-GR" sz="3200" i="1" baseline="30000" dirty="0">
                <a:solidFill>
                  <a:srgbClr val="FF0000"/>
                </a:solidFill>
              </a:rPr>
              <a:t>ω</a:t>
            </a:r>
            <a:r>
              <a:rPr lang="en-US" sz="3200" i="1" baseline="30000" dirty="0">
                <a:solidFill>
                  <a:srgbClr val="FF0000"/>
                </a:solidFill>
              </a:rPr>
              <a:t>t</a:t>
            </a:r>
            <a:endParaRPr lang="en-US" i="1" baseline="30000" dirty="0">
              <a:solidFill>
                <a:srgbClr val="FF0000"/>
              </a:solidFill>
            </a:endParaRPr>
          </a:p>
        </p:txBody>
      </p:sp>
      <p:pic>
        <p:nvPicPr>
          <p:cNvPr id="6" name="Picture 5">
            <a:extLst>
              <a:ext uri="{FF2B5EF4-FFF2-40B4-BE49-F238E27FC236}">
                <a16:creationId xmlns:a16="http://schemas.microsoft.com/office/drawing/2014/main" id="{67A5FC7B-C426-2642-8AAF-DBB75C04C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4988650" y="2356379"/>
            <a:ext cx="3949700" cy="358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a:extLst>
              <a:ext uri="{FF2B5EF4-FFF2-40B4-BE49-F238E27FC236}">
                <a16:creationId xmlns:a16="http://schemas.microsoft.com/office/drawing/2014/main" id="{8EF34F12-6011-3544-B6B3-075D5BF561AC}"/>
              </a:ext>
            </a:extLst>
          </p:cNvPr>
          <p:cNvSpPr txBox="1">
            <a:spLocks noChangeArrowheads="1"/>
          </p:cNvSpPr>
          <p:nvPr/>
        </p:nvSpPr>
        <p:spPr bwMode="auto">
          <a:xfrm rot="-5400000">
            <a:off x="4033524" y="3769667"/>
            <a:ext cx="171393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frequency</a:t>
            </a:r>
            <a:r>
              <a:rPr lang="en-US" altLang="en-US" sz="2400" dirty="0"/>
              <a:t> </a:t>
            </a:r>
            <a:r>
              <a:rPr lang="en-US" altLang="en-US" sz="2400" dirty="0" err="1"/>
              <a:t>ω</a:t>
            </a:r>
            <a:endParaRPr lang="en-US" altLang="en-US" sz="2400" dirty="0"/>
          </a:p>
        </p:txBody>
      </p:sp>
      <p:sp>
        <p:nvSpPr>
          <p:cNvPr id="8" name="Text Box 8">
            <a:extLst>
              <a:ext uri="{FF2B5EF4-FFF2-40B4-BE49-F238E27FC236}">
                <a16:creationId xmlns:a16="http://schemas.microsoft.com/office/drawing/2014/main" id="{BA6AA79F-DDFD-9843-B61A-1A7566016002}"/>
              </a:ext>
            </a:extLst>
          </p:cNvPr>
          <p:cNvSpPr txBox="1">
            <a:spLocks noChangeArrowheads="1"/>
          </p:cNvSpPr>
          <p:nvPr/>
        </p:nvSpPr>
        <p:spPr bwMode="auto">
          <a:xfrm>
            <a:off x="5850255" y="5758011"/>
            <a:ext cx="181492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spcBef>
                <a:spcPct val="0"/>
              </a:spcBef>
              <a:buFontTx/>
              <a:buNone/>
            </a:pPr>
            <a:r>
              <a:rPr lang="en-US" altLang="en-US" sz="2400" dirty="0">
                <a:solidFill>
                  <a:srgbClr val="FF0000"/>
                </a:solidFill>
              </a:rPr>
              <a:t>wavevector</a:t>
            </a:r>
            <a:r>
              <a:rPr lang="en-US" altLang="en-US" sz="2400" dirty="0"/>
              <a:t> </a:t>
            </a:r>
            <a:r>
              <a:rPr lang="en-US" altLang="en-US" sz="2400" i="1" dirty="0"/>
              <a:t>k</a:t>
            </a:r>
            <a:endParaRPr lang="en-US" altLang="en-US" sz="2400" dirty="0"/>
          </a:p>
        </p:txBody>
      </p:sp>
      <p:sp>
        <p:nvSpPr>
          <p:cNvPr id="9" name="Rectangle 9">
            <a:extLst>
              <a:ext uri="{FF2B5EF4-FFF2-40B4-BE49-F238E27FC236}">
                <a16:creationId xmlns:a16="http://schemas.microsoft.com/office/drawing/2014/main" id="{C4BD2A64-2AA5-6D4A-B6E7-68C8BFBADB1B}"/>
              </a:ext>
            </a:extLst>
          </p:cNvPr>
          <p:cNvSpPr>
            <a:spLocks noChangeArrowheads="1"/>
          </p:cNvSpPr>
          <p:nvPr/>
        </p:nvSpPr>
        <p:spPr bwMode="auto">
          <a:xfrm>
            <a:off x="5317263" y="3107267"/>
            <a:ext cx="3481387" cy="492125"/>
          </a:xfrm>
          <a:prstGeom prst="rect">
            <a:avLst/>
          </a:prstGeom>
          <a:solidFill>
            <a:srgbClr val="FFFF99"/>
          </a:solidFill>
          <a:ln w="9525">
            <a:solidFill>
              <a:schemeClr val="bg2"/>
            </a:solidFill>
            <a:miter lim="800000"/>
            <a:headEnd/>
            <a:tailEnd/>
          </a:ln>
        </p:spPr>
        <p:txBody>
          <a:bodyPr wrap="none" anchor="ct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400"/>
              <a:t>photonic </a:t>
            </a:r>
            <a:r>
              <a:rPr lang="en-US" altLang="en-US" sz="2400">
                <a:solidFill>
                  <a:schemeClr val="accent2"/>
                </a:solidFill>
              </a:rPr>
              <a:t>band gap</a:t>
            </a:r>
            <a:endParaRPr lang="en-US" altLang="en-US" sz="2400"/>
          </a:p>
        </p:txBody>
      </p:sp>
      <p:sp>
        <p:nvSpPr>
          <p:cNvPr id="10" name="Text Box 10">
            <a:extLst>
              <a:ext uri="{FF2B5EF4-FFF2-40B4-BE49-F238E27FC236}">
                <a16:creationId xmlns:a16="http://schemas.microsoft.com/office/drawing/2014/main" id="{952C91C8-D1BA-9044-8298-CBA1909A851E}"/>
              </a:ext>
            </a:extLst>
          </p:cNvPr>
          <p:cNvSpPr txBox="1">
            <a:spLocks noChangeArrowheads="1"/>
          </p:cNvSpPr>
          <p:nvPr/>
        </p:nvSpPr>
        <p:spPr bwMode="auto">
          <a:xfrm>
            <a:off x="5217250" y="1975379"/>
            <a:ext cx="3681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charset="0"/>
                <a:ea typeface="ＭＳ Ｐゴシック" charset="-128"/>
              </a:defRPr>
            </a:lvl1pPr>
            <a:lvl2pPr marL="742950" indent="-285750">
              <a:spcBef>
                <a:spcPct val="20000"/>
              </a:spcBef>
              <a:buChar char="–"/>
              <a:defRPr sz="2800">
                <a:solidFill>
                  <a:schemeClr val="tx1"/>
                </a:solidFill>
                <a:latin typeface="Times" charset="0"/>
                <a:ea typeface="ＭＳ Ｐゴシック" charset="-128"/>
              </a:defRPr>
            </a:lvl2pPr>
            <a:lvl3pPr marL="1143000" indent="-228600">
              <a:spcBef>
                <a:spcPct val="20000"/>
              </a:spcBef>
              <a:buChar char="•"/>
              <a:defRPr sz="2400">
                <a:solidFill>
                  <a:schemeClr val="tx1"/>
                </a:solidFill>
                <a:latin typeface="Times" charset="0"/>
                <a:ea typeface="ＭＳ Ｐゴシック" charset="-128"/>
              </a:defRPr>
            </a:lvl3pPr>
            <a:lvl4pPr marL="1600200" indent="-228600">
              <a:spcBef>
                <a:spcPct val="20000"/>
              </a:spcBef>
              <a:buChar char="–"/>
              <a:defRPr sz="2000">
                <a:solidFill>
                  <a:schemeClr val="tx1"/>
                </a:solidFill>
                <a:latin typeface="Times" charset="0"/>
                <a:ea typeface="ＭＳ Ｐゴシック" charset="-128"/>
              </a:defRPr>
            </a:lvl4pPr>
            <a:lvl5pPr marL="2057400" indent="-228600">
              <a:spcBef>
                <a:spcPct val="20000"/>
              </a:spcBef>
              <a:buChar char="»"/>
              <a:defRPr sz="2000">
                <a:solidFill>
                  <a:schemeClr val="tx1"/>
                </a:solidFill>
                <a:latin typeface="Times" charset="0"/>
                <a:ea typeface="ＭＳ Ｐゴシック" charset="-128"/>
              </a:defRPr>
            </a:lvl5pPr>
            <a:lvl6pPr marL="2514600" indent="-228600" eaLnBrk="0" fontAlgn="base" hangingPunct="0">
              <a:spcBef>
                <a:spcPct val="20000"/>
              </a:spcBef>
              <a:spcAft>
                <a:spcPct val="0"/>
              </a:spcAft>
              <a:buChar char="»"/>
              <a:defRPr sz="2000">
                <a:solidFill>
                  <a:schemeClr val="tx1"/>
                </a:solidFill>
                <a:latin typeface="Times" charset="0"/>
                <a:ea typeface="ＭＳ Ｐゴシック" charset="-128"/>
              </a:defRPr>
            </a:lvl6pPr>
            <a:lvl7pPr marL="2971800" indent="-228600" eaLnBrk="0" fontAlgn="base" hangingPunct="0">
              <a:spcBef>
                <a:spcPct val="20000"/>
              </a:spcBef>
              <a:spcAft>
                <a:spcPct val="0"/>
              </a:spcAft>
              <a:buChar char="»"/>
              <a:defRPr sz="2000">
                <a:solidFill>
                  <a:schemeClr val="tx1"/>
                </a:solidFill>
                <a:latin typeface="Times" charset="0"/>
                <a:ea typeface="ＭＳ Ｐゴシック" charset="-128"/>
              </a:defRPr>
            </a:lvl7pPr>
            <a:lvl8pPr marL="3429000" indent="-228600" eaLnBrk="0" fontAlgn="base" hangingPunct="0">
              <a:spcBef>
                <a:spcPct val="20000"/>
              </a:spcBef>
              <a:spcAft>
                <a:spcPct val="0"/>
              </a:spcAft>
              <a:buChar char="»"/>
              <a:defRPr sz="2000">
                <a:solidFill>
                  <a:schemeClr val="tx1"/>
                </a:solidFill>
                <a:latin typeface="Times" charset="0"/>
                <a:ea typeface="ＭＳ Ｐゴシック" charset="-128"/>
              </a:defRPr>
            </a:lvl8pPr>
            <a:lvl9pPr marL="3886200" indent="-228600" eaLnBrk="0" fontAlgn="base" hangingPunct="0">
              <a:spcBef>
                <a:spcPct val="20000"/>
              </a:spcBef>
              <a:spcAft>
                <a:spcPct val="0"/>
              </a:spcAft>
              <a:buChar char="»"/>
              <a:defRPr sz="2000">
                <a:solidFill>
                  <a:schemeClr val="tx1"/>
                </a:solidFill>
                <a:latin typeface="Times" charset="0"/>
                <a:ea typeface="ＭＳ Ｐゴシック" charset="-128"/>
              </a:defRPr>
            </a:lvl9pPr>
          </a:lstStyle>
          <a:p>
            <a:pPr algn="ctr">
              <a:spcBef>
                <a:spcPct val="0"/>
              </a:spcBef>
              <a:buFontTx/>
              <a:buNone/>
            </a:pPr>
            <a:r>
              <a:rPr lang="en-US" altLang="en-US" sz="2000">
                <a:solidFill>
                  <a:schemeClr val="accent2"/>
                </a:solidFill>
              </a:rPr>
              <a:t>band diagram (dispersion relation)</a:t>
            </a:r>
          </a:p>
        </p:txBody>
      </p:sp>
      <p:sp>
        <p:nvSpPr>
          <p:cNvPr id="15" name="TextBox 14">
            <a:extLst>
              <a:ext uri="{FF2B5EF4-FFF2-40B4-BE49-F238E27FC236}">
                <a16:creationId xmlns:a16="http://schemas.microsoft.com/office/drawing/2014/main" id="{D6857D04-AFD9-7D49-8C30-D6C97A396902}"/>
              </a:ext>
            </a:extLst>
          </p:cNvPr>
          <p:cNvSpPr txBox="1"/>
          <p:nvPr/>
        </p:nvSpPr>
        <p:spPr>
          <a:xfrm>
            <a:off x="1215209" y="6311403"/>
            <a:ext cx="7318029" cy="461665"/>
          </a:xfrm>
          <a:prstGeom prst="rect">
            <a:avLst/>
          </a:prstGeom>
          <a:noFill/>
        </p:spPr>
        <p:txBody>
          <a:bodyPr wrap="none" rtlCol="0">
            <a:spAutoFit/>
          </a:bodyPr>
          <a:lstStyle/>
          <a:p>
            <a:r>
              <a:rPr lang="en-US" dirty="0"/>
              <a:t>In the gap, crystal is </a:t>
            </a:r>
            <a:r>
              <a:rPr lang="en-US" dirty="0">
                <a:solidFill>
                  <a:srgbClr val="0432FF"/>
                </a:solidFill>
              </a:rPr>
              <a:t>“optical insulator” that can trap light.</a:t>
            </a:r>
          </a:p>
        </p:txBody>
      </p:sp>
    </p:spTree>
    <p:extLst>
      <p:ext uri="{BB962C8B-B14F-4D97-AF65-F5344CB8AC3E}">
        <p14:creationId xmlns:p14="http://schemas.microsoft.com/office/powerpoint/2010/main" val="355205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BB8D49E-A2F7-134B-AF6D-24F56AADE8C7}"/>
              </a:ext>
            </a:extLst>
          </p:cNvPr>
          <p:cNvSpPr>
            <a:spLocks noGrp="1" noChangeArrowheads="1"/>
          </p:cNvSpPr>
          <p:nvPr>
            <p:ph type="title"/>
          </p:nvPr>
        </p:nvSpPr>
        <p:spPr>
          <a:xfrm>
            <a:off x="152400" y="76200"/>
            <a:ext cx="8839200" cy="838200"/>
          </a:xfrm>
        </p:spPr>
        <p:txBody>
          <a:bodyPr/>
          <a:lstStyle/>
          <a:p>
            <a:pPr eaLnBrk="1" hangingPunct="1"/>
            <a:r>
              <a:rPr lang="en-US" altLang="en-US"/>
              <a:t>Building Blocks: “</a:t>
            </a:r>
            <a:r>
              <a:rPr lang="en-US" altLang="ja-JP"/>
              <a:t>Eigenfunctions</a:t>
            </a:r>
            <a:r>
              <a:rPr lang="en-US" altLang="en-US"/>
              <a:t>”</a:t>
            </a:r>
          </a:p>
        </p:txBody>
      </p:sp>
      <p:sp>
        <p:nvSpPr>
          <p:cNvPr id="16387" name="Text Box 3">
            <a:extLst>
              <a:ext uri="{FF2B5EF4-FFF2-40B4-BE49-F238E27FC236}">
                <a16:creationId xmlns:a16="http://schemas.microsoft.com/office/drawing/2014/main" id="{62D8C04D-5F76-9F46-AD29-50D63BA242C4}"/>
              </a:ext>
            </a:extLst>
          </p:cNvPr>
          <p:cNvSpPr txBox="1">
            <a:spLocks noChangeArrowheads="1"/>
          </p:cNvSpPr>
          <p:nvPr/>
        </p:nvSpPr>
        <p:spPr bwMode="auto">
          <a:xfrm>
            <a:off x="492125" y="838200"/>
            <a:ext cx="831532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Want to know </a:t>
            </a:r>
            <a:r>
              <a:rPr lang="en-US" altLang="en-US">
                <a:solidFill>
                  <a:srgbClr val="FF0000"/>
                </a:solidFill>
              </a:rPr>
              <a:t>what solutions exist</a:t>
            </a:r>
            <a:r>
              <a:rPr lang="en-US" altLang="en-US"/>
              <a:t> in different regions</a:t>
            </a:r>
          </a:p>
          <a:p>
            <a:r>
              <a:rPr lang="en-US" altLang="en-US"/>
              <a:t>   and </a:t>
            </a:r>
            <a:r>
              <a:rPr lang="en-US" altLang="en-US">
                <a:solidFill>
                  <a:srgbClr val="FF0000"/>
                </a:solidFill>
              </a:rPr>
              <a:t>how they can interact</a:t>
            </a:r>
            <a:r>
              <a:rPr lang="en-US" altLang="en-US"/>
              <a:t>: look for time-harmonic modes </a:t>
            </a:r>
            <a:r>
              <a:rPr lang="en-US" altLang="en-US">
                <a:solidFill>
                  <a:srgbClr val="0000FF"/>
                </a:solidFill>
              </a:rPr>
              <a:t>~ </a:t>
            </a:r>
            <a:r>
              <a:rPr lang="en-US" altLang="en-US" i="1">
                <a:solidFill>
                  <a:srgbClr val="0000FF"/>
                </a:solidFill>
              </a:rPr>
              <a:t>e</a:t>
            </a:r>
            <a:r>
              <a:rPr lang="en-US" altLang="en-US" i="1" baseline="30000">
                <a:solidFill>
                  <a:srgbClr val="0000FF"/>
                </a:solidFill>
              </a:rPr>
              <a:t>–i</a:t>
            </a:r>
            <a:r>
              <a:rPr lang="en-US" altLang="en-US" i="1" baseline="30000">
                <a:solidFill>
                  <a:srgbClr val="0000FF"/>
                </a:solidFill>
                <a:latin typeface="Symbol" pitchFamily="2" charset="2"/>
              </a:rPr>
              <a:t>ω</a:t>
            </a:r>
            <a:r>
              <a:rPr lang="en-US" altLang="en-US" i="1" baseline="30000">
                <a:solidFill>
                  <a:srgbClr val="0000FF"/>
                </a:solidFill>
              </a:rPr>
              <a:t>t</a:t>
            </a:r>
            <a:endParaRPr lang="en-US" altLang="en-US"/>
          </a:p>
        </p:txBody>
      </p:sp>
      <p:graphicFrame>
        <p:nvGraphicFramePr>
          <p:cNvPr id="25603" name="Object 5">
            <a:extLst>
              <a:ext uri="{FF2B5EF4-FFF2-40B4-BE49-F238E27FC236}">
                <a16:creationId xmlns:a16="http://schemas.microsoft.com/office/drawing/2014/main" id="{21A67CB6-BD82-CF4F-B00C-F296EA210644}"/>
              </a:ext>
            </a:extLst>
          </p:cNvPr>
          <p:cNvGraphicFramePr>
            <a:graphicFrameLocks noChangeAspect="1"/>
          </p:cNvGraphicFramePr>
          <p:nvPr/>
        </p:nvGraphicFramePr>
        <p:xfrm>
          <a:off x="327025" y="1831975"/>
          <a:ext cx="5214938" cy="2319338"/>
        </p:xfrm>
        <a:graphic>
          <a:graphicData uri="http://schemas.openxmlformats.org/presentationml/2006/ole">
            <mc:AlternateContent xmlns:mc="http://schemas.openxmlformats.org/markup-compatibility/2006">
              <mc:Choice xmlns:v="urn:schemas-microsoft-com:vml" Requires="v">
                <p:oleObj spid="_x0000_s25673" name="Equation" r:id="rId3" imgW="914400" imgH="406400" progId="Equation.DSMT4">
                  <p:embed/>
                </p:oleObj>
              </mc:Choice>
              <mc:Fallback>
                <p:oleObj name="Equation" r:id="rId3" imgW="914400" imgH="4064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25" y="1831975"/>
                        <a:ext cx="5214938" cy="2319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390" name="Line 6">
            <a:extLst>
              <a:ext uri="{FF2B5EF4-FFF2-40B4-BE49-F238E27FC236}">
                <a16:creationId xmlns:a16="http://schemas.microsoft.com/office/drawing/2014/main" id="{EA2B0F68-71EC-6547-BFAD-E5C13E8EAA0E}"/>
              </a:ext>
            </a:extLst>
          </p:cNvPr>
          <p:cNvSpPr>
            <a:spLocks noChangeShapeType="1"/>
          </p:cNvSpPr>
          <p:nvPr/>
        </p:nvSpPr>
        <p:spPr bwMode="auto">
          <a:xfrm flipV="1">
            <a:off x="3276600" y="3286125"/>
            <a:ext cx="457200" cy="60960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391" name="Text Box 7">
            <a:extLst>
              <a:ext uri="{FF2B5EF4-FFF2-40B4-BE49-F238E27FC236}">
                <a16:creationId xmlns:a16="http://schemas.microsoft.com/office/drawing/2014/main" id="{47309E73-3F17-594C-9068-7CD3866486CD}"/>
              </a:ext>
            </a:extLst>
          </p:cNvPr>
          <p:cNvSpPr txBox="1">
            <a:spLocks noChangeArrowheads="1"/>
          </p:cNvSpPr>
          <p:nvPr/>
        </p:nvSpPr>
        <p:spPr bwMode="auto">
          <a:xfrm>
            <a:off x="3676650" y="2995613"/>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0</a:t>
            </a:r>
            <a:endParaRPr lang="en-US">
              <a:latin typeface="Times" charset="0"/>
              <a:ea typeface="ＭＳ Ｐゴシック" charset="0"/>
            </a:endParaRPr>
          </a:p>
        </p:txBody>
      </p:sp>
      <p:sp>
        <p:nvSpPr>
          <p:cNvPr id="16394" name="Text Box 10">
            <a:extLst>
              <a:ext uri="{FF2B5EF4-FFF2-40B4-BE49-F238E27FC236}">
                <a16:creationId xmlns:a16="http://schemas.microsoft.com/office/drawing/2014/main" id="{6AEE44A2-1388-1A42-8800-47FEEB8449A7}"/>
              </a:ext>
            </a:extLst>
          </p:cNvPr>
          <p:cNvSpPr txBox="1">
            <a:spLocks noChangeArrowheads="1"/>
          </p:cNvSpPr>
          <p:nvPr/>
        </p:nvSpPr>
        <p:spPr bwMode="auto">
          <a:xfrm>
            <a:off x="5992813" y="2249488"/>
            <a:ext cx="2887662" cy="884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First task:</a:t>
            </a:r>
            <a:endParaRPr lang="en-US">
              <a:solidFill>
                <a:schemeClr val="accent2"/>
              </a:solidFill>
              <a:latin typeface="Times" charset="0"/>
              <a:ea typeface="ＭＳ Ｐゴシック" charset="0"/>
            </a:endParaRPr>
          </a:p>
          <a:p>
            <a:pPr algn="ctr">
              <a:defRPr/>
            </a:pPr>
            <a:r>
              <a:rPr lang="en-US" sz="2800">
                <a:solidFill>
                  <a:schemeClr val="accent2"/>
                </a:solidFill>
                <a:latin typeface="Times" charset="0"/>
                <a:ea typeface="ＭＳ Ｐゴシック" charset="0"/>
              </a:rPr>
              <a:t>get rid of this mess</a:t>
            </a:r>
            <a:endParaRPr lang="en-US">
              <a:solidFill>
                <a:schemeClr val="accent2"/>
              </a:solidFill>
              <a:latin typeface="Times" charset="0"/>
              <a:ea typeface="ＭＳ Ｐゴシック" charset="0"/>
            </a:endParaRPr>
          </a:p>
        </p:txBody>
      </p:sp>
      <p:sp>
        <p:nvSpPr>
          <p:cNvPr id="16397" name="Rectangle 13">
            <a:extLst>
              <a:ext uri="{FF2B5EF4-FFF2-40B4-BE49-F238E27FC236}">
                <a16:creationId xmlns:a16="http://schemas.microsoft.com/office/drawing/2014/main" id="{7BD0BBD4-BCFD-9B40-BB65-2EABFBE5D321}"/>
              </a:ext>
            </a:extLst>
          </p:cNvPr>
          <p:cNvSpPr>
            <a:spLocks noChangeArrowheads="1"/>
          </p:cNvSpPr>
          <p:nvPr/>
        </p:nvSpPr>
        <p:spPr bwMode="auto">
          <a:xfrm>
            <a:off x="0" y="4572000"/>
            <a:ext cx="9144000" cy="2286000"/>
          </a:xfrm>
          <a:prstGeom prst="rect">
            <a:avLst/>
          </a:prstGeom>
          <a:solidFill>
            <a:srgbClr val="FFFF99"/>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25608" name="Object 14">
            <a:extLst>
              <a:ext uri="{FF2B5EF4-FFF2-40B4-BE49-F238E27FC236}">
                <a16:creationId xmlns:a16="http://schemas.microsoft.com/office/drawing/2014/main" id="{DF454500-CA0E-214E-AE36-338613C4E403}"/>
              </a:ext>
            </a:extLst>
          </p:cNvPr>
          <p:cNvGraphicFramePr>
            <a:graphicFrameLocks noChangeAspect="1"/>
          </p:cNvGraphicFramePr>
          <p:nvPr/>
        </p:nvGraphicFramePr>
        <p:xfrm>
          <a:off x="838200" y="4741863"/>
          <a:ext cx="4778375" cy="1481137"/>
        </p:xfrm>
        <a:graphic>
          <a:graphicData uri="http://schemas.openxmlformats.org/presentationml/2006/ole">
            <mc:AlternateContent xmlns:mc="http://schemas.openxmlformats.org/markup-compatibility/2006">
              <mc:Choice xmlns:v="urn:schemas-microsoft-com:vml" Requires="v">
                <p:oleObj spid="_x0000_s25674" name="Equation" r:id="rId5" imgW="635000" imgH="196850" progId="Equation.DSMT4">
                  <p:embed/>
                </p:oleObj>
              </mc:Choice>
              <mc:Fallback>
                <p:oleObj name="Equation" r:id="rId5" imgW="635000" imgH="196850" progId="Equation.DSMT4">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4741863"/>
                        <a:ext cx="4778375" cy="1481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0" name="Line 16">
            <a:extLst>
              <a:ext uri="{FF2B5EF4-FFF2-40B4-BE49-F238E27FC236}">
                <a16:creationId xmlns:a16="http://schemas.microsoft.com/office/drawing/2014/main" id="{71EAA8FE-C274-0542-8875-2D3FEEF369C1}"/>
              </a:ext>
            </a:extLst>
          </p:cNvPr>
          <p:cNvSpPr>
            <a:spLocks noChangeShapeType="1"/>
          </p:cNvSpPr>
          <p:nvPr/>
        </p:nvSpPr>
        <p:spPr bwMode="auto">
          <a:xfrm>
            <a:off x="990600" y="6172200"/>
            <a:ext cx="2286000"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1" name="Text Box 17">
            <a:extLst>
              <a:ext uri="{FF2B5EF4-FFF2-40B4-BE49-F238E27FC236}">
                <a16:creationId xmlns:a16="http://schemas.microsoft.com/office/drawing/2014/main" id="{14C512E2-5CC3-B847-B533-139DF96063F2}"/>
              </a:ext>
            </a:extLst>
          </p:cNvPr>
          <p:cNvSpPr txBox="1">
            <a:spLocks noChangeArrowheads="1"/>
          </p:cNvSpPr>
          <p:nvPr/>
        </p:nvSpPr>
        <p:spPr bwMode="auto">
          <a:xfrm>
            <a:off x="728663" y="6172200"/>
            <a:ext cx="2682875" cy="720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eigen-operator</a:t>
            </a:r>
          </a:p>
          <a:p>
            <a:pPr algn="ctr">
              <a:defRPr/>
            </a:pPr>
            <a:r>
              <a:rPr lang="en-US" sz="1600">
                <a:solidFill>
                  <a:srgbClr val="FF0000"/>
                </a:solidFill>
                <a:latin typeface="Times" charset="0"/>
                <a:ea typeface="ＭＳ Ｐゴシック" charset="0"/>
              </a:rPr>
              <a:t>(Hermitian for lossless/real </a:t>
            </a:r>
            <a:r>
              <a:rPr lang="en-US" sz="1600" i="1">
                <a:solidFill>
                  <a:srgbClr val="FF0000"/>
                </a:solidFill>
                <a:latin typeface="Symbol" charset="0"/>
                <a:ea typeface="ＭＳ Ｐゴシック" charset="0"/>
              </a:rPr>
              <a:t>e</a:t>
            </a:r>
            <a:r>
              <a:rPr lang="en-US" sz="1600">
                <a:solidFill>
                  <a:srgbClr val="FF0000"/>
                </a:solidFill>
                <a:latin typeface="Times" charset="0"/>
                <a:ea typeface="ＭＳ Ｐゴシック" charset="0"/>
              </a:rPr>
              <a:t>!)</a:t>
            </a:r>
            <a:endParaRPr lang="en-US">
              <a:solidFill>
                <a:srgbClr val="FF0000"/>
              </a:solidFill>
              <a:latin typeface="Times" charset="0"/>
              <a:ea typeface="ＭＳ Ｐゴシック" charset="0"/>
            </a:endParaRPr>
          </a:p>
        </p:txBody>
      </p:sp>
      <p:sp>
        <p:nvSpPr>
          <p:cNvPr id="16402" name="Text Box 18">
            <a:extLst>
              <a:ext uri="{FF2B5EF4-FFF2-40B4-BE49-F238E27FC236}">
                <a16:creationId xmlns:a16="http://schemas.microsoft.com/office/drawing/2014/main" id="{E4772B16-6E26-1C42-B91A-333F7D4A3A78}"/>
              </a:ext>
            </a:extLst>
          </p:cNvPr>
          <p:cNvSpPr txBox="1">
            <a:spLocks noChangeArrowheads="1"/>
          </p:cNvSpPr>
          <p:nvPr/>
        </p:nvSpPr>
        <p:spPr bwMode="auto">
          <a:xfrm>
            <a:off x="4038600" y="6172200"/>
            <a:ext cx="1603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eigen-value</a:t>
            </a:r>
          </a:p>
        </p:txBody>
      </p:sp>
      <p:sp>
        <p:nvSpPr>
          <p:cNvPr id="16403" name="Line 19">
            <a:extLst>
              <a:ext uri="{FF2B5EF4-FFF2-40B4-BE49-F238E27FC236}">
                <a16:creationId xmlns:a16="http://schemas.microsoft.com/office/drawing/2014/main" id="{C72F701F-B9C2-3041-BB11-ED16D1F2CC97}"/>
              </a:ext>
            </a:extLst>
          </p:cNvPr>
          <p:cNvSpPr>
            <a:spLocks noChangeShapeType="1"/>
          </p:cNvSpPr>
          <p:nvPr/>
        </p:nvSpPr>
        <p:spPr bwMode="auto">
          <a:xfrm>
            <a:off x="4343400" y="6172200"/>
            <a:ext cx="533400" cy="0"/>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4" name="Line 20">
            <a:extLst>
              <a:ext uri="{FF2B5EF4-FFF2-40B4-BE49-F238E27FC236}">
                <a16:creationId xmlns:a16="http://schemas.microsoft.com/office/drawing/2014/main" id="{9467DED8-7AD3-994B-955D-AE8AA586DD76}"/>
              </a:ext>
            </a:extLst>
          </p:cNvPr>
          <p:cNvSpPr>
            <a:spLocks noChangeShapeType="1"/>
          </p:cNvSpPr>
          <p:nvPr/>
        </p:nvSpPr>
        <p:spPr bwMode="auto">
          <a:xfrm>
            <a:off x="5486400" y="5715000"/>
            <a:ext cx="762000" cy="381000"/>
          </a:xfrm>
          <a:prstGeom prst="line">
            <a:avLst/>
          </a:prstGeom>
          <a:noFill/>
          <a:ln w="19050">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05" name="Text Box 21">
            <a:extLst>
              <a:ext uri="{FF2B5EF4-FFF2-40B4-BE49-F238E27FC236}">
                <a16:creationId xmlns:a16="http://schemas.microsoft.com/office/drawing/2014/main" id="{973553EB-4999-A345-B5C7-FDE83CF32763}"/>
              </a:ext>
            </a:extLst>
          </p:cNvPr>
          <p:cNvSpPr txBox="1">
            <a:spLocks noChangeArrowheads="1"/>
          </p:cNvSpPr>
          <p:nvPr/>
        </p:nvSpPr>
        <p:spPr bwMode="auto">
          <a:xfrm>
            <a:off x="6096000" y="6080125"/>
            <a:ext cx="17748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a:t>
            </a:r>
            <a:r>
              <a:rPr lang="en-US" altLang="ja-JP">
                <a:solidFill>
                  <a:schemeClr val="accent2"/>
                </a:solidFill>
              </a:rPr>
              <a:t>eigen-field</a:t>
            </a:r>
            <a:r>
              <a:rPr lang="en-US" altLang="en-US">
                <a:solidFill>
                  <a:schemeClr val="accent2"/>
                </a:solidFill>
              </a:rPr>
              <a:t>”</a:t>
            </a:r>
          </a:p>
        </p:txBody>
      </p:sp>
      <p:graphicFrame>
        <p:nvGraphicFramePr>
          <p:cNvPr id="25615" name="Object 23">
            <a:extLst>
              <a:ext uri="{FF2B5EF4-FFF2-40B4-BE49-F238E27FC236}">
                <a16:creationId xmlns:a16="http://schemas.microsoft.com/office/drawing/2014/main" id="{9F585EEB-45E7-A642-84BC-4E869C18A190}"/>
              </a:ext>
            </a:extLst>
          </p:cNvPr>
          <p:cNvGraphicFramePr>
            <a:graphicFrameLocks noChangeAspect="1"/>
          </p:cNvGraphicFramePr>
          <p:nvPr/>
        </p:nvGraphicFramePr>
        <p:xfrm>
          <a:off x="7281863" y="5165725"/>
          <a:ext cx="1590675" cy="541338"/>
        </p:xfrm>
        <a:graphic>
          <a:graphicData uri="http://schemas.openxmlformats.org/presentationml/2006/ole">
            <mc:AlternateContent xmlns:mc="http://schemas.openxmlformats.org/markup-compatibility/2006">
              <mc:Choice xmlns:v="urn:schemas-microsoft-com:vml" Requires="v">
                <p:oleObj spid="_x0000_s25675" name="Equation" r:id="rId7" imgW="298450" imgH="101600" progId="Equation.3">
                  <p:embed/>
                </p:oleObj>
              </mc:Choice>
              <mc:Fallback>
                <p:oleObj name="Equation" r:id="rId7" imgW="298450" imgH="101600" progId="Equation.3">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1863" y="5165725"/>
                        <a:ext cx="1590675" cy="541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6408" name="Text Box 24">
            <a:extLst>
              <a:ext uri="{FF2B5EF4-FFF2-40B4-BE49-F238E27FC236}">
                <a16:creationId xmlns:a16="http://schemas.microsoft.com/office/drawing/2014/main" id="{F5C12CEF-D098-A540-8F7D-60F2737FBEE6}"/>
              </a:ext>
            </a:extLst>
          </p:cNvPr>
          <p:cNvSpPr txBox="1">
            <a:spLocks noChangeArrowheads="1"/>
          </p:cNvSpPr>
          <p:nvPr/>
        </p:nvSpPr>
        <p:spPr bwMode="auto">
          <a:xfrm>
            <a:off x="7207250" y="4724400"/>
            <a:ext cx="16319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 constraint</a:t>
            </a:r>
          </a:p>
        </p:txBody>
      </p:sp>
      <p:sp>
        <p:nvSpPr>
          <p:cNvPr id="16409" name="Line 25">
            <a:extLst>
              <a:ext uri="{FF2B5EF4-FFF2-40B4-BE49-F238E27FC236}">
                <a16:creationId xmlns:a16="http://schemas.microsoft.com/office/drawing/2014/main" id="{388350B8-DB68-5347-B738-E6CE03D88042}"/>
              </a:ext>
            </a:extLst>
          </p:cNvPr>
          <p:cNvSpPr>
            <a:spLocks noChangeShapeType="1"/>
          </p:cNvSpPr>
          <p:nvPr/>
        </p:nvSpPr>
        <p:spPr bwMode="auto">
          <a:xfrm flipV="1">
            <a:off x="2038350" y="2195513"/>
            <a:ext cx="457200" cy="609600"/>
          </a:xfrm>
          <a:prstGeom prst="line">
            <a:avLst/>
          </a:prstGeom>
          <a:noFill/>
          <a:ln w="19050">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6410" name="Text Box 26">
            <a:extLst>
              <a:ext uri="{FF2B5EF4-FFF2-40B4-BE49-F238E27FC236}">
                <a16:creationId xmlns:a16="http://schemas.microsoft.com/office/drawing/2014/main" id="{CB64DA60-E658-D94C-8FA0-9F2B75D5ED53}"/>
              </a:ext>
            </a:extLst>
          </p:cNvPr>
          <p:cNvSpPr txBox="1">
            <a:spLocks noChangeArrowheads="1"/>
          </p:cNvSpPr>
          <p:nvPr/>
        </p:nvSpPr>
        <p:spPr bwMode="auto">
          <a:xfrm>
            <a:off x="2286000" y="1828800"/>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1</a:t>
            </a:r>
            <a:endParaRPr lang="en-US">
              <a:latin typeface="Times" charset="0"/>
              <a:ea typeface="ＭＳ Ｐゴシック"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D3843535-BF48-744F-BDAC-588C1C66D00E}"/>
              </a:ext>
            </a:extLst>
          </p:cNvPr>
          <p:cNvSpPr>
            <a:spLocks noGrp="1" noChangeArrowheads="1"/>
          </p:cNvSpPr>
          <p:nvPr>
            <p:ph type="title"/>
          </p:nvPr>
        </p:nvSpPr>
        <p:spPr>
          <a:xfrm>
            <a:off x="609600" y="228600"/>
            <a:ext cx="7772400" cy="1143000"/>
          </a:xfrm>
        </p:spPr>
        <p:txBody>
          <a:bodyPr/>
          <a:lstStyle/>
          <a:p>
            <a:r>
              <a:rPr lang="en-US" altLang="en-US" dirty="0"/>
              <a:t>Maximizing photonic band gap over all periodic structures?</a:t>
            </a:r>
          </a:p>
        </p:txBody>
      </p:sp>
      <p:sp>
        <p:nvSpPr>
          <p:cNvPr id="18436" name="Text Box 4">
            <a:extLst>
              <a:ext uri="{FF2B5EF4-FFF2-40B4-BE49-F238E27FC236}">
                <a16:creationId xmlns:a16="http://schemas.microsoft.com/office/drawing/2014/main" id="{ABE61503-0C8A-9C4E-ABF3-D18398E31562}"/>
              </a:ext>
            </a:extLst>
          </p:cNvPr>
          <p:cNvSpPr txBox="1">
            <a:spLocks noChangeArrowheads="1"/>
          </p:cNvSpPr>
          <p:nvPr/>
        </p:nvSpPr>
        <p:spPr bwMode="auto">
          <a:xfrm>
            <a:off x="762000" y="2286000"/>
            <a:ext cx="147637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cs typeface="ＭＳ Ｐゴシック" charset="0"/>
              </a:rPr>
              <a:t>we want:</a:t>
            </a:r>
          </a:p>
        </p:txBody>
      </p:sp>
      <p:graphicFrame>
        <p:nvGraphicFramePr>
          <p:cNvPr id="23555" name="Object 5">
            <a:extLst>
              <a:ext uri="{FF2B5EF4-FFF2-40B4-BE49-F238E27FC236}">
                <a16:creationId xmlns:a16="http://schemas.microsoft.com/office/drawing/2014/main" id="{114C5332-15F3-9B4B-A573-FB5DD4E6282D}"/>
              </a:ext>
            </a:extLst>
          </p:cNvPr>
          <p:cNvGraphicFramePr>
            <a:graphicFrameLocks noChangeAspect="1"/>
          </p:cNvGraphicFramePr>
          <p:nvPr/>
        </p:nvGraphicFramePr>
        <p:xfrm>
          <a:off x="2647950" y="1724025"/>
          <a:ext cx="5373688" cy="1552575"/>
        </p:xfrm>
        <a:graphic>
          <a:graphicData uri="http://schemas.openxmlformats.org/presentationml/2006/ole">
            <mc:AlternateContent xmlns:mc="http://schemas.openxmlformats.org/markup-compatibility/2006">
              <mc:Choice xmlns:v="urn:schemas-microsoft-com:vml" Requires="v">
                <p:oleObj spid="_x0000_s228375" name="Equation" r:id="rId3" imgW="2374900" imgH="685800" progId="Equation.DSMT4">
                  <p:embed/>
                </p:oleObj>
              </mc:Choice>
              <mc:Fallback>
                <p:oleObj name="Equation" r:id="rId3" imgW="2374900" imgH="685800" progId="Equation.DSMT4">
                  <p:embed/>
                  <p:pic>
                    <p:nvPicPr>
                      <p:cNvPr id="23555" name="Object 5">
                        <a:extLst>
                          <a:ext uri="{FF2B5EF4-FFF2-40B4-BE49-F238E27FC236}">
                            <a16:creationId xmlns:a16="http://schemas.microsoft.com/office/drawing/2014/main" id="{114C5332-15F3-9B4B-A573-FB5DD4E628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7950" y="1724025"/>
                        <a:ext cx="5373688"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8438" name="Text Box 6">
            <a:extLst>
              <a:ext uri="{FF2B5EF4-FFF2-40B4-BE49-F238E27FC236}">
                <a16:creationId xmlns:a16="http://schemas.microsoft.com/office/drawing/2014/main" id="{70EA306A-A09C-D54A-8B27-9A89FD48438D}"/>
              </a:ext>
            </a:extLst>
          </p:cNvPr>
          <p:cNvSpPr txBox="1">
            <a:spLocks noChangeArrowheads="1"/>
          </p:cNvSpPr>
          <p:nvPr/>
        </p:nvSpPr>
        <p:spPr bwMode="auto">
          <a:xfrm>
            <a:off x="4191000" y="3429000"/>
            <a:ext cx="2832100" cy="369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dirty="0">
                <a:solidFill>
                  <a:srgbClr val="FF0000"/>
                </a:solidFill>
                <a:latin typeface="Times" charset="0"/>
                <a:ea typeface="ＭＳ Ｐゴシック" charset="0"/>
                <a:cs typeface="ＭＳ Ｐゴシック" charset="0"/>
              </a:rPr>
              <a:t>frequently not differentiable </a:t>
            </a:r>
          </a:p>
        </p:txBody>
      </p:sp>
      <p:sp>
        <p:nvSpPr>
          <p:cNvPr id="18439" name="Line 7">
            <a:extLst>
              <a:ext uri="{FF2B5EF4-FFF2-40B4-BE49-F238E27FC236}">
                <a16:creationId xmlns:a16="http://schemas.microsoft.com/office/drawing/2014/main" id="{7F9EEC7A-5AD6-3F49-A9D2-80A804F801A1}"/>
              </a:ext>
            </a:extLst>
          </p:cNvPr>
          <p:cNvSpPr>
            <a:spLocks noChangeShapeType="1"/>
          </p:cNvSpPr>
          <p:nvPr/>
        </p:nvSpPr>
        <p:spPr bwMode="auto">
          <a:xfrm>
            <a:off x="3581400" y="3429000"/>
            <a:ext cx="4191000" cy="0"/>
          </a:xfrm>
          <a:prstGeom prst="line">
            <a:avLst/>
          </a:prstGeom>
          <a:noFill/>
          <a:ln w="9525">
            <a:solidFill>
              <a:srgbClr val="FF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18440" name="Text Box 8">
            <a:extLst>
              <a:ext uri="{FF2B5EF4-FFF2-40B4-BE49-F238E27FC236}">
                <a16:creationId xmlns:a16="http://schemas.microsoft.com/office/drawing/2014/main" id="{53A7584A-EB2B-2D4F-A6CA-CB6E32F10466}"/>
              </a:ext>
            </a:extLst>
          </p:cNvPr>
          <p:cNvSpPr txBox="1">
            <a:spLocks noChangeArrowheads="1"/>
          </p:cNvSpPr>
          <p:nvPr/>
        </p:nvSpPr>
        <p:spPr bwMode="auto">
          <a:xfrm>
            <a:off x="410224" y="3749675"/>
            <a:ext cx="4100803" cy="310854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dirty="0">
                <a:solidFill>
                  <a:schemeClr val="accent2"/>
                </a:solidFill>
              </a:rPr>
              <a:t>an equivalent problem</a:t>
            </a:r>
          </a:p>
          <a:p>
            <a:pPr algn="ctr"/>
            <a:r>
              <a:rPr lang="en-US" altLang="en-US" sz="2800" dirty="0">
                <a:solidFill>
                  <a:schemeClr val="accent2"/>
                </a:solidFill>
              </a:rPr>
              <a:t>(</a:t>
            </a:r>
            <a:r>
              <a:rPr lang="en-US" altLang="en-US" sz="2800" dirty="0">
                <a:solidFill>
                  <a:srgbClr val="FF0000"/>
                </a:solidFill>
              </a:rPr>
              <a:t>“epigraph” transformation</a:t>
            </a:r>
          </a:p>
          <a:p>
            <a:pPr algn="ctr"/>
            <a:r>
              <a:rPr lang="en-US" altLang="en-US" sz="2800" dirty="0">
                <a:solidFill>
                  <a:schemeClr val="accent2"/>
                </a:solidFill>
              </a:rPr>
              <a:t>for “</a:t>
            </a:r>
            <a:r>
              <a:rPr lang="en-US" altLang="ja-JP" sz="2800" dirty="0">
                <a:solidFill>
                  <a:srgbClr val="FF0000"/>
                </a:solidFill>
              </a:rPr>
              <a:t>minimax</a:t>
            </a:r>
            <a:r>
              <a:rPr lang="en-US" altLang="en-US" sz="2800" dirty="0">
                <a:solidFill>
                  <a:schemeClr val="accent2"/>
                </a:solidFill>
              </a:rPr>
              <a:t>”</a:t>
            </a:r>
            <a:r>
              <a:rPr lang="en-US" altLang="ja-JP" sz="2800" dirty="0">
                <a:solidFill>
                  <a:schemeClr val="accent2"/>
                </a:solidFill>
              </a:rPr>
              <a:t> problems):</a:t>
            </a:r>
          </a:p>
          <a:p>
            <a:pPr algn="ctr"/>
            <a:endParaRPr lang="en-US" altLang="en-US" sz="2800" dirty="0">
              <a:solidFill>
                <a:schemeClr val="accent2"/>
              </a:solidFill>
            </a:endParaRPr>
          </a:p>
          <a:p>
            <a:pPr algn="ctr"/>
            <a:r>
              <a:rPr lang="en-US" altLang="en-US" sz="2800" dirty="0">
                <a:solidFill>
                  <a:schemeClr val="accent2"/>
                </a:solidFill>
              </a:rPr>
              <a:t>…with</a:t>
            </a:r>
          </a:p>
          <a:p>
            <a:pPr algn="ctr"/>
            <a:r>
              <a:rPr lang="en-US" altLang="en-US" sz="2800" dirty="0">
                <a:solidFill>
                  <a:schemeClr val="accent2"/>
                </a:solidFill>
              </a:rPr>
              <a:t>(mostly?) differentiable</a:t>
            </a:r>
          </a:p>
          <a:p>
            <a:pPr algn="ctr"/>
            <a:r>
              <a:rPr lang="en-US" altLang="en-US" sz="2800" dirty="0">
                <a:solidFill>
                  <a:schemeClr val="accent2"/>
                </a:solidFill>
              </a:rPr>
              <a:t>nonlinear constraints:</a:t>
            </a:r>
          </a:p>
        </p:txBody>
      </p:sp>
      <p:graphicFrame>
        <p:nvGraphicFramePr>
          <p:cNvPr id="23559" name="Object 9">
            <a:extLst>
              <a:ext uri="{FF2B5EF4-FFF2-40B4-BE49-F238E27FC236}">
                <a16:creationId xmlns:a16="http://schemas.microsoft.com/office/drawing/2014/main" id="{49E12248-5471-F149-A98C-318882DE0645}"/>
              </a:ext>
            </a:extLst>
          </p:cNvPr>
          <p:cNvGraphicFramePr>
            <a:graphicFrameLocks noChangeAspect="1"/>
          </p:cNvGraphicFramePr>
          <p:nvPr/>
        </p:nvGraphicFramePr>
        <p:xfrm>
          <a:off x="5119688" y="4060825"/>
          <a:ext cx="2212975" cy="2644775"/>
        </p:xfrm>
        <a:graphic>
          <a:graphicData uri="http://schemas.openxmlformats.org/presentationml/2006/ole">
            <mc:AlternateContent xmlns:mc="http://schemas.openxmlformats.org/markup-compatibility/2006">
              <mc:Choice xmlns:v="urn:schemas-microsoft-com:vml" Requires="v">
                <p:oleObj spid="_x0000_s228376" name="Equation" r:id="rId5" imgW="977900" imgH="1168400" progId="Equation.3">
                  <p:embed/>
                </p:oleObj>
              </mc:Choice>
              <mc:Fallback>
                <p:oleObj name="Equation" r:id="rId5" imgW="977900" imgH="1168400" progId="Equation.3">
                  <p:embed/>
                  <p:pic>
                    <p:nvPicPr>
                      <p:cNvPr id="23559" name="Object 9">
                        <a:extLst>
                          <a:ext uri="{FF2B5EF4-FFF2-40B4-BE49-F238E27FC236}">
                            <a16:creationId xmlns:a16="http://schemas.microsoft.com/office/drawing/2014/main" id="{49E12248-5471-F149-A98C-318882DE06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19688" y="4060825"/>
                        <a:ext cx="2212975" cy="264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B71DB384-0EC6-E44A-B90A-1095B953CE28}"/>
              </a:ext>
            </a:extLst>
          </p:cNvPr>
          <p:cNvSpPr txBox="1"/>
          <p:nvPr/>
        </p:nvSpPr>
        <p:spPr>
          <a:xfrm>
            <a:off x="7034858" y="5943600"/>
            <a:ext cx="1406154" cy="461665"/>
          </a:xfrm>
          <a:prstGeom prst="rect">
            <a:avLst/>
          </a:prstGeom>
          <a:noFill/>
        </p:spPr>
        <p:txBody>
          <a:bodyPr wrap="none" rtlCol="0">
            <a:spAutoFit/>
          </a:bodyPr>
          <a:lstStyle/>
          <a:p>
            <a:r>
              <a:rPr lang="en-US" dirty="0"/>
              <a:t>for </a:t>
            </a:r>
            <a:r>
              <a:rPr lang="en-US" b="1" dirty="0"/>
              <a:t>k</a:t>
            </a:r>
            <a:r>
              <a:rPr lang="el-GR" dirty="0"/>
              <a:t> ∈ 𝒦</a:t>
            </a:r>
            <a:endParaRPr lang="en-US" dirty="0"/>
          </a:p>
        </p:txBody>
      </p:sp>
    </p:spTree>
    <p:extLst>
      <p:ext uri="{BB962C8B-B14F-4D97-AF65-F5344CB8AC3E}">
        <p14:creationId xmlns:p14="http://schemas.microsoft.com/office/powerpoint/2010/main" val="16571281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026">
            <a:extLst>
              <a:ext uri="{FF2B5EF4-FFF2-40B4-BE49-F238E27FC236}">
                <a16:creationId xmlns:a16="http://schemas.microsoft.com/office/drawing/2014/main" id="{8590D2D6-AE29-2C4A-8010-BC5EC26D733B}"/>
              </a:ext>
            </a:extLst>
          </p:cNvPr>
          <p:cNvSpPr>
            <a:spLocks noGrp="1" noChangeArrowheads="1"/>
          </p:cNvSpPr>
          <p:nvPr>
            <p:ph type="title"/>
          </p:nvPr>
        </p:nvSpPr>
        <p:spPr>
          <a:xfrm>
            <a:off x="685800" y="152400"/>
            <a:ext cx="7772400" cy="1600200"/>
          </a:xfrm>
        </p:spPr>
        <p:txBody>
          <a:bodyPr/>
          <a:lstStyle/>
          <a:p>
            <a:pPr>
              <a:defRPr/>
            </a:pPr>
            <a:r>
              <a:rPr lang="en-US"/>
              <a:t>Optimizing 1st TM and TE gaps</a:t>
            </a:r>
            <a:br>
              <a:rPr lang="en-US"/>
            </a:br>
            <a:r>
              <a:rPr lang="en-US" sz="3200"/>
              <a:t>for a triangular lattice with 6-fold symmetry</a:t>
            </a:r>
            <a:br>
              <a:rPr lang="en-US" sz="3200"/>
            </a:br>
            <a:r>
              <a:rPr lang="en-US" sz="3200"/>
              <a:t>(between bands 1 &amp; 2)</a:t>
            </a:r>
            <a:endParaRPr lang="en-US"/>
          </a:p>
        </p:txBody>
      </p:sp>
      <p:pic>
        <p:nvPicPr>
          <p:cNvPr id="21507" name="max-TM.tri.+48.3.mpg" descr="/Users/stevenj/Documents/Work/Presentations/Borrowed/max-TM.tri.+48.3.mpg">
            <a:hlinkClick r:id="" action="ppaction://media"/>
            <a:extLst>
              <a:ext uri="{FF2B5EF4-FFF2-40B4-BE49-F238E27FC236}">
                <a16:creationId xmlns:a16="http://schemas.microsoft.com/office/drawing/2014/main" id="{0B7A0590-855E-FC4D-B4FD-B57EF3C318BB}"/>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6">
            <a:extLst>
              <a:ext uri="{28A0092B-C50C-407E-A947-70E740481C1C}">
                <a14:useLocalDpi xmlns:a14="http://schemas.microsoft.com/office/drawing/2010/main" val="0"/>
              </a:ext>
            </a:extLst>
          </a:blip>
          <a:srcRect/>
          <a:stretch>
            <a:fillRect/>
          </a:stretch>
        </p:blipFill>
        <p:spPr bwMode="auto">
          <a:xfrm>
            <a:off x="2286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Text Box 1028">
            <a:extLst>
              <a:ext uri="{FF2B5EF4-FFF2-40B4-BE49-F238E27FC236}">
                <a16:creationId xmlns:a16="http://schemas.microsoft.com/office/drawing/2014/main" id="{65F8845F-3E90-4F40-B0F6-9ED02E8F1A33}"/>
              </a:ext>
            </a:extLst>
          </p:cNvPr>
          <p:cNvSpPr txBox="1">
            <a:spLocks noChangeArrowheads="1"/>
          </p:cNvSpPr>
          <p:nvPr/>
        </p:nvSpPr>
        <p:spPr bwMode="auto">
          <a:xfrm>
            <a:off x="609600" y="5360988"/>
            <a:ext cx="32988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48.3% TM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
        <p:nvSpPr>
          <p:cNvPr id="21509" name="Text Box 1029">
            <a:extLst>
              <a:ext uri="{FF2B5EF4-FFF2-40B4-BE49-F238E27FC236}">
                <a16:creationId xmlns:a16="http://schemas.microsoft.com/office/drawing/2014/main" id="{3E5F3A2F-94F5-2241-913C-3D7E2AE8B539}"/>
              </a:ext>
            </a:extLst>
          </p:cNvPr>
          <p:cNvSpPr txBox="1">
            <a:spLocks noChangeArrowheads="1"/>
          </p:cNvSpPr>
          <p:nvPr/>
        </p:nvSpPr>
        <p:spPr bwMode="auto">
          <a:xfrm>
            <a:off x="3124200" y="6172200"/>
            <a:ext cx="32686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30 iterations of optimizer</a:t>
            </a:r>
          </a:p>
        </p:txBody>
      </p:sp>
      <p:pic>
        <p:nvPicPr>
          <p:cNvPr id="21510" name="max-TE.tri.+51.4.mpg" descr="/Users/stevenj/Documents/Work/Presentations/Borrowed/max-TE.tri.+51.4.mpg">
            <a:hlinkClick r:id="" action="ppaction://media"/>
            <a:extLst>
              <a:ext uri="{FF2B5EF4-FFF2-40B4-BE49-F238E27FC236}">
                <a16:creationId xmlns:a16="http://schemas.microsoft.com/office/drawing/2014/main" id="{B8EF0F6C-1904-BC43-8AA1-22ACB36A7F21}"/>
              </a:ext>
            </a:extLst>
          </p:cNvPr>
          <p:cNvPicPr>
            <a:picLocks noChangeAspect="1" noChangeArrowheads="1"/>
          </p:cNvPicPr>
          <p:nvPr>
            <a:videoFile r:link="rId4"/>
            <p:extLst>
              <p:ext uri="{DAA4B4D4-6D71-4841-9C94-3DE7FCFB9230}">
                <p14:media xmlns:p14="http://schemas.microsoft.com/office/powerpoint/2010/main" r:link="rId3"/>
              </p:ext>
            </p:extLst>
          </p:nvPr>
        </p:nvPicPr>
        <p:blipFill>
          <a:blip r:embed="rId7">
            <a:extLst>
              <a:ext uri="{28A0092B-C50C-407E-A947-70E740481C1C}">
                <a14:useLocalDpi xmlns:a14="http://schemas.microsoft.com/office/drawing/2010/main" val="0"/>
              </a:ext>
            </a:extLst>
          </a:blip>
          <a:srcRect/>
          <a:stretch>
            <a:fillRect/>
          </a:stretch>
        </p:blipFill>
        <p:spPr bwMode="auto">
          <a:xfrm>
            <a:off x="4699000" y="21336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 Box 1031">
            <a:extLst>
              <a:ext uri="{FF2B5EF4-FFF2-40B4-BE49-F238E27FC236}">
                <a16:creationId xmlns:a16="http://schemas.microsoft.com/office/drawing/2014/main" id="{BC998EAD-C529-3445-B524-C755CF6512BE}"/>
              </a:ext>
            </a:extLst>
          </p:cNvPr>
          <p:cNvSpPr txBox="1">
            <a:spLocks noChangeArrowheads="1"/>
          </p:cNvSpPr>
          <p:nvPr/>
        </p:nvSpPr>
        <p:spPr bwMode="auto">
          <a:xfrm>
            <a:off x="5235575" y="5378450"/>
            <a:ext cx="3213100"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51.4% TE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13937441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8680" fill="hold"/>
                                        <p:tgtEl>
                                          <p:spTgt spid="21507"/>
                                        </p:tgtEl>
                                      </p:cBhvr>
                                    </p:cmd>
                                  </p:childTnLst>
                                </p:cTn>
                              </p:par>
                            </p:childTnLst>
                          </p:cTn>
                        </p:par>
                        <p:par>
                          <p:cTn id="7" fill="hold" nodeType="afterGroup">
                            <p:stCondLst>
                              <p:cond delay="8680"/>
                            </p:stCondLst>
                            <p:childTnLst>
                              <p:par>
                                <p:cTn id="8" presetID="1" presetClass="mediacall" presetSubtype="0" fill="hold" nodeType="afterEffect">
                                  <p:stCondLst>
                                    <p:cond delay="0"/>
                                  </p:stCondLst>
                                  <p:childTnLst>
                                    <p:cmd type="call" cmd="playFrom(0.0)">
                                      <p:cBhvr>
                                        <p:cTn id="9" dur="8680" fill="hold"/>
                                        <p:tgtEl>
                                          <p:spTgt spid="215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21507"/>
                </p:tgtEl>
              </p:cMediaNode>
            </p:video>
            <p:seq concurrent="1" nextAc="seek">
              <p:cTn id="11" restart="whenNotActive" fill="hold" evtFilter="cancelBubble" nodeType="interactiveSeq">
                <p:stCondLst>
                  <p:cond evt="onClick" delay="0">
                    <p:tgtEl>
                      <p:spTgt spid="21507"/>
                    </p:tgtEl>
                  </p:cond>
                </p:stCondLst>
                <p:endSync evt="end" delay="0">
                  <p:rtn val="all"/>
                </p:endSync>
                <p:childTnLst>
                  <p:par>
                    <p:cTn id="12" fill="hold" nodeType="clickPar">
                      <p:stCondLst>
                        <p:cond delay="0"/>
                      </p:stCondLst>
                      <p:childTnLst>
                        <p:par>
                          <p:cTn id="13" fill="hold" nodeType="withGroup">
                            <p:stCondLst>
                              <p:cond delay="0"/>
                            </p:stCondLst>
                            <p:childTnLst>
                              <p:par>
                                <p:cTn id="14" presetID="2" presetClass="mediacall" presetSubtype="0" fill="hold" nodeType="clickEffect">
                                  <p:stCondLst>
                                    <p:cond delay="0"/>
                                  </p:stCondLst>
                                  <p:childTnLst>
                                    <p:cmd type="call" cmd="togglePause">
                                      <p:cBhvr>
                                        <p:cTn id="15" dur="1" fill="hold"/>
                                        <p:tgtEl>
                                          <p:spTgt spid="21507"/>
                                        </p:tgtEl>
                                      </p:cBhvr>
                                    </p:cmd>
                                  </p:childTnLst>
                                </p:cTn>
                              </p:par>
                            </p:childTnLst>
                          </p:cTn>
                        </p:par>
                      </p:childTnLst>
                    </p:cTn>
                  </p:par>
                </p:childTnLst>
              </p:cTn>
              <p:nextCondLst>
                <p:cond evt="onClick" delay="0">
                  <p:tgtEl>
                    <p:spTgt spid="21507"/>
                  </p:tgtEl>
                </p:cond>
              </p:nextCondLst>
            </p:seq>
            <p:video>
              <p:cMediaNode vol="80000">
                <p:cTn id="16" fill="hold" display="0">
                  <p:stCondLst>
                    <p:cond delay="indefinite"/>
                  </p:stCondLst>
                </p:cTn>
                <p:tgtEl>
                  <p:spTgt spid="21510"/>
                </p:tgtEl>
              </p:cMediaNode>
            </p:video>
            <p:seq concurrent="1" nextAc="seek">
              <p:cTn id="17" restart="whenNotActive" fill="hold" evtFilter="cancelBubble" nodeType="interactiveSeq">
                <p:stCondLst>
                  <p:cond evt="onClick" delay="0">
                    <p:tgtEl>
                      <p:spTgt spid="21510"/>
                    </p:tgtEl>
                  </p:cond>
                </p:stCondLst>
                <p:endSync evt="end" delay="0">
                  <p:rtn val="all"/>
                </p:endSync>
                <p:childTnLst>
                  <p:par>
                    <p:cTn id="18" fill="hold" nodeType="clickPar">
                      <p:stCondLst>
                        <p:cond delay="0"/>
                      </p:stCondLst>
                      <p:childTnLst>
                        <p:par>
                          <p:cTn id="19" fill="hold" nodeType="withGroup">
                            <p:stCondLst>
                              <p:cond delay="0"/>
                            </p:stCondLst>
                            <p:childTnLst>
                              <p:par>
                                <p:cTn id="20" presetID="2" presetClass="mediacall" presetSubtype="0" fill="hold" nodeType="clickEffect">
                                  <p:stCondLst>
                                    <p:cond delay="0"/>
                                  </p:stCondLst>
                                  <p:childTnLst>
                                    <p:cmd type="call" cmd="togglePause">
                                      <p:cBhvr>
                                        <p:cTn id="21" dur="1" fill="hold"/>
                                        <p:tgtEl>
                                          <p:spTgt spid="21510"/>
                                        </p:tgtEl>
                                      </p:cBhvr>
                                    </p:cmd>
                                  </p:childTnLst>
                                </p:cTn>
                              </p:par>
                            </p:childTnLst>
                          </p:cTn>
                        </p:par>
                      </p:childTnLst>
                    </p:cTn>
                  </p:par>
                </p:childTnLst>
              </p:cTn>
              <p:nextCondLst>
                <p:cond evt="onClick" delay="0">
                  <p:tgtEl>
                    <p:spTgt spid="21510"/>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218A2C60-6BA7-6A46-AECF-2DA2DD359C7F}"/>
              </a:ext>
            </a:extLst>
          </p:cNvPr>
          <p:cNvSpPr>
            <a:spLocks noGrp="1" noChangeArrowheads="1"/>
          </p:cNvSpPr>
          <p:nvPr>
            <p:ph type="title"/>
          </p:nvPr>
        </p:nvSpPr>
        <p:spPr>
          <a:xfrm>
            <a:off x="609600" y="228600"/>
            <a:ext cx="7772400" cy="1143000"/>
          </a:xfrm>
        </p:spPr>
        <p:txBody>
          <a:bodyPr/>
          <a:lstStyle/>
          <a:p>
            <a:pPr>
              <a:defRPr/>
            </a:pPr>
            <a:r>
              <a:rPr lang="en-US"/>
              <a:t>Optimizing 1st complete (TE+TM) 2d gap</a:t>
            </a:r>
          </a:p>
        </p:txBody>
      </p:sp>
      <p:pic>
        <p:nvPicPr>
          <p:cNvPr id="14339" name="Picture 3">
            <a:extLst>
              <a:ext uri="{FF2B5EF4-FFF2-40B4-BE49-F238E27FC236}">
                <a16:creationId xmlns:a16="http://schemas.microsoft.com/office/drawing/2014/main" id="{7BBE0776-1DBE-164F-B6AA-A79B0C1239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676400"/>
            <a:ext cx="4876800" cy="421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4340" name="Text Box 4">
            <a:extLst>
              <a:ext uri="{FF2B5EF4-FFF2-40B4-BE49-F238E27FC236}">
                <a16:creationId xmlns:a16="http://schemas.microsoft.com/office/drawing/2014/main" id="{CA880E35-2A93-8F46-BF0C-4E5D52773785}"/>
              </a:ext>
            </a:extLst>
          </p:cNvPr>
          <p:cNvSpPr txBox="1">
            <a:spLocks noChangeArrowheads="1"/>
          </p:cNvSpPr>
          <p:nvPr/>
        </p:nvSpPr>
        <p:spPr bwMode="auto">
          <a:xfrm>
            <a:off x="1371600" y="6019800"/>
            <a:ext cx="27654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21.1%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pic>
        <p:nvPicPr>
          <p:cNvPr id="14341" name="max-complete.tri.+20.7.mpg" descr="/Users/stevenj/Documents/Work/Presentations/Borrowed/max-complete.tri.+20.7.mpg">
            <a:hlinkClick r:id="" action="ppaction://media"/>
            <a:extLst>
              <a:ext uri="{FF2B5EF4-FFF2-40B4-BE49-F238E27FC236}">
                <a16:creationId xmlns:a16="http://schemas.microsoft.com/office/drawing/2014/main" id="{DA514094-F5CA-894B-8D00-8C2D062DE1FD}"/>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5003800" y="2057400"/>
            <a:ext cx="4064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Text Box 6">
            <a:extLst>
              <a:ext uri="{FF2B5EF4-FFF2-40B4-BE49-F238E27FC236}">
                <a16:creationId xmlns:a16="http://schemas.microsoft.com/office/drawing/2014/main" id="{F7330CB2-1894-7244-9B28-2ACB6A1A0FF6}"/>
              </a:ext>
            </a:extLst>
          </p:cNvPr>
          <p:cNvSpPr txBox="1">
            <a:spLocks noChangeArrowheads="1"/>
          </p:cNvSpPr>
          <p:nvPr/>
        </p:nvSpPr>
        <p:spPr bwMode="auto">
          <a:xfrm>
            <a:off x="5768975" y="5334000"/>
            <a:ext cx="2765425" cy="488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20.7% gap (</a:t>
            </a:r>
            <a:r>
              <a:rPr lang="en-US">
                <a:latin typeface="Symbol" charset="0"/>
                <a:ea typeface="ＭＳ Ｐゴシック" charset="0"/>
                <a:cs typeface="ＭＳ Ｐゴシック" charset="0"/>
              </a:rPr>
              <a:t>e</a:t>
            </a:r>
            <a:r>
              <a:rPr lang="en-US">
                <a:latin typeface="Times" charset="0"/>
                <a:ea typeface="ＭＳ Ｐゴシック" charset="0"/>
                <a:cs typeface="ＭＳ Ｐゴシック" charset="0"/>
              </a:rPr>
              <a:t> = 12:1)</a:t>
            </a:r>
          </a:p>
        </p:txBody>
      </p:sp>
    </p:spTree>
    <p:extLst>
      <p:ext uri="{BB962C8B-B14F-4D97-AF65-F5344CB8AC3E}">
        <p14:creationId xmlns:p14="http://schemas.microsoft.com/office/powerpoint/2010/main" val="41458411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20160" fill="hold"/>
                                        <p:tgtEl>
                                          <p:spTgt spid="1434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341"/>
                </p:tgtEl>
              </p:cMediaNode>
            </p:video>
            <p:seq concurrent="1" nextAc="seek">
              <p:cTn id="8" restart="whenNotActive" fill="hold" evtFilter="cancelBubble" nodeType="interactiveSeq">
                <p:stCondLst>
                  <p:cond evt="onClick" delay="0">
                    <p:tgtEl>
                      <p:spTgt spid="14341"/>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14341"/>
                                        </p:tgtEl>
                                      </p:cBhvr>
                                    </p:cmd>
                                  </p:childTnLst>
                                </p:cTn>
                              </p:par>
                            </p:childTnLst>
                          </p:cTn>
                        </p:par>
                      </p:childTnLst>
                    </p:cTn>
                  </p:par>
                </p:childTnLst>
              </p:cTn>
              <p:nextCondLst>
                <p:cond evt="onClick" delay="0">
                  <p:tgtEl>
                    <p:spTgt spid="14341"/>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6E9075D2-211E-A840-8251-814AA1815058}"/>
              </a:ext>
            </a:extLst>
          </p:cNvPr>
          <p:cNvSpPr>
            <a:spLocks noGrp="1" noChangeArrowheads="1"/>
          </p:cNvSpPr>
          <p:nvPr>
            <p:ph type="title"/>
          </p:nvPr>
        </p:nvSpPr>
        <p:spPr>
          <a:xfrm>
            <a:off x="685800" y="152400"/>
            <a:ext cx="7772400" cy="1143000"/>
          </a:xfrm>
        </p:spPr>
        <p:txBody>
          <a:bodyPr/>
          <a:lstStyle/>
          <a:p>
            <a:pPr>
              <a:defRPr/>
            </a:pPr>
            <a:r>
              <a:rPr lang="en-US"/>
              <a:t>+ some local minima</a:t>
            </a:r>
          </a:p>
        </p:txBody>
      </p:sp>
      <p:sp>
        <p:nvSpPr>
          <p:cNvPr id="15365" name="Text Box 5">
            <a:extLst>
              <a:ext uri="{FF2B5EF4-FFF2-40B4-BE49-F238E27FC236}">
                <a16:creationId xmlns:a16="http://schemas.microsoft.com/office/drawing/2014/main" id="{9494DAA5-B045-EA47-87E2-01FF1E367350}"/>
              </a:ext>
            </a:extLst>
          </p:cNvPr>
          <p:cNvSpPr txBox="1">
            <a:spLocks noChangeArrowheads="1"/>
          </p:cNvSpPr>
          <p:nvPr/>
        </p:nvSpPr>
        <p:spPr bwMode="auto">
          <a:xfrm>
            <a:off x="1331913" y="3413125"/>
            <a:ext cx="14874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–0.5% gap</a:t>
            </a:r>
          </a:p>
        </p:txBody>
      </p:sp>
      <p:pic>
        <p:nvPicPr>
          <p:cNvPr id="15367" name="Picture 7">
            <a:extLst>
              <a:ext uri="{FF2B5EF4-FFF2-40B4-BE49-F238E27FC236}">
                <a16:creationId xmlns:a16="http://schemas.microsoft.com/office/drawing/2014/main" id="{62968E0E-6727-F142-A315-CDBFDC5C9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1600200"/>
            <a:ext cx="3505200" cy="3030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68" name="Text Box 8">
            <a:extLst>
              <a:ext uri="{FF2B5EF4-FFF2-40B4-BE49-F238E27FC236}">
                <a16:creationId xmlns:a16="http://schemas.microsoft.com/office/drawing/2014/main" id="{89D58793-27D6-6F4E-A182-60B02713F80E}"/>
              </a:ext>
            </a:extLst>
          </p:cNvPr>
          <p:cNvSpPr txBox="1">
            <a:spLocks noChangeArrowheads="1"/>
          </p:cNvSpPr>
          <p:nvPr/>
        </p:nvSpPr>
        <p:spPr bwMode="auto">
          <a:xfrm>
            <a:off x="6400800" y="4572000"/>
            <a:ext cx="14112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–10% gap</a:t>
            </a:r>
          </a:p>
        </p:txBody>
      </p:sp>
      <p:pic>
        <p:nvPicPr>
          <p:cNvPr id="15369" name="Picture 9">
            <a:extLst>
              <a:ext uri="{FF2B5EF4-FFF2-40B4-BE49-F238E27FC236}">
                <a16:creationId xmlns:a16="http://schemas.microsoft.com/office/drawing/2014/main" id="{2C33FD7B-F321-BA4F-8203-497F9E1081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3581400"/>
            <a:ext cx="2514600" cy="217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5370" name="Text Box 10">
            <a:extLst>
              <a:ext uri="{FF2B5EF4-FFF2-40B4-BE49-F238E27FC236}">
                <a16:creationId xmlns:a16="http://schemas.microsoft.com/office/drawing/2014/main" id="{E73E5835-F26C-6645-945C-2A276AF89D85}"/>
              </a:ext>
            </a:extLst>
          </p:cNvPr>
          <p:cNvSpPr txBox="1">
            <a:spLocks noChangeArrowheads="1"/>
          </p:cNvSpPr>
          <p:nvPr/>
        </p:nvSpPr>
        <p:spPr bwMode="auto">
          <a:xfrm>
            <a:off x="3581400" y="5867400"/>
            <a:ext cx="12588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–2% gap</a:t>
            </a:r>
          </a:p>
        </p:txBody>
      </p:sp>
      <p:sp>
        <p:nvSpPr>
          <p:cNvPr id="15371" name="Text Box 11">
            <a:extLst>
              <a:ext uri="{FF2B5EF4-FFF2-40B4-BE49-F238E27FC236}">
                <a16:creationId xmlns:a16="http://schemas.microsoft.com/office/drawing/2014/main" id="{C0023AF4-CFBE-0748-A621-7BAFEB88C62C}"/>
              </a:ext>
            </a:extLst>
          </p:cNvPr>
          <p:cNvSpPr txBox="1">
            <a:spLocks noChangeArrowheads="1"/>
          </p:cNvSpPr>
          <p:nvPr/>
        </p:nvSpPr>
        <p:spPr bwMode="auto">
          <a:xfrm>
            <a:off x="762000" y="6400800"/>
            <a:ext cx="8193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cs typeface="ＭＳ Ｐゴシック" charset="0"/>
              </a:rPr>
              <a:t>good news:</a:t>
            </a:r>
            <a:r>
              <a:rPr lang="en-US">
                <a:latin typeface="Times" charset="0"/>
                <a:ea typeface="ＭＳ Ｐゴシック" charset="0"/>
                <a:cs typeface="ＭＳ Ｐゴシック" charset="0"/>
              </a:rPr>
              <a:t> only a handful of minima (in 10</a:t>
            </a:r>
            <a:r>
              <a:rPr lang="en-US" baseline="30000">
                <a:latin typeface="Times" charset="0"/>
                <a:ea typeface="ＭＳ Ｐゴシック" charset="0"/>
                <a:cs typeface="ＭＳ Ｐゴシック" charset="0"/>
              </a:rPr>
              <a:t>3</a:t>
            </a:r>
            <a:r>
              <a:rPr lang="en-US">
                <a:latin typeface="Times" charset="0"/>
                <a:ea typeface="ＭＳ Ｐゴシック" charset="0"/>
                <a:cs typeface="ＭＳ Ｐゴシック" charset="0"/>
              </a:rPr>
              <a:t>-dimensional space!)</a:t>
            </a:r>
          </a:p>
        </p:txBody>
      </p:sp>
      <p:pic>
        <p:nvPicPr>
          <p:cNvPr id="15372" name="Picture 12">
            <a:extLst>
              <a:ext uri="{FF2B5EF4-FFF2-40B4-BE49-F238E27FC236}">
                <a16:creationId xmlns:a16="http://schemas.microsoft.com/office/drawing/2014/main" id="{9133FA7E-9840-D94B-9968-B713B0FAB2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219200"/>
            <a:ext cx="2590800" cy="2239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376770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DDB0438D-10E4-294C-A711-5911CEBADDD1}"/>
              </a:ext>
            </a:extLst>
          </p:cNvPr>
          <p:cNvSpPr>
            <a:spLocks noGrp="1"/>
          </p:cNvSpPr>
          <p:nvPr>
            <p:ph type="title"/>
          </p:nvPr>
        </p:nvSpPr>
        <p:spPr>
          <a:xfrm>
            <a:off x="685800" y="38100"/>
            <a:ext cx="7772400" cy="1143000"/>
          </a:xfrm>
        </p:spPr>
        <p:txBody>
          <a:bodyPr/>
          <a:lstStyle/>
          <a:p>
            <a:r>
              <a:rPr lang="en-US" altLang="en-US"/>
              <a:t>3d gap optimization</a:t>
            </a:r>
            <a:br>
              <a:rPr lang="en-US" altLang="en-US"/>
            </a:br>
            <a:r>
              <a:rPr lang="en-US" altLang="en-US" sz="3200"/>
              <a:t>[ given symmetry group + which bands ]</a:t>
            </a:r>
          </a:p>
        </p:txBody>
      </p:sp>
      <p:pic>
        <p:nvPicPr>
          <p:cNvPr id="4" name="Picture 3">
            <a:extLst>
              <a:ext uri="{FF2B5EF4-FFF2-40B4-BE49-F238E27FC236}">
                <a16:creationId xmlns:a16="http://schemas.microsoft.com/office/drawing/2014/main" id="{D1F3EF9B-1C46-0343-BA60-A782B0429E7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9144000" cy="462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C90E599-5969-B14C-9C83-B4E6F83F2B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144000" cy="44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7D50FE13-F471-A24C-9615-EE8350C7B0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6002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57FBF342-E8B1-CD42-AF43-F2B01008FA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752600"/>
            <a:ext cx="91440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8A6B8F2F-D27F-2B46-B4A3-82834B3DF7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525" y="1676400"/>
            <a:ext cx="9144000"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5" name="TextBox 10">
            <a:extLst>
              <a:ext uri="{FF2B5EF4-FFF2-40B4-BE49-F238E27FC236}">
                <a16:creationId xmlns:a16="http://schemas.microsoft.com/office/drawing/2014/main" id="{3A71788B-0C3A-4748-B57A-4F3490E2CF5B}"/>
              </a:ext>
            </a:extLst>
          </p:cNvPr>
          <p:cNvSpPr txBox="1">
            <a:spLocks noChangeArrowheads="1"/>
          </p:cNvSpPr>
          <p:nvPr/>
        </p:nvSpPr>
        <p:spPr bwMode="auto">
          <a:xfrm>
            <a:off x="685800" y="6248400"/>
            <a:ext cx="78914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100x100x100 = 10</a:t>
            </a:r>
            <a:r>
              <a:rPr lang="en-US" altLang="en-US" baseline="30000"/>
              <a:t>6</a:t>
            </a:r>
            <a:r>
              <a:rPr lang="en-US" altLang="en-US"/>
              <a:t> degrees of freedom (</a:t>
            </a:r>
            <a:r>
              <a:rPr lang="el-GR" altLang="en-US"/>
              <a:t>ε</a:t>
            </a:r>
            <a:r>
              <a:rPr lang="en-US" altLang="en-US"/>
              <a:t> in every “voxel”)</a:t>
            </a:r>
          </a:p>
        </p:txBody>
      </p:sp>
    </p:spTree>
    <p:extLst>
      <p:ext uri="{BB962C8B-B14F-4D97-AF65-F5344CB8AC3E}">
        <p14:creationId xmlns:p14="http://schemas.microsoft.com/office/powerpoint/2010/main" val="6075279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a:extLst>
              <a:ext uri="{FF2B5EF4-FFF2-40B4-BE49-F238E27FC236}">
                <a16:creationId xmlns:a16="http://schemas.microsoft.com/office/drawing/2014/main" id="{03087954-231C-6443-9ABF-43C356BF66E2}"/>
              </a:ext>
            </a:extLst>
          </p:cNvPr>
          <p:cNvSpPr>
            <a:spLocks noGrp="1"/>
          </p:cNvSpPr>
          <p:nvPr>
            <p:ph type="title"/>
          </p:nvPr>
        </p:nvSpPr>
        <p:spPr>
          <a:xfrm>
            <a:off x="685800" y="22225"/>
            <a:ext cx="7772400" cy="1143000"/>
          </a:xfrm>
        </p:spPr>
        <p:txBody>
          <a:bodyPr/>
          <a:lstStyle/>
          <a:p>
            <a:r>
              <a:rPr lang="en-US" altLang="en-US"/>
              <a:t>Gap vs Index Contrast</a:t>
            </a:r>
          </a:p>
        </p:txBody>
      </p:sp>
      <p:pic>
        <p:nvPicPr>
          <p:cNvPr id="64514" name="Picture 2">
            <a:extLst>
              <a:ext uri="{FF2B5EF4-FFF2-40B4-BE49-F238E27FC236}">
                <a16:creationId xmlns:a16="http://schemas.microsoft.com/office/drawing/2014/main" id="{2BF0FD78-C914-4940-AF05-45C50D5BADB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066800"/>
            <a:ext cx="7034213" cy="563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5" name="TextBox 3">
            <a:extLst>
              <a:ext uri="{FF2B5EF4-FFF2-40B4-BE49-F238E27FC236}">
                <a16:creationId xmlns:a16="http://schemas.microsoft.com/office/drawing/2014/main" id="{2544D5A4-8405-1142-9075-144AD0FF2F23}"/>
              </a:ext>
            </a:extLst>
          </p:cNvPr>
          <p:cNvSpPr txBox="1">
            <a:spLocks noChangeArrowheads="1"/>
          </p:cNvSpPr>
          <p:nvPr/>
        </p:nvSpPr>
        <p:spPr bwMode="auto">
          <a:xfrm>
            <a:off x="152400" y="1295400"/>
            <a:ext cx="240665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“negative” result:</a:t>
            </a:r>
          </a:p>
          <a:p>
            <a:r>
              <a:rPr lang="en-US" altLang="en-US"/>
              <a:t>seems to indicate</a:t>
            </a:r>
          </a:p>
          <a:p>
            <a:r>
              <a:rPr lang="en-US" altLang="en-US"/>
              <a:t>diamond lattice</a:t>
            </a:r>
          </a:p>
          <a:p>
            <a:r>
              <a:rPr lang="en-US" altLang="en-US"/>
              <a:t>of holes</a:t>
            </a:r>
          </a:p>
          <a:p>
            <a:r>
              <a:rPr lang="en-US" altLang="en-US"/>
              <a:t>[previously</a:t>
            </a:r>
          </a:p>
          <a:p>
            <a:r>
              <a:rPr lang="en-US" altLang="en-US"/>
              <a:t>discovered</a:t>
            </a:r>
          </a:p>
          <a:p>
            <a:r>
              <a:rPr lang="en-US" altLang="en-US"/>
              <a:t>“by hand”:</a:t>
            </a:r>
          </a:p>
          <a:p>
            <a:r>
              <a:rPr lang="en-US" altLang="en-US"/>
              <a:t> Ho </a:t>
            </a:r>
            <a:r>
              <a:rPr lang="en-US" altLang="en-US" i="1"/>
              <a:t>et al.</a:t>
            </a:r>
            <a:r>
              <a:rPr lang="en-US" altLang="en-US"/>
              <a:t> (1990) ]</a:t>
            </a:r>
          </a:p>
          <a:p>
            <a:r>
              <a:rPr lang="en-US" altLang="en-US"/>
              <a:t>is best, and</a:t>
            </a:r>
          </a:p>
          <a:p>
            <a:r>
              <a:rPr lang="en-US" altLang="en-US"/>
              <a:t>has gap for</a:t>
            </a:r>
          </a:p>
          <a:p>
            <a:r>
              <a:rPr lang="el-GR" altLang="en-US"/>
              <a:t>Δ</a:t>
            </a:r>
            <a:r>
              <a:rPr lang="en-US" altLang="en-US"/>
              <a:t>n ≥ 1.9:1</a:t>
            </a:r>
          </a:p>
          <a:p>
            <a:endParaRPr lang="en-US" altLang="en-US"/>
          </a:p>
        </p:txBody>
      </p:sp>
    </p:spTree>
    <p:extLst>
      <p:ext uri="{BB962C8B-B14F-4D97-AF65-F5344CB8AC3E}">
        <p14:creationId xmlns:p14="http://schemas.microsoft.com/office/powerpoint/2010/main" val="10721707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B6CB1-A88F-F146-B723-D43056D6159C}"/>
              </a:ext>
            </a:extLst>
          </p:cNvPr>
          <p:cNvSpPr>
            <a:spLocks noGrp="1"/>
          </p:cNvSpPr>
          <p:nvPr>
            <p:ph type="title"/>
          </p:nvPr>
        </p:nvSpPr>
        <p:spPr>
          <a:xfrm>
            <a:off x="0" y="381000"/>
            <a:ext cx="9144000" cy="838200"/>
          </a:xfrm>
        </p:spPr>
        <p:txBody>
          <a:bodyPr/>
          <a:lstStyle/>
          <a:p>
            <a:pPr>
              <a:defRPr/>
            </a:pPr>
            <a:r>
              <a:rPr lang="en-US" dirty="0"/>
              <a:t>Key questions occur </a:t>
            </a:r>
            <a:r>
              <a:rPr lang="en-US" i="1" dirty="0"/>
              <a:t>before</a:t>
            </a:r>
            <a:br>
              <a:rPr lang="en-US" i="1" dirty="0"/>
            </a:br>
            <a:r>
              <a:rPr lang="en-US" dirty="0"/>
              <a:t>choosing optimization algorithm:</a:t>
            </a:r>
          </a:p>
        </p:txBody>
      </p:sp>
      <p:sp>
        <p:nvSpPr>
          <p:cNvPr id="47106" name="TextBox 2">
            <a:extLst>
              <a:ext uri="{FF2B5EF4-FFF2-40B4-BE49-F238E27FC236}">
                <a16:creationId xmlns:a16="http://schemas.microsoft.com/office/drawing/2014/main" id="{62B4E073-AE95-EE40-BE2A-26028EC057B9}"/>
              </a:ext>
            </a:extLst>
          </p:cNvPr>
          <p:cNvSpPr txBox="1">
            <a:spLocks noChangeArrowheads="1"/>
          </p:cNvSpPr>
          <p:nvPr/>
        </p:nvSpPr>
        <p:spPr bwMode="auto">
          <a:xfrm>
            <a:off x="533400" y="1981200"/>
            <a:ext cx="837723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How to </a:t>
            </a:r>
            <a:r>
              <a:rPr lang="en-US" altLang="en-US" sz="2800">
                <a:solidFill>
                  <a:srgbClr val="FF0000"/>
                </a:solidFill>
              </a:rPr>
              <a:t>parameterize</a:t>
            </a:r>
            <a:r>
              <a:rPr lang="en-US" altLang="en-US" sz="2800"/>
              <a:t> the degrees of freedom</a:t>
            </a:r>
          </a:p>
          <a:p>
            <a:r>
              <a:rPr lang="en-US" altLang="en-US" sz="2800"/>
              <a:t>	— how much </a:t>
            </a:r>
            <a:r>
              <a:rPr lang="en-US" altLang="en-US" sz="2800">
                <a:solidFill>
                  <a:srgbClr val="0000FF"/>
                </a:solidFill>
              </a:rPr>
              <a:t>knowledge of solution </a:t>
            </a:r>
            <a:r>
              <a:rPr lang="en-US" altLang="en-US" sz="2800"/>
              <a:t>to build in?</a:t>
            </a:r>
          </a:p>
          <a:p>
            <a:endParaRPr lang="en-US" altLang="en-US" sz="2800"/>
          </a:p>
          <a:p>
            <a:r>
              <a:rPr lang="en-US" altLang="en-US" sz="2800"/>
              <a:t>• Which </a:t>
            </a:r>
            <a:r>
              <a:rPr lang="en-US" altLang="en-US" sz="2800">
                <a:solidFill>
                  <a:srgbClr val="FF0000"/>
                </a:solidFill>
              </a:rPr>
              <a:t>objective function &amp; constraints</a:t>
            </a:r>
            <a:r>
              <a:rPr lang="en-US" altLang="en-US" sz="2800"/>
              <a:t>?</a:t>
            </a:r>
          </a:p>
          <a:p>
            <a:r>
              <a:rPr lang="en-US" altLang="en-US" sz="2800"/>
              <a:t>	— many </a:t>
            </a:r>
            <a:r>
              <a:rPr lang="en-US" altLang="en-US" sz="2800">
                <a:solidFill>
                  <a:srgbClr val="0000FF"/>
                </a:solidFill>
              </a:rPr>
              <a:t>choices</a:t>
            </a:r>
            <a:r>
              <a:rPr lang="en-US" altLang="en-US" sz="2800"/>
              <a:t> for a given design goal,</a:t>
            </a:r>
          </a:p>
          <a:p>
            <a:endParaRPr lang="en-US" altLang="en-US" sz="2800"/>
          </a:p>
          <a:p>
            <a:r>
              <a:rPr lang="en-US" altLang="en-US" sz="2800"/>
              <a:t>	… can make an </a:t>
            </a:r>
            <a:r>
              <a:rPr lang="en-US" altLang="en-US" sz="2800">
                <a:solidFill>
                  <a:srgbClr val="0000FF"/>
                </a:solidFill>
              </a:rPr>
              <a:t>enormous difference </a:t>
            </a:r>
            <a:r>
              <a:rPr lang="en-US" altLang="en-US" sz="2800"/>
              <a:t>in the</a:t>
            </a:r>
          </a:p>
          <a:p>
            <a:r>
              <a:rPr lang="en-US" altLang="en-US" sz="2800"/>
              <a:t>		computational </a:t>
            </a:r>
            <a:r>
              <a:rPr lang="en-US" altLang="en-US" sz="2800">
                <a:solidFill>
                  <a:srgbClr val="FF0000"/>
                </a:solidFill>
              </a:rPr>
              <a:t>feasibility</a:t>
            </a:r>
          </a:p>
          <a:p>
            <a:r>
              <a:rPr lang="en-US" altLang="en-US" sz="2800"/>
              <a:t>			&amp; the </a:t>
            </a:r>
            <a:r>
              <a:rPr lang="en-US" altLang="en-US" sz="2800">
                <a:solidFill>
                  <a:srgbClr val="FF0000"/>
                </a:solidFill>
              </a:rPr>
              <a:t>robustness</a:t>
            </a:r>
            <a:r>
              <a:rPr lang="en-US" altLang="en-US" sz="2800"/>
              <a:t> of the result.</a:t>
            </a:r>
          </a:p>
        </p:txBody>
      </p:sp>
    </p:spTree>
    <p:extLst>
      <p:ext uri="{BB962C8B-B14F-4D97-AF65-F5344CB8AC3E}">
        <p14:creationId xmlns:p14="http://schemas.microsoft.com/office/powerpoint/2010/main" val="24589989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BD2FE-807A-8F43-9262-D75A891DCC06}"/>
              </a:ext>
            </a:extLst>
          </p:cNvPr>
          <p:cNvSpPr>
            <a:spLocks noGrp="1"/>
          </p:cNvSpPr>
          <p:nvPr>
            <p:ph type="title"/>
          </p:nvPr>
        </p:nvSpPr>
        <p:spPr/>
        <p:txBody>
          <a:bodyPr/>
          <a:lstStyle/>
          <a:p>
            <a:pPr>
              <a:defRPr/>
            </a:pPr>
            <a:r>
              <a:rPr lang="en-US" dirty="0">
                <a:solidFill>
                  <a:srgbClr val="808080"/>
                </a:solidFill>
              </a:rPr>
              <a:t>Outline</a:t>
            </a:r>
          </a:p>
        </p:txBody>
      </p:sp>
      <p:sp>
        <p:nvSpPr>
          <p:cNvPr id="46082" name="TextBox 2">
            <a:extLst>
              <a:ext uri="{FF2B5EF4-FFF2-40B4-BE49-F238E27FC236}">
                <a16:creationId xmlns:a16="http://schemas.microsoft.com/office/drawing/2014/main" id="{FF90D853-D348-0940-AE04-6BDA9DAEE8E2}"/>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solidFill>
                <a:srgbClr val="808080"/>
              </a:solidFill>
            </a:endParaRPr>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3517218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947F1613-D45B-BB4D-99F2-D695EDC51788}"/>
              </a:ext>
            </a:extLst>
          </p:cNvPr>
          <p:cNvSpPr>
            <a:spLocks noGrp="1" noChangeArrowheads="1"/>
          </p:cNvSpPr>
          <p:nvPr>
            <p:ph type="title" idx="4294967295"/>
          </p:nvPr>
        </p:nvSpPr>
        <p:spPr>
          <a:xfrm>
            <a:off x="685800" y="152400"/>
            <a:ext cx="7772400" cy="914400"/>
          </a:xfrm>
        </p:spPr>
        <p:txBody>
          <a:bodyPr/>
          <a:lstStyle/>
          <a:p>
            <a:r>
              <a:rPr lang="en-US" altLang="en-US">
                <a:ea typeface="ヒラギノ角ゴ Pro W3" panose="020B0300000000000000" pitchFamily="34" charset="-128"/>
              </a:rPr>
              <a:t>3d Microcavity Design Problem</a:t>
            </a:r>
          </a:p>
        </p:txBody>
      </p:sp>
      <p:pic>
        <p:nvPicPr>
          <p:cNvPr id="55299" name="Picture 3">
            <a:extLst>
              <a:ext uri="{FF2B5EF4-FFF2-40B4-BE49-F238E27FC236}">
                <a16:creationId xmlns:a16="http://schemas.microsoft.com/office/drawing/2014/main" id="{31A34E4E-C9E1-0745-8057-646E106CBB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828800"/>
            <a:ext cx="4432300" cy="2197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00" name="Text Box 4">
            <a:extLst>
              <a:ext uri="{FF2B5EF4-FFF2-40B4-BE49-F238E27FC236}">
                <a16:creationId xmlns:a16="http://schemas.microsoft.com/office/drawing/2014/main" id="{7941E92B-C2C2-814E-BC4E-DADE3FA0BAF9}"/>
              </a:ext>
            </a:extLst>
          </p:cNvPr>
          <p:cNvSpPr txBox="1">
            <a:spLocks noChangeArrowheads="1"/>
          </p:cNvSpPr>
          <p:nvPr/>
        </p:nvSpPr>
        <p:spPr bwMode="auto">
          <a:xfrm rot="529917">
            <a:off x="911225" y="2162175"/>
            <a:ext cx="2693988" cy="1281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cs typeface="ＭＳ Ｐゴシック" charset="0"/>
              </a:rPr>
              <a:t>???</a:t>
            </a:r>
          </a:p>
          <a:p>
            <a:pPr algn="ctr">
              <a:defRPr/>
            </a:pPr>
            <a:r>
              <a:rPr lang="en-US" i="1">
                <a:solidFill>
                  <a:schemeClr val="accent2"/>
                </a:solidFill>
                <a:latin typeface="Times" charset="0"/>
                <a:ea typeface="ＭＳ Ｐゴシック" charset="0"/>
                <a:cs typeface="ＭＳ Ｐゴシック" charset="0"/>
              </a:rPr>
              <a:t>planar (2d) pattern</a:t>
            </a:r>
            <a:endParaRPr lang="en-US" i="1">
              <a:latin typeface="Times" charset="0"/>
              <a:ea typeface="ＭＳ Ｐゴシック" charset="0"/>
              <a:cs typeface="ＭＳ Ｐゴシック" charset="0"/>
            </a:endParaRPr>
          </a:p>
          <a:p>
            <a:pPr algn="ctr">
              <a:defRPr/>
            </a:pPr>
            <a:r>
              <a:rPr lang="en-US" i="1">
                <a:latin typeface="Times" charset="0"/>
                <a:ea typeface="ＭＳ Ｐゴシック" charset="0"/>
                <a:cs typeface="ＭＳ Ｐゴシック" charset="0"/>
              </a:rPr>
              <a:t>etched in 3d slab</a:t>
            </a:r>
          </a:p>
          <a:p>
            <a:pPr algn="ctr">
              <a:defRPr/>
            </a:pPr>
            <a:r>
              <a:rPr lang="en-US" i="1">
                <a:latin typeface="Times" charset="0"/>
                <a:ea typeface="ＭＳ Ｐゴシック" charset="0"/>
                <a:cs typeface="ＭＳ Ｐゴシック" charset="0"/>
              </a:rPr>
              <a:t>???</a:t>
            </a:r>
          </a:p>
        </p:txBody>
      </p:sp>
      <p:sp>
        <p:nvSpPr>
          <p:cNvPr id="55301" name="Text Box 5">
            <a:extLst>
              <a:ext uri="{FF2B5EF4-FFF2-40B4-BE49-F238E27FC236}">
                <a16:creationId xmlns:a16="http://schemas.microsoft.com/office/drawing/2014/main" id="{DC0796C8-F4DD-3F4E-B5FD-F75E70BEE00E}"/>
              </a:ext>
            </a:extLst>
          </p:cNvPr>
          <p:cNvSpPr txBox="1">
            <a:spLocks noChangeArrowheads="1"/>
          </p:cNvSpPr>
          <p:nvPr/>
        </p:nvSpPr>
        <p:spPr bwMode="auto">
          <a:xfrm>
            <a:off x="4495800" y="1981200"/>
            <a:ext cx="4592638" cy="1552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2d pattern</a:t>
            </a:r>
          </a:p>
          <a:p>
            <a:r>
              <a:rPr lang="en-US" altLang="en-US"/>
              <a:t>that will </a:t>
            </a:r>
            <a:r>
              <a:rPr lang="en-US" altLang="en-US">
                <a:solidFill>
                  <a:schemeClr val="accent2"/>
                </a:solidFill>
              </a:rPr>
              <a:t>confine light in 3d</a:t>
            </a:r>
          </a:p>
          <a:p>
            <a:r>
              <a:rPr lang="en-US" altLang="en-US"/>
              <a:t>with </a:t>
            </a:r>
            <a:r>
              <a:rPr lang="en-US" altLang="en-US">
                <a:solidFill>
                  <a:srgbClr val="FF0000"/>
                </a:solidFill>
              </a:rPr>
              <a:t>maximal lifetime</a:t>
            </a:r>
            <a:r>
              <a:rPr lang="en-US" altLang="en-US"/>
              <a:t> (</a:t>
            </a:r>
            <a:r>
              <a:rPr lang="ja-JP" altLang="en-US"/>
              <a:t>“</a:t>
            </a:r>
            <a:r>
              <a:rPr lang="en-US" altLang="ja-JP">
                <a:solidFill>
                  <a:srgbClr val="FF0000"/>
                </a:solidFill>
              </a:rPr>
              <a:t>Q</a:t>
            </a:r>
            <a:r>
              <a:rPr lang="en-US" altLang="ja-JP" baseline="-25000">
                <a:solidFill>
                  <a:srgbClr val="FF0000"/>
                </a:solidFill>
              </a:rPr>
              <a:t>rad</a:t>
            </a:r>
            <a:r>
              <a:rPr lang="ja-JP" altLang="en-US"/>
              <a:t>”</a:t>
            </a:r>
            <a:r>
              <a:rPr lang="en-US" altLang="ja-JP"/>
              <a:t>)</a:t>
            </a:r>
          </a:p>
          <a:p>
            <a:r>
              <a:rPr lang="en-US" altLang="en-US"/>
              <a:t>and </a:t>
            </a:r>
            <a:r>
              <a:rPr lang="en-US" altLang="en-US">
                <a:solidFill>
                  <a:srgbClr val="FF0000"/>
                </a:solidFill>
              </a:rPr>
              <a:t>minimal modal volume</a:t>
            </a:r>
            <a:r>
              <a:rPr lang="en-US" altLang="en-US"/>
              <a:t> (</a:t>
            </a:r>
            <a:r>
              <a:rPr lang="ja-JP" altLang="en-US"/>
              <a:t>“</a:t>
            </a:r>
            <a:r>
              <a:rPr lang="en-US" altLang="ja-JP">
                <a:solidFill>
                  <a:srgbClr val="FF0000"/>
                </a:solidFill>
              </a:rPr>
              <a:t>V</a:t>
            </a:r>
            <a:r>
              <a:rPr lang="ja-JP" altLang="en-US"/>
              <a:t>”</a:t>
            </a:r>
            <a:r>
              <a:rPr lang="en-US" altLang="ja-JP"/>
              <a:t>) </a:t>
            </a:r>
            <a:endParaRPr lang="en-US" altLang="en-US"/>
          </a:p>
        </p:txBody>
      </p:sp>
      <p:grpSp>
        <p:nvGrpSpPr>
          <p:cNvPr id="55308" name="Group 12">
            <a:extLst>
              <a:ext uri="{FF2B5EF4-FFF2-40B4-BE49-F238E27FC236}">
                <a16:creationId xmlns:a16="http://schemas.microsoft.com/office/drawing/2014/main" id="{5C972DE4-E174-7046-82D7-90B7AD29CB97}"/>
              </a:ext>
            </a:extLst>
          </p:cNvPr>
          <p:cNvGrpSpPr>
            <a:grpSpLocks/>
          </p:cNvGrpSpPr>
          <p:nvPr/>
        </p:nvGrpSpPr>
        <p:grpSpPr bwMode="auto">
          <a:xfrm>
            <a:off x="0" y="1219200"/>
            <a:ext cx="4432300" cy="2819400"/>
            <a:chOff x="0" y="768"/>
            <a:chExt cx="2792" cy="1776"/>
          </a:xfrm>
        </p:grpSpPr>
        <p:grpSp>
          <p:nvGrpSpPr>
            <p:cNvPr id="27666" name="Group 8">
              <a:extLst>
                <a:ext uri="{FF2B5EF4-FFF2-40B4-BE49-F238E27FC236}">
                  <a16:creationId xmlns:a16="http://schemas.microsoft.com/office/drawing/2014/main" id="{9B8DE7A1-0D51-4A4C-A3C5-A4CC0228800F}"/>
                </a:ext>
              </a:extLst>
            </p:cNvPr>
            <p:cNvGrpSpPr>
              <a:grpSpLocks/>
            </p:cNvGrpSpPr>
            <p:nvPr/>
          </p:nvGrpSpPr>
          <p:grpSpPr bwMode="auto">
            <a:xfrm>
              <a:off x="0" y="1160"/>
              <a:ext cx="2792" cy="1384"/>
              <a:chOff x="192" y="1544"/>
              <a:chExt cx="2792" cy="1384"/>
            </a:xfrm>
          </p:grpSpPr>
          <p:pic>
            <p:nvPicPr>
              <p:cNvPr id="55303" name="Picture 7">
                <a:extLst>
                  <a:ext uri="{FF2B5EF4-FFF2-40B4-BE49-F238E27FC236}">
                    <a16:creationId xmlns:a16="http://schemas.microsoft.com/office/drawing/2014/main" id="{E7665E1F-F412-1842-BDA6-0D3B835998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 y="1544"/>
                <a:ext cx="2792" cy="138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02" name="Picture 6">
                <a:extLst>
                  <a:ext uri="{FF2B5EF4-FFF2-40B4-BE49-F238E27FC236}">
                    <a16:creationId xmlns:a16="http://schemas.microsoft.com/office/drawing/2014/main" id="{47D057FA-D10D-704B-A0B4-EF0651462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 y="1776"/>
                <a:ext cx="1192" cy="7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55305" name="Freeform 9">
              <a:extLst>
                <a:ext uri="{FF2B5EF4-FFF2-40B4-BE49-F238E27FC236}">
                  <a16:creationId xmlns:a16="http://schemas.microsoft.com/office/drawing/2014/main" id="{460513E8-5EE4-4A4D-A8A1-15EA184F67F7}"/>
                </a:ext>
              </a:extLst>
            </p:cNvPr>
            <p:cNvSpPr>
              <a:spLocks/>
            </p:cNvSpPr>
            <p:nvPr/>
          </p:nvSpPr>
          <p:spPr bwMode="auto">
            <a:xfrm>
              <a:off x="1352" y="1008"/>
              <a:ext cx="280" cy="672"/>
            </a:xfrm>
            <a:custGeom>
              <a:avLst/>
              <a:gdLst>
                <a:gd name="T0" fmla="*/ 30 w 376"/>
                <a:gd name="T1" fmla="*/ 672 h 912"/>
                <a:gd name="T2" fmla="*/ 30 w 376"/>
                <a:gd name="T3" fmla="*/ 460 h 912"/>
                <a:gd name="T4" fmla="*/ 209 w 376"/>
                <a:gd name="T5" fmla="*/ 318 h 912"/>
                <a:gd name="T6" fmla="*/ 173 w 376"/>
                <a:gd name="T7" fmla="*/ 106 h 912"/>
                <a:gd name="T8" fmla="*/ 280 w 376"/>
                <a:gd name="T9" fmla="*/ 0 h 9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76" h="912">
                  <a:moveTo>
                    <a:pt x="40" y="912"/>
                  </a:moveTo>
                  <a:cubicBezTo>
                    <a:pt x="20" y="808"/>
                    <a:pt x="0" y="704"/>
                    <a:pt x="40" y="624"/>
                  </a:cubicBezTo>
                  <a:cubicBezTo>
                    <a:pt x="80" y="544"/>
                    <a:pt x="248" y="512"/>
                    <a:pt x="280" y="432"/>
                  </a:cubicBezTo>
                  <a:cubicBezTo>
                    <a:pt x="312" y="352"/>
                    <a:pt x="216" y="216"/>
                    <a:pt x="232" y="144"/>
                  </a:cubicBezTo>
                  <a:cubicBezTo>
                    <a:pt x="248" y="72"/>
                    <a:pt x="312" y="36"/>
                    <a:pt x="376" y="0"/>
                  </a:cubicBezTo>
                </a:path>
              </a:pathLst>
            </a:custGeom>
            <a:noFill/>
            <a:ln w="28575" cmpd="sng">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5306" name="Text Box 10">
              <a:extLst>
                <a:ext uri="{FF2B5EF4-FFF2-40B4-BE49-F238E27FC236}">
                  <a16:creationId xmlns:a16="http://schemas.microsoft.com/office/drawing/2014/main" id="{5C6F8E5B-8D22-7C47-AEC6-4B1A502E1F0C}"/>
                </a:ext>
              </a:extLst>
            </p:cNvPr>
            <p:cNvSpPr txBox="1">
              <a:spLocks noChangeArrowheads="1"/>
            </p:cNvSpPr>
            <p:nvPr/>
          </p:nvSpPr>
          <p:spPr bwMode="auto">
            <a:xfrm>
              <a:off x="1582" y="768"/>
              <a:ext cx="964"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radiation loss</a:t>
              </a:r>
            </a:p>
            <a:p>
              <a:pPr>
                <a:defRPr/>
              </a:pPr>
              <a:r>
                <a:rPr lang="en-US">
                  <a:latin typeface="Times" charset="0"/>
                  <a:ea typeface="ＭＳ Ｐゴシック" charset="0"/>
                  <a:cs typeface="ＭＳ Ｐゴシック" charset="0"/>
                </a:rPr>
                <a:t>   (finite </a:t>
              </a:r>
              <a:r>
                <a:rPr lang="en-US" b="1">
                  <a:latin typeface="Times" charset="0"/>
                  <a:ea typeface="ＭＳ Ｐゴシック" charset="0"/>
                  <a:cs typeface="ＭＳ Ｐゴシック" charset="0"/>
                </a:rPr>
                <a:t>Q</a:t>
              </a:r>
              <a:r>
                <a:rPr lang="en-US" baseline="-25000">
                  <a:latin typeface="Times" charset="0"/>
                  <a:ea typeface="ＭＳ Ｐゴシック" charset="0"/>
                  <a:cs typeface="ＭＳ Ｐゴシック" charset="0"/>
                </a:rPr>
                <a:t>rad</a:t>
              </a:r>
              <a:r>
                <a:rPr lang="en-US">
                  <a:latin typeface="Times" charset="0"/>
                  <a:ea typeface="ＭＳ Ｐゴシック" charset="0"/>
                  <a:cs typeface="ＭＳ Ｐゴシック" charset="0"/>
                </a:rPr>
                <a:t>)</a:t>
              </a:r>
            </a:p>
          </p:txBody>
        </p:sp>
        <p:sp>
          <p:nvSpPr>
            <p:cNvPr id="55307" name="Text Box 11">
              <a:extLst>
                <a:ext uri="{FF2B5EF4-FFF2-40B4-BE49-F238E27FC236}">
                  <a16:creationId xmlns:a16="http://schemas.microsoft.com/office/drawing/2014/main" id="{40B87432-226D-5F43-ABDA-CFDAAE5F8BEA}"/>
                </a:ext>
              </a:extLst>
            </p:cNvPr>
            <p:cNvSpPr txBox="1">
              <a:spLocks noChangeArrowheads="1"/>
            </p:cNvSpPr>
            <p:nvPr/>
          </p:nvSpPr>
          <p:spPr bwMode="auto">
            <a:xfrm>
              <a:off x="1248" y="1680"/>
              <a:ext cx="212"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a:latin typeface="Times" charset="0"/>
                  <a:ea typeface="ＭＳ Ｐゴシック" charset="0"/>
                  <a:cs typeface="ＭＳ Ｐゴシック" charset="0"/>
                </a:rPr>
                <a:t>V</a:t>
              </a:r>
            </a:p>
          </p:txBody>
        </p:sp>
      </p:grpSp>
      <p:grpSp>
        <p:nvGrpSpPr>
          <p:cNvPr id="55330" name="Group 34">
            <a:extLst>
              <a:ext uri="{FF2B5EF4-FFF2-40B4-BE49-F238E27FC236}">
                <a16:creationId xmlns:a16="http://schemas.microsoft.com/office/drawing/2014/main" id="{FB84197B-B6D9-C14C-8DBA-387B6C1E413A}"/>
              </a:ext>
            </a:extLst>
          </p:cNvPr>
          <p:cNvGrpSpPr>
            <a:grpSpLocks/>
          </p:cNvGrpSpPr>
          <p:nvPr/>
        </p:nvGrpSpPr>
        <p:grpSpPr bwMode="auto">
          <a:xfrm>
            <a:off x="76200" y="3733800"/>
            <a:ext cx="8915400" cy="3163888"/>
            <a:chOff x="48" y="2352"/>
            <a:chExt cx="5616" cy="1993"/>
          </a:xfrm>
        </p:grpSpPr>
        <p:sp>
          <p:nvSpPr>
            <p:cNvPr id="55309" name="Text Box 13">
              <a:extLst>
                <a:ext uri="{FF2B5EF4-FFF2-40B4-BE49-F238E27FC236}">
                  <a16:creationId xmlns:a16="http://schemas.microsoft.com/office/drawing/2014/main" id="{02A5F0E1-9B62-214C-9107-85A87ECBE9BE}"/>
                </a:ext>
              </a:extLst>
            </p:cNvPr>
            <p:cNvSpPr txBox="1">
              <a:spLocks noChangeArrowheads="1"/>
            </p:cNvSpPr>
            <p:nvPr/>
          </p:nvSpPr>
          <p:spPr bwMode="auto">
            <a:xfrm>
              <a:off x="48" y="2524"/>
              <a:ext cx="1726" cy="4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Many </a:t>
              </a:r>
              <a:r>
                <a:rPr lang="en-US" altLang="en-US" i="1">
                  <a:solidFill>
                    <a:srgbClr val="FF0000"/>
                  </a:solidFill>
                </a:rPr>
                <a:t>ad hoc</a:t>
              </a:r>
              <a:r>
                <a:rPr lang="en-US" altLang="en-US">
                  <a:solidFill>
                    <a:srgbClr val="FF0000"/>
                  </a:solidFill>
                </a:rPr>
                <a:t> designs</a:t>
              </a:r>
              <a:r>
                <a:rPr lang="en-US" altLang="en-US"/>
                <a:t>,</a:t>
              </a:r>
            </a:p>
            <a:p>
              <a:r>
                <a:rPr lang="en-US" altLang="en-US"/>
                <a:t>   trading off </a:t>
              </a:r>
              <a:r>
                <a:rPr lang="en-US" altLang="en-US" i="1"/>
                <a:t>Q</a:t>
              </a:r>
              <a:r>
                <a:rPr lang="en-US" altLang="en-US" baseline="-25000"/>
                <a:t>rad</a:t>
              </a:r>
              <a:r>
                <a:rPr lang="en-US" altLang="en-US"/>
                <a:t> and </a:t>
              </a:r>
              <a:r>
                <a:rPr lang="en-US" altLang="en-US" i="1"/>
                <a:t>V</a:t>
              </a:r>
              <a:r>
                <a:rPr lang="en-US" altLang="en-US"/>
                <a:t>…</a:t>
              </a:r>
            </a:p>
          </p:txBody>
        </p:sp>
        <p:pic>
          <p:nvPicPr>
            <p:cNvPr id="55310" name="Picture 14">
              <a:extLst>
                <a:ext uri="{FF2B5EF4-FFF2-40B4-BE49-F238E27FC236}">
                  <a16:creationId xmlns:a16="http://schemas.microsoft.com/office/drawing/2014/main" id="{A1F6A3BB-ACF9-214B-8F8B-0D8AEA0BF4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1314"/>
            <a:stretch>
              <a:fillRect/>
            </a:stretch>
          </p:blipFill>
          <p:spPr bwMode="auto">
            <a:xfrm>
              <a:off x="168" y="2976"/>
              <a:ext cx="2040" cy="130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11" name="Text Box 15">
              <a:extLst>
                <a:ext uri="{FF2B5EF4-FFF2-40B4-BE49-F238E27FC236}">
                  <a16:creationId xmlns:a16="http://schemas.microsoft.com/office/drawing/2014/main" id="{68B2B207-28EB-C64E-BC21-161D8DCF74D2}"/>
                </a:ext>
              </a:extLst>
            </p:cNvPr>
            <p:cNvSpPr txBox="1">
              <a:spLocks noChangeArrowheads="1"/>
            </p:cNvSpPr>
            <p:nvPr/>
          </p:nvSpPr>
          <p:spPr bwMode="auto">
            <a:xfrm>
              <a:off x="192" y="2976"/>
              <a:ext cx="1076" cy="2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cs typeface="ＭＳ Ｐゴシック" charset="0"/>
                </a:rPr>
                <a:t>ring resonators</a:t>
              </a:r>
            </a:p>
          </p:txBody>
        </p:sp>
        <p:sp>
          <p:nvSpPr>
            <p:cNvPr id="55312" name="Text Box 16">
              <a:extLst>
                <a:ext uri="{FF2B5EF4-FFF2-40B4-BE49-F238E27FC236}">
                  <a16:creationId xmlns:a16="http://schemas.microsoft.com/office/drawing/2014/main" id="{573333FD-A86E-D747-840C-1901336FE323}"/>
                </a:ext>
              </a:extLst>
            </p:cNvPr>
            <p:cNvSpPr txBox="1">
              <a:spLocks noChangeArrowheads="1"/>
            </p:cNvSpPr>
            <p:nvPr/>
          </p:nvSpPr>
          <p:spPr bwMode="auto">
            <a:xfrm>
              <a:off x="2540" y="4032"/>
              <a:ext cx="1056"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cs typeface="ＭＳ Ｐゴシック" charset="0"/>
                </a:rPr>
                <a:t> [ Song, (2005) ]</a:t>
              </a:r>
            </a:p>
          </p:txBody>
        </p:sp>
        <p:pic>
          <p:nvPicPr>
            <p:cNvPr id="55313" name="Picture 17">
              <a:extLst>
                <a:ext uri="{FF2B5EF4-FFF2-40B4-BE49-F238E27FC236}">
                  <a16:creationId xmlns:a16="http://schemas.microsoft.com/office/drawing/2014/main" id="{CF58A609-22EC-ED49-B494-A53CE73D58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4" y="3368"/>
              <a:ext cx="1436" cy="6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14" name="Picture 18">
              <a:extLst>
                <a:ext uri="{FF2B5EF4-FFF2-40B4-BE49-F238E27FC236}">
                  <a16:creationId xmlns:a16="http://schemas.microsoft.com/office/drawing/2014/main" id="{1440D443-8A36-C84C-A6D8-2C8218E6A7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6" y="2736"/>
              <a:ext cx="924" cy="79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5325" name="Picture 29">
              <a:extLst>
                <a:ext uri="{FF2B5EF4-FFF2-40B4-BE49-F238E27FC236}">
                  <a16:creationId xmlns:a16="http://schemas.microsoft.com/office/drawing/2014/main" id="{FF433B1F-6C28-6742-A04D-540A4BFF43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2544"/>
              <a:ext cx="912" cy="82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26" name="Text Box 30">
              <a:extLst>
                <a:ext uri="{FF2B5EF4-FFF2-40B4-BE49-F238E27FC236}">
                  <a16:creationId xmlns:a16="http://schemas.microsoft.com/office/drawing/2014/main" id="{F9C02B8B-39CD-924F-BA16-BB951DABED5C}"/>
                </a:ext>
              </a:extLst>
            </p:cNvPr>
            <p:cNvSpPr txBox="1">
              <a:spLocks noChangeArrowheads="1"/>
            </p:cNvSpPr>
            <p:nvPr/>
          </p:nvSpPr>
          <p:spPr bwMode="auto">
            <a:xfrm>
              <a:off x="3785" y="2352"/>
              <a:ext cx="871"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cs typeface="ＭＳ Ｐゴシック" charset="0"/>
                </a:rPr>
                <a:t> [ Loncar, 2002 ]</a:t>
              </a:r>
            </a:p>
          </p:txBody>
        </p:sp>
        <p:sp>
          <p:nvSpPr>
            <p:cNvPr id="55327" name="Text Box 31">
              <a:extLst>
                <a:ext uri="{FF2B5EF4-FFF2-40B4-BE49-F238E27FC236}">
                  <a16:creationId xmlns:a16="http://schemas.microsoft.com/office/drawing/2014/main" id="{F06D6FF0-08FD-E341-8A2C-2F2E2D6F6CA3}"/>
                </a:ext>
              </a:extLst>
            </p:cNvPr>
            <p:cNvSpPr txBox="1">
              <a:spLocks noChangeArrowheads="1"/>
            </p:cNvSpPr>
            <p:nvPr/>
          </p:nvSpPr>
          <p:spPr bwMode="auto">
            <a:xfrm>
              <a:off x="4302" y="4172"/>
              <a:ext cx="834" cy="1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200">
                  <a:latin typeface="Times" charset="0"/>
                  <a:ea typeface="ＭＳ Ｐゴシック" charset="0"/>
                  <a:cs typeface="ＭＳ Ｐゴシック" charset="0"/>
                </a:rPr>
                <a:t> [ Akahane, 2003 ]</a:t>
              </a:r>
            </a:p>
          </p:txBody>
        </p:sp>
        <p:pic>
          <p:nvPicPr>
            <p:cNvPr id="55328" name="Picture 32">
              <a:extLst>
                <a:ext uri="{FF2B5EF4-FFF2-40B4-BE49-F238E27FC236}">
                  <a16:creationId xmlns:a16="http://schemas.microsoft.com/office/drawing/2014/main" id="{E73759A0-8B65-FF4C-8795-52B35E859A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92" y="3418"/>
              <a:ext cx="1872" cy="77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29" name="Text Box 33">
              <a:extLst>
                <a:ext uri="{FF2B5EF4-FFF2-40B4-BE49-F238E27FC236}">
                  <a16:creationId xmlns:a16="http://schemas.microsoft.com/office/drawing/2014/main" id="{1AAA58E8-4D19-2746-B393-EA3D1906BDD4}"/>
                </a:ext>
              </a:extLst>
            </p:cNvPr>
            <p:cNvSpPr txBox="1">
              <a:spLocks noChangeArrowheads="1"/>
            </p:cNvSpPr>
            <p:nvPr/>
          </p:nvSpPr>
          <p:spPr bwMode="auto">
            <a:xfrm>
              <a:off x="4820" y="2688"/>
              <a:ext cx="796" cy="5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ja-JP" altLang="en-US"/>
                <a:t>“</a:t>
              </a:r>
              <a:r>
                <a:rPr lang="en-US" altLang="ja-JP"/>
                <a:t>defects</a:t>
              </a:r>
              <a:r>
                <a:rPr lang="ja-JP" altLang="en-US"/>
                <a:t>”</a:t>
              </a:r>
              <a:endParaRPr lang="en-US" altLang="ja-JP"/>
            </a:p>
            <a:p>
              <a:r>
                <a:rPr lang="en-US" altLang="en-US"/>
                <a:t>in periodic</a:t>
              </a:r>
            </a:p>
            <a:p>
              <a:r>
                <a:rPr lang="en-US" altLang="en-US"/>
                <a:t>structures)</a:t>
              </a:r>
            </a:p>
          </p:txBody>
        </p:sp>
      </p:grpSp>
    </p:spTree>
    <p:extLst>
      <p:ext uri="{BB962C8B-B14F-4D97-AF65-F5344CB8AC3E}">
        <p14:creationId xmlns:p14="http://schemas.microsoft.com/office/powerpoint/2010/main" val="2355090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53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53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a:t>Resonances = complex </a:t>
            </a:r>
            <a:r>
              <a:rPr lang="el-GR" dirty="0"/>
              <a:t>ω</a:t>
            </a:r>
            <a:r>
              <a:rPr lang="en-US" dirty="0"/>
              <a:t> ~ </a:t>
            </a:r>
            <a:r>
              <a:rPr lang="en-US" dirty="0">
                <a:solidFill>
                  <a:srgbClr val="0432FF"/>
                </a:solidFill>
              </a:rPr>
              <a:t>frequency - </a:t>
            </a:r>
            <a:r>
              <a:rPr lang="en-US" i="1" dirty="0" err="1">
                <a:solidFill>
                  <a:srgbClr val="0432FF"/>
                </a:solidFill>
              </a:rPr>
              <a:t>i</a:t>
            </a:r>
            <a:r>
              <a:rPr lang="en-US" dirty="0">
                <a:solidFill>
                  <a:srgbClr val="0432FF"/>
                </a:solidFill>
              </a:rPr>
              <a:t> loss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377952"/>
            <a:ext cx="3018130" cy="4760494"/>
          </a:xfrm>
          <a:prstGeom prst="rect">
            <a:avLst/>
          </a:prstGeom>
        </p:spPr>
      </p:pic>
      <p:sp>
        <p:nvSpPr>
          <p:cNvPr id="4" name="TextBox 3"/>
          <p:cNvSpPr txBox="1"/>
          <p:nvPr/>
        </p:nvSpPr>
        <p:spPr>
          <a:xfrm>
            <a:off x="318224" y="6367046"/>
            <a:ext cx="3339376" cy="338554"/>
          </a:xfrm>
          <a:prstGeom prst="rect">
            <a:avLst/>
          </a:prstGeom>
          <a:noFill/>
        </p:spPr>
        <p:txBody>
          <a:bodyPr wrap="none" rtlCol="0">
            <a:spAutoFit/>
          </a:bodyPr>
          <a:lstStyle/>
          <a:p>
            <a:r>
              <a:rPr lang="en-US" sz="1600" dirty="0" err="1"/>
              <a:t>Rybin</a:t>
            </a:r>
            <a:r>
              <a:rPr lang="en-US" sz="1600" dirty="0"/>
              <a:t> et. al (2017): arXiv:1706.02099</a:t>
            </a:r>
          </a:p>
        </p:txBody>
      </p:sp>
      <p:cxnSp>
        <p:nvCxnSpPr>
          <p:cNvPr id="5" name="Straight Arrow Connector 4"/>
          <p:cNvCxnSpPr/>
          <p:nvPr/>
        </p:nvCxnSpPr>
        <p:spPr bwMode="auto">
          <a:xfrm>
            <a:off x="4343400" y="1350040"/>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p:cNvCxnSpPr/>
          <p:nvPr/>
        </p:nvCxnSpPr>
        <p:spPr bwMode="auto">
          <a:xfrm flipH="1">
            <a:off x="3994484" y="2471310"/>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7" name="TextBox 6"/>
          <p:cNvSpPr txBox="1"/>
          <p:nvPr/>
        </p:nvSpPr>
        <p:spPr>
          <a:xfrm>
            <a:off x="7832131" y="2471310"/>
            <a:ext cx="825867" cy="461665"/>
          </a:xfrm>
          <a:prstGeom prst="rect">
            <a:avLst/>
          </a:prstGeom>
          <a:noFill/>
        </p:spPr>
        <p:txBody>
          <a:bodyPr wrap="none" rtlCol="0">
            <a:spAutoFit/>
          </a:bodyPr>
          <a:lstStyle/>
          <a:p>
            <a:r>
              <a:rPr lang="en-US" dirty="0"/>
              <a:t>Re </a:t>
            </a:r>
            <a:r>
              <a:rPr lang="el-GR" dirty="0"/>
              <a:t>ω</a:t>
            </a:r>
            <a:endParaRPr lang="en-US" dirty="0"/>
          </a:p>
        </p:txBody>
      </p:sp>
      <p:sp>
        <p:nvSpPr>
          <p:cNvPr id="8" name="TextBox 7"/>
          <p:cNvSpPr txBox="1"/>
          <p:nvPr/>
        </p:nvSpPr>
        <p:spPr>
          <a:xfrm>
            <a:off x="4343400" y="1276073"/>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9" name="TextBox 8"/>
          <p:cNvSpPr txBox="1"/>
          <p:nvPr/>
        </p:nvSpPr>
        <p:spPr>
          <a:xfrm>
            <a:off x="4572000" y="2723873"/>
            <a:ext cx="415498" cy="369332"/>
          </a:xfrm>
          <a:prstGeom prst="rect">
            <a:avLst/>
          </a:prstGeom>
          <a:noFill/>
        </p:spPr>
        <p:txBody>
          <a:bodyPr wrap="none" rtlCol="0">
            <a:spAutoFit/>
          </a:bodyPr>
          <a:lstStyle/>
          <a:p>
            <a:r>
              <a:rPr lang="en-US" sz="1800" dirty="0">
                <a:solidFill>
                  <a:srgbClr val="FF0000"/>
                </a:solidFill>
              </a:rPr>
              <a:t>×</a:t>
            </a:r>
          </a:p>
        </p:txBody>
      </p:sp>
      <p:sp>
        <p:nvSpPr>
          <p:cNvPr id="10" name="TextBox 9"/>
          <p:cNvSpPr txBox="1"/>
          <p:nvPr/>
        </p:nvSpPr>
        <p:spPr>
          <a:xfrm>
            <a:off x="4842302" y="2647673"/>
            <a:ext cx="415498" cy="369332"/>
          </a:xfrm>
          <a:prstGeom prst="rect">
            <a:avLst/>
          </a:prstGeom>
          <a:noFill/>
        </p:spPr>
        <p:txBody>
          <a:bodyPr wrap="none" rtlCol="0">
            <a:spAutoFit/>
          </a:bodyPr>
          <a:lstStyle/>
          <a:p>
            <a:r>
              <a:rPr lang="en-US" sz="1800" dirty="0">
                <a:solidFill>
                  <a:srgbClr val="FF0000"/>
                </a:solidFill>
              </a:rPr>
              <a:t>×</a:t>
            </a:r>
          </a:p>
        </p:txBody>
      </p:sp>
      <p:sp>
        <p:nvSpPr>
          <p:cNvPr id="11" name="TextBox 10"/>
          <p:cNvSpPr txBox="1"/>
          <p:nvPr/>
        </p:nvSpPr>
        <p:spPr>
          <a:xfrm>
            <a:off x="4953000" y="2811741"/>
            <a:ext cx="415498" cy="369332"/>
          </a:xfrm>
          <a:prstGeom prst="rect">
            <a:avLst/>
          </a:prstGeom>
          <a:noFill/>
        </p:spPr>
        <p:txBody>
          <a:bodyPr wrap="none" rtlCol="0">
            <a:spAutoFit/>
          </a:bodyPr>
          <a:lstStyle/>
          <a:p>
            <a:r>
              <a:rPr lang="en-US" sz="1800" dirty="0">
                <a:solidFill>
                  <a:srgbClr val="FF0000"/>
                </a:solidFill>
              </a:rPr>
              <a:t>×</a:t>
            </a:r>
          </a:p>
        </p:txBody>
      </p:sp>
      <p:sp>
        <p:nvSpPr>
          <p:cNvPr id="12" name="TextBox 11"/>
          <p:cNvSpPr txBox="1"/>
          <p:nvPr/>
        </p:nvSpPr>
        <p:spPr>
          <a:xfrm>
            <a:off x="5147102" y="3028673"/>
            <a:ext cx="415498" cy="369332"/>
          </a:xfrm>
          <a:prstGeom prst="rect">
            <a:avLst/>
          </a:prstGeom>
          <a:noFill/>
        </p:spPr>
        <p:txBody>
          <a:bodyPr wrap="none" rtlCol="0">
            <a:spAutoFit/>
          </a:bodyPr>
          <a:lstStyle/>
          <a:p>
            <a:r>
              <a:rPr lang="en-US" sz="1800" dirty="0">
                <a:solidFill>
                  <a:srgbClr val="FF0000"/>
                </a:solidFill>
              </a:rPr>
              <a:t>×</a:t>
            </a:r>
          </a:p>
        </p:txBody>
      </p:sp>
      <p:sp>
        <p:nvSpPr>
          <p:cNvPr id="13" name="TextBox 12"/>
          <p:cNvSpPr txBox="1"/>
          <p:nvPr/>
        </p:nvSpPr>
        <p:spPr>
          <a:xfrm>
            <a:off x="5451902" y="2876273"/>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p:cNvSpPr txBox="1"/>
          <p:nvPr/>
        </p:nvSpPr>
        <p:spPr>
          <a:xfrm>
            <a:off x="5715000" y="2735541"/>
            <a:ext cx="415498" cy="369332"/>
          </a:xfrm>
          <a:prstGeom prst="rect">
            <a:avLst/>
          </a:prstGeom>
          <a:noFill/>
        </p:spPr>
        <p:txBody>
          <a:bodyPr wrap="none" rtlCol="0">
            <a:spAutoFit/>
          </a:bodyPr>
          <a:lstStyle/>
          <a:p>
            <a:r>
              <a:rPr lang="en-US" sz="1800" dirty="0">
                <a:solidFill>
                  <a:srgbClr val="FF0000"/>
                </a:solidFill>
              </a:rPr>
              <a:t>×</a:t>
            </a:r>
          </a:p>
        </p:txBody>
      </p:sp>
      <p:sp>
        <p:nvSpPr>
          <p:cNvPr id="15" name="TextBox 14"/>
          <p:cNvSpPr txBox="1"/>
          <p:nvPr/>
        </p:nvSpPr>
        <p:spPr>
          <a:xfrm>
            <a:off x="5978098" y="2887941"/>
            <a:ext cx="415498" cy="369332"/>
          </a:xfrm>
          <a:prstGeom prst="rect">
            <a:avLst/>
          </a:prstGeom>
          <a:noFill/>
        </p:spPr>
        <p:txBody>
          <a:bodyPr wrap="none" rtlCol="0">
            <a:spAutoFit/>
          </a:bodyPr>
          <a:lstStyle/>
          <a:p>
            <a:r>
              <a:rPr lang="en-US" sz="1800" dirty="0">
                <a:solidFill>
                  <a:srgbClr val="FF0000"/>
                </a:solidFill>
              </a:rPr>
              <a:t>×</a:t>
            </a:r>
          </a:p>
        </p:txBody>
      </p:sp>
      <p:sp>
        <p:nvSpPr>
          <p:cNvPr id="16" name="TextBox 15"/>
          <p:cNvSpPr txBox="1"/>
          <p:nvPr/>
        </p:nvSpPr>
        <p:spPr>
          <a:xfrm>
            <a:off x="6019800" y="3116541"/>
            <a:ext cx="415498" cy="369332"/>
          </a:xfrm>
          <a:prstGeom prst="rect">
            <a:avLst/>
          </a:prstGeom>
          <a:noFill/>
        </p:spPr>
        <p:txBody>
          <a:bodyPr wrap="none" rtlCol="0">
            <a:spAutoFit/>
          </a:bodyPr>
          <a:lstStyle/>
          <a:p>
            <a:r>
              <a:rPr lang="en-US" sz="1800" dirty="0">
                <a:solidFill>
                  <a:srgbClr val="FF0000"/>
                </a:solidFill>
              </a:rPr>
              <a:t>×</a:t>
            </a:r>
          </a:p>
        </p:txBody>
      </p:sp>
      <p:sp>
        <p:nvSpPr>
          <p:cNvPr id="17" name="TextBox 16"/>
          <p:cNvSpPr txBox="1"/>
          <p:nvPr/>
        </p:nvSpPr>
        <p:spPr>
          <a:xfrm>
            <a:off x="5715000" y="3421341"/>
            <a:ext cx="415498" cy="369332"/>
          </a:xfrm>
          <a:prstGeom prst="rect">
            <a:avLst/>
          </a:prstGeom>
          <a:noFill/>
        </p:spPr>
        <p:txBody>
          <a:bodyPr wrap="none" rtlCol="0">
            <a:spAutoFit/>
          </a:bodyPr>
          <a:lstStyle/>
          <a:p>
            <a:r>
              <a:rPr lang="en-US" sz="1800" dirty="0">
                <a:solidFill>
                  <a:srgbClr val="FF0000"/>
                </a:solidFill>
              </a:rPr>
              <a:t>×</a:t>
            </a:r>
          </a:p>
        </p:txBody>
      </p:sp>
      <p:sp>
        <p:nvSpPr>
          <p:cNvPr id="18" name="TextBox 17"/>
          <p:cNvSpPr txBox="1"/>
          <p:nvPr/>
        </p:nvSpPr>
        <p:spPr>
          <a:xfrm>
            <a:off x="5223302" y="3409673"/>
            <a:ext cx="415498" cy="369332"/>
          </a:xfrm>
          <a:prstGeom prst="rect">
            <a:avLst/>
          </a:prstGeom>
          <a:noFill/>
        </p:spPr>
        <p:txBody>
          <a:bodyPr wrap="none" rtlCol="0">
            <a:spAutoFit/>
          </a:bodyPr>
          <a:lstStyle/>
          <a:p>
            <a:r>
              <a:rPr lang="en-US" sz="1800" dirty="0">
                <a:solidFill>
                  <a:srgbClr val="FF0000"/>
                </a:solidFill>
              </a:rPr>
              <a:t>×</a:t>
            </a:r>
          </a:p>
        </p:txBody>
      </p:sp>
      <p:sp>
        <p:nvSpPr>
          <p:cNvPr id="19" name="TextBox 18"/>
          <p:cNvSpPr txBox="1"/>
          <p:nvPr/>
        </p:nvSpPr>
        <p:spPr>
          <a:xfrm>
            <a:off x="4495800" y="3497541"/>
            <a:ext cx="415498" cy="369332"/>
          </a:xfrm>
          <a:prstGeom prst="rect">
            <a:avLst/>
          </a:prstGeom>
          <a:noFill/>
        </p:spPr>
        <p:txBody>
          <a:bodyPr wrap="none" rtlCol="0">
            <a:spAutoFit/>
          </a:bodyPr>
          <a:lstStyle/>
          <a:p>
            <a:r>
              <a:rPr lang="en-US" sz="1800" dirty="0">
                <a:solidFill>
                  <a:srgbClr val="FF0000"/>
                </a:solidFill>
              </a:rPr>
              <a:t>×</a:t>
            </a:r>
          </a:p>
        </p:txBody>
      </p:sp>
      <p:sp>
        <p:nvSpPr>
          <p:cNvPr id="20" name="TextBox 19"/>
          <p:cNvSpPr txBox="1"/>
          <p:nvPr/>
        </p:nvSpPr>
        <p:spPr>
          <a:xfrm>
            <a:off x="6442502" y="2952473"/>
            <a:ext cx="415498" cy="369332"/>
          </a:xfrm>
          <a:prstGeom prst="rect">
            <a:avLst/>
          </a:prstGeom>
          <a:noFill/>
        </p:spPr>
        <p:txBody>
          <a:bodyPr wrap="none" rtlCol="0">
            <a:spAutoFit/>
          </a:bodyPr>
          <a:lstStyle/>
          <a:p>
            <a:r>
              <a:rPr lang="en-US" sz="1800" dirty="0">
                <a:solidFill>
                  <a:srgbClr val="FF0000"/>
                </a:solidFill>
              </a:rPr>
              <a:t>×</a:t>
            </a:r>
          </a:p>
        </p:txBody>
      </p:sp>
      <p:sp>
        <p:nvSpPr>
          <p:cNvPr id="21" name="TextBox 20"/>
          <p:cNvSpPr txBox="1"/>
          <p:nvPr/>
        </p:nvSpPr>
        <p:spPr>
          <a:xfrm>
            <a:off x="7086600" y="2735541"/>
            <a:ext cx="415498" cy="369332"/>
          </a:xfrm>
          <a:prstGeom prst="rect">
            <a:avLst/>
          </a:prstGeom>
          <a:noFill/>
        </p:spPr>
        <p:txBody>
          <a:bodyPr wrap="none" rtlCol="0">
            <a:spAutoFit/>
          </a:bodyPr>
          <a:lstStyle/>
          <a:p>
            <a:r>
              <a:rPr lang="en-US" sz="1800" dirty="0">
                <a:solidFill>
                  <a:srgbClr val="FF0000"/>
                </a:solidFill>
              </a:rPr>
              <a:t>×</a:t>
            </a:r>
          </a:p>
        </p:txBody>
      </p:sp>
      <p:sp>
        <p:nvSpPr>
          <p:cNvPr id="22" name="TextBox 21"/>
          <p:cNvSpPr txBox="1"/>
          <p:nvPr/>
        </p:nvSpPr>
        <p:spPr>
          <a:xfrm>
            <a:off x="7280702" y="2964141"/>
            <a:ext cx="415498" cy="369332"/>
          </a:xfrm>
          <a:prstGeom prst="rect">
            <a:avLst/>
          </a:prstGeom>
          <a:noFill/>
        </p:spPr>
        <p:txBody>
          <a:bodyPr wrap="none" rtlCol="0">
            <a:spAutoFit/>
          </a:bodyPr>
          <a:lstStyle/>
          <a:p>
            <a:r>
              <a:rPr lang="en-US" sz="1800" dirty="0">
                <a:solidFill>
                  <a:srgbClr val="FF0000"/>
                </a:solidFill>
              </a:rPr>
              <a:t>×</a:t>
            </a:r>
          </a:p>
        </p:txBody>
      </p:sp>
      <p:sp>
        <p:nvSpPr>
          <p:cNvPr id="23" name="TextBox 22"/>
          <p:cNvSpPr txBox="1"/>
          <p:nvPr/>
        </p:nvSpPr>
        <p:spPr>
          <a:xfrm>
            <a:off x="6781800" y="3268941"/>
            <a:ext cx="415498" cy="369332"/>
          </a:xfrm>
          <a:prstGeom prst="rect">
            <a:avLst/>
          </a:prstGeom>
          <a:noFill/>
        </p:spPr>
        <p:txBody>
          <a:bodyPr wrap="none" rtlCol="0">
            <a:spAutoFit/>
          </a:bodyPr>
          <a:lstStyle/>
          <a:p>
            <a:r>
              <a:rPr lang="en-US" sz="1800" dirty="0">
                <a:solidFill>
                  <a:srgbClr val="FF0000"/>
                </a:solidFill>
              </a:rPr>
              <a:t>×</a:t>
            </a:r>
          </a:p>
        </p:txBody>
      </p:sp>
      <p:sp>
        <p:nvSpPr>
          <p:cNvPr id="24" name="TextBox 23"/>
          <p:cNvSpPr txBox="1"/>
          <p:nvPr/>
        </p:nvSpPr>
        <p:spPr>
          <a:xfrm>
            <a:off x="7890302" y="3409673"/>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p:cNvSpPr txBox="1"/>
          <p:nvPr/>
        </p:nvSpPr>
        <p:spPr>
          <a:xfrm>
            <a:off x="4572000" y="4034850"/>
            <a:ext cx="4629794" cy="1200329"/>
          </a:xfrm>
          <a:prstGeom prst="rect">
            <a:avLst/>
          </a:prstGeom>
          <a:noFill/>
        </p:spPr>
        <p:txBody>
          <a:bodyPr wrap="none" rtlCol="0">
            <a:spAutoFit/>
          </a:bodyPr>
          <a:lstStyle/>
          <a:p>
            <a:r>
              <a:rPr lang="en-US" dirty="0">
                <a:solidFill>
                  <a:srgbClr val="FF0000"/>
                </a:solidFill>
              </a:rPr>
              <a:t>resonances = poles </a:t>
            </a:r>
            <a:r>
              <a:rPr lang="en-US" dirty="0"/>
              <a:t>in scattering</a:t>
            </a:r>
          </a:p>
          <a:p>
            <a:r>
              <a:rPr lang="en-US" dirty="0"/>
              <a:t>  = poles in Green’s function</a:t>
            </a:r>
          </a:p>
          <a:p>
            <a:r>
              <a:rPr lang="en-US" dirty="0"/>
              <a:t>  = singular Maxwell operator </a:t>
            </a:r>
            <a:r>
              <a:rPr lang="en-US" dirty="0">
                <a:solidFill>
                  <a:srgbClr val="FF0000"/>
                </a:solidFill>
              </a:rPr>
              <a:t>M(</a:t>
            </a:r>
            <a:r>
              <a:rPr lang="el-GR" dirty="0">
                <a:solidFill>
                  <a:srgbClr val="FF0000"/>
                </a:solidFill>
              </a:rPr>
              <a:t>ω</a:t>
            </a:r>
            <a:r>
              <a:rPr lang="en-US" dirty="0">
                <a:solidFill>
                  <a:srgbClr val="FF0000"/>
                </a:solidFill>
              </a:rPr>
              <a:t>)</a:t>
            </a:r>
          </a:p>
        </p:txBody>
      </p:sp>
      <mc:AlternateContent xmlns:mc="http://schemas.openxmlformats.org/markup-compatibility/2006" xmlns:a14="http://schemas.microsoft.com/office/drawing/2010/main">
        <mc:Choice Requires="a14">
          <p:sp>
            <p:nvSpPr>
              <p:cNvPr id="31" name="TextBox 30"/>
              <p:cNvSpPr txBox="1"/>
              <p:nvPr/>
            </p:nvSpPr>
            <p:spPr>
              <a:xfrm>
                <a:off x="4255168" y="5508542"/>
                <a:ext cx="494662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ctrlPr>
                            <a:rPr lang="mr-IN" sz="3200" i="1" smtClean="0">
                              <a:latin typeface="Cambria Math" panose="02040503050406030204" pitchFamily="18" charset="0"/>
                            </a:rPr>
                          </m:ctrlPr>
                        </m:dPr>
                        <m:e>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r>
                            <a:rPr lang="mr-IN" sz="3200" i="1" smtClean="0">
                              <a:latin typeface="Cambria Math" charset="0"/>
                              <a:ea typeface="Cambria Math" charset="0"/>
                              <a:cs typeface="Cambria Math" charset="0"/>
                            </a:rPr>
                            <m:t>×−</m:t>
                          </m:r>
                          <m:sSup>
                            <m:sSupPr>
                              <m:ctrlPr>
                                <a:rPr lang="en-US" sz="3200" b="0" i="1" smtClean="0">
                                  <a:latin typeface="Cambria Math" panose="02040503050406030204" pitchFamily="18" charset="0"/>
                                  <a:ea typeface="Cambria Math" charset="0"/>
                                  <a:cs typeface="Cambria Math" charset="0"/>
                                </a:rPr>
                              </m:ctrlPr>
                            </m:sSupPr>
                            <m:e>
                              <m:r>
                                <a:rPr lang="el-GR" sz="3200" b="0" i="1" smtClean="0">
                                  <a:latin typeface="Cambria Math" charset="0"/>
                                  <a:ea typeface="Cambria Math" charset="0"/>
                                  <a:cs typeface="Cambria Math" charset="0"/>
                                </a:rPr>
                                <m:t>𝜔</m:t>
                              </m:r>
                            </m:e>
                            <m:sup>
                              <m:r>
                                <a:rPr lang="en-US" sz="3200" b="0" i="1" smtClean="0">
                                  <a:latin typeface="Cambria Math" charset="0"/>
                                  <a:ea typeface="Cambria Math" charset="0"/>
                                  <a:cs typeface="Cambria Math" charset="0"/>
                                </a:rPr>
                                <m:t>2</m:t>
                              </m:r>
                            </m:sup>
                          </m:sSup>
                          <m:r>
                            <a:rPr lang="el-GR" sz="3200" b="0" i="1" smtClean="0">
                              <a:latin typeface="Cambria Math" charset="0"/>
                              <a:ea typeface="Cambria Math" charset="0"/>
                              <a:cs typeface="Cambria Math" charset="0"/>
                            </a:rPr>
                            <m:t>𝜀</m:t>
                          </m:r>
                        </m:e>
                      </m:d>
                      <m:r>
                        <a:rPr lang="en-US" sz="3200" b="1" i="0" smtClean="0">
                          <a:latin typeface="Cambria Math" charset="0"/>
                        </a:rPr>
                        <m:t>𝐄</m:t>
                      </m:r>
                      <m:r>
                        <a:rPr lang="en-US" sz="3200" b="0" i="0" smtClean="0">
                          <a:latin typeface="Cambria Math" charset="0"/>
                        </a:rPr>
                        <m:t>=</m:t>
                      </m:r>
                      <m:r>
                        <m:rPr>
                          <m:sty m:val="p"/>
                        </m:rPr>
                        <a:rPr lang="en-US" sz="3200" b="0" i="0" smtClean="0">
                          <a:latin typeface="Cambria Math" charset="0"/>
                        </a:rPr>
                        <m:t>iω</m:t>
                      </m:r>
                      <m:r>
                        <a:rPr lang="en-US" sz="3200" b="1" i="0" smtClean="0">
                          <a:latin typeface="Cambria Math" charset="0"/>
                        </a:rPr>
                        <m:t>𝐉</m:t>
                      </m:r>
                      <m:r>
                        <a:rPr lang="el-GR" sz="3200" b="1" i="0" smtClean="0">
                          <a:latin typeface="Cambria Math" charset="0"/>
                        </a:rPr>
                        <m:t>=</m:t>
                      </m:r>
                      <m:r>
                        <a:rPr lang="el-GR" sz="3200" b="1" i="0" smtClean="0">
                          <a:latin typeface="Cambria Math" charset="0"/>
                        </a:rPr>
                        <m:t>𝟎</m:t>
                      </m:r>
                    </m:oMath>
                  </m:oMathPara>
                </a14:m>
                <a:endParaRPr lang="en-US" sz="3200"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4255168" y="5508542"/>
                <a:ext cx="4946626" cy="492443"/>
              </a:xfrm>
              <a:prstGeom prst="rect">
                <a:avLst/>
              </a:prstGeom>
              <a:blipFill rotWithShape="0">
                <a:blip r:embed="rId3"/>
                <a:stretch>
                  <a:fillRect/>
                </a:stretch>
              </a:blipFill>
            </p:spPr>
            <p:txBody>
              <a:bodyPr/>
              <a:lstStyle/>
              <a:p>
                <a:r>
                  <a:rPr lang="en-US">
                    <a:noFill/>
                  </a:rPr>
                  <a:t> </a:t>
                </a:r>
              </a:p>
            </p:txBody>
          </p:sp>
        </mc:Fallback>
      </mc:AlternateContent>
      <p:sp>
        <p:nvSpPr>
          <p:cNvPr id="32" name="Left Brace 31"/>
          <p:cNvSpPr/>
          <p:nvPr/>
        </p:nvSpPr>
        <p:spPr bwMode="auto">
          <a:xfrm rot="16200000">
            <a:off x="5437369" y="5085833"/>
            <a:ext cx="362723" cy="2326143"/>
          </a:xfrm>
          <a:prstGeom prst="lef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3" name="Rectangle 32"/>
          <p:cNvSpPr/>
          <p:nvPr/>
        </p:nvSpPr>
        <p:spPr>
          <a:xfrm>
            <a:off x="3837451" y="6400800"/>
            <a:ext cx="3858749" cy="461665"/>
          </a:xfrm>
          <a:prstGeom prst="rect">
            <a:avLst/>
          </a:prstGeom>
        </p:spPr>
        <p:txBody>
          <a:bodyPr wrap="none">
            <a:spAutoFit/>
          </a:bodyPr>
          <a:lstStyle/>
          <a:p>
            <a:r>
              <a:rPr lang="en-US" dirty="0">
                <a:solidFill>
                  <a:srgbClr val="FF0000"/>
                </a:solidFill>
              </a:rPr>
              <a:t>M(</a:t>
            </a:r>
            <a:r>
              <a:rPr lang="el-GR" dirty="0">
                <a:solidFill>
                  <a:srgbClr val="FF0000"/>
                </a:solidFill>
              </a:rPr>
              <a:t>ω</a:t>
            </a:r>
            <a:r>
              <a:rPr lang="en-US" dirty="0">
                <a:solidFill>
                  <a:srgbClr val="FF0000"/>
                </a:solidFill>
              </a:rPr>
              <a:t>) singular at resonance </a:t>
            </a:r>
            <a:r>
              <a:rPr lang="el-GR" dirty="0">
                <a:solidFill>
                  <a:srgbClr val="FF0000"/>
                </a:solidFill>
              </a:rPr>
              <a:t>ω</a:t>
            </a:r>
            <a:endParaRPr lang="en-US" dirty="0">
              <a:solidFill>
                <a:srgbClr val="FF0000"/>
              </a:solidFill>
            </a:endParaRPr>
          </a:p>
        </p:txBody>
      </p:sp>
    </p:spTree>
    <p:extLst>
      <p:ext uri="{BB962C8B-B14F-4D97-AF65-F5344CB8AC3E}">
        <p14:creationId xmlns:p14="http://schemas.microsoft.com/office/powerpoint/2010/main" val="4243915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16378799-7992-4644-9C92-EC86478E62E3}"/>
              </a:ext>
            </a:extLst>
          </p:cNvPr>
          <p:cNvSpPr>
            <a:spLocks noGrp="1" noChangeArrowheads="1"/>
          </p:cNvSpPr>
          <p:nvPr>
            <p:ph type="title"/>
          </p:nvPr>
        </p:nvSpPr>
        <p:spPr>
          <a:xfrm>
            <a:off x="685800" y="381000"/>
            <a:ext cx="7772400" cy="1143000"/>
          </a:xfrm>
        </p:spPr>
        <p:txBody>
          <a:bodyPr/>
          <a:lstStyle/>
          <a:p>
            <a:pPr eaLnBrk="1" hangingPunct="1">
              <a:defRPr/>
            </a:pPr>
            <a:r>
              <a:rPr lang="en-US">
                <a:cs typeface="+mj-cs"/>
              </a:rPr>
              <a:t>Building Blocks: Periodic Media</a:t>
            </a:r>
          </a:p>
        </p:txBody>
      </p:sp>
      <p:sp>
        <p:nvSpPr>
          <p:cNvPr id="18435" name="Rectangle 3">
            <a:extLst>
              <a:ext uri="{FF2B5EF4-FFF2-40B4-BE49-F238E27FC236}">
                <a16:creationId xmlns:a16="http://schemas.microsoft.com/office/drawing/2014/main" id="{5A3CA218-651E-494B-A63A-490A039F354E}"/>
              </a:ext>
            </a:extLst>
          </p:cNvPr>
          <p:cNvSpPr>
            <a:spLocks noChangeArrowheads="1"/>
          </p:cNvSpPr>
          <p:nvPr/>
        </p:nvSpPr>
        <p:spPr bwMode="auto">
          <a:xfrm>
            <a:off x="228600" y="1905000"/>
            <a:ext cx="2133600" cy="1524000"/>
          </a:xfrm>
          <a:prstGeom prst="rect">
            <a:avLst/>
          </a:prstGeom>
          <a:solidFill>
            <a:schemeClr val="accent1"/>
          </a:solidFill>
          <a:ln w="9525">
            <a:solidFill>
              <a:schemeClr val="tx1"/>
            </a:solidFill>
            <a:prstDash val="dash"/>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a:solidFill>
                  <a:srgbClr val="FF0000"/>
                </a:solidFill>
                <a:latin typeface="Times" charset="0"/>
                <a:ea typeface="ＭＳ Ｐゴシック" charset="0"/>
              </a:rPr>
              <a:t>homogeneous</a:t>
            </a:r>
            <a:endParaRPr lang="en-US">
              <a:latin typeface="Times" charset="0"/>
              <a:ea typeface="ＭＳ Ｐゴシック" charset="0"/>
            </a:endParaRPr>
          </a:p>
          <a:p>
            <a:pPr algn="ctr">
              <a:defRPr/>
            </a:pPr>
            <a:r>
              <a:rPr lang="en-US">
                <a:latin typeface="Times" charset="0"/>
                <a:ea typeface="ＭＳ Ｐゴシック" charset="0"/>
              </a:rPr>
              <a:t>media</a:t>
            </a:r>
          </a:p>
        </p:txBody>
      </p:sp>
      <p:grpSp>
        <p:nvGrpSpPr>
          <p:cNvPr id="27651" name="Group 23">
            <a:extLst>
              <a:ext uri="{FF2B5EF4-FFF2-40B4-BE49-F238E27FC236}">
                <a16:creationId xmlns:a16="http://schemas.microsoft.com/office/drawing/2014/main" id="{AC9DA02D-2A5F-824C-AA61-BC91AB7CAEC2}"/>
              </a:ext>
            </a:extLst>
          </p:cNvPr>
          <p:cNvGrpSpPr>
            <a:grpSpLocks/>
          </p:cNvGrpSpPr>
          <p:nvPr/>
        </p:nvGrpSpPr>
        <p:grpSpPr bwMode="auto">
          <a:xfrm>
            <a:off x="2852738" y="1600200"/>
            <a:ext cx="2786062" cy="2214563"/>
            <a:chOff x="1904" y="1083"/>
            <a:chExt cx="2059" cy="1637"/>
          </a:xfrm>
        </p:grpSpPr>
        <p:sp>
          <p:nvSpPr>
            <p:cNvPr id="18444" name="Rectangle 12">
              <a:extLst>
                <a:ext uri="{FF2B5EF4-FFF2-40B4-BE49-F238E27FC236}">
                  <a16:creationId xmlns:a16="http://schemas.microsoft.com/office/drawing/2014/main" id="{93EE4CC2-286F-BC42-9800-F257502DAB4A}"/>
                </a:ext>
              </a:extLst>
            </p:cNvPr>
            <p:cNvSpPr>
              <a:spLocks noChangeArrowheads="1"/>
            </p:cNvSpPr>
            <p:nvPr/>
          </p:nvSpPr>
          <p:spPr bwMode="auto">
            <a:xfrm rot="-1945593">
              <a:off x="2256" y="1440"/>
              <a:ext cx="1350" cy="913"/>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5" name="Oval 13">
              <a:extLst>
                <a:ext uri="{FF2B5EF4-FFF2-40B4-BE49-F238E27FC236}">
                  <a16:creationId xmlns:a16="http://schemas.microsoft.com/office/drawing/2014/main" id="{26452ADB-BAAF-DA45-9961-C0F8D996E3F6}"/>
                </a:ext>
              </a:extLst>
            </p:cNvPr>
            <p:cNvSpPr>
              <a:spLocks noChangeArrowheads="1"/>
            </p:cNvSpPr>
            <p:nvPr/>
          </p:nvSpPr>
          <p:spPr bwMode="auto">
            <a:xfrm>
              <a:off x="3050" y="1083"/>
              <a:ext cx="913" cy="913"/>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6" name="Rectangle 14">
              <a:extLst>
                <a:ext uri="{FF2B5EF4-FFF2-40B4-BE49-F238E27FC236}">
                  <a16:creationId xmlns:a16="http://schemas.microsoft.com/office/drawing/2014/main" id="{F79AD8A9-A4B9-E843-B74A-D4324F40CA7D}"/>
                </a:ext>
              </a:extLst>
            </p:cNvPr>
            <p:cNvSpPr>
              <a:spLocks noChangeArrowheads="1"/>
            </p:cNvSpPr>
            <p:nvPr/>
          </p:nvSpPr>
          <p:spPr bwMode="auto">
            <a:xfrm rot="-1945593">
              <a:off x="2912" y="1246"/>
              <a:ext cx="676" cy="904"/>
            </a:xfrm>
            <a:prstGeom prst="rect">
              <a:avLst/>
            </a:prstGeom>
            <a:solidFill>
              <a:schemeClr val="accent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7" name="Oval 15">
              <a:extLst>
                <a:ext uri="{FF2B5EF4-FFF2-40B4-BE49-F238E27FC236}">
                  <a16:creationId xmlns:a16="http://schemas.microsoft.com/office/drawing/2014/main" id="{AF73875D-D2BC-544E-891D-BC83C362336C}"/>
                </a:ext>
              </a:extLst>
            </p:cNvPr>
            <p:cNvSpPr>
              <a:spLocks noChangeArrowheads="1"/>
            </p:cNvSpPr>
            <p:nvPr/>
          </p:nvSpPr>
          <p:spPr bwMode="auto">
            <a:xfrm>
              <a:off x="1904" y="1807"/>
              <a:ext cx="913" cy="913"/>
            </a:xfrm>
            <a:prstGeom prst="ellipse">
              <a:avLst/>
            </a:prstGeom>
            <a:solidFill>
              <a:schemeClr val="accent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8" name="Oval 16">
              <a:extLst>
                <a:ext uri="{FF2B5EF4-FFF2-40B4-BE49-F238E27FC236}">
                  <a16:creationId xmlns:a16="http://schemas.microsoft.com/office/drawing/2014/main" id="{65ADE7AB-A982-E841-B5FA-69B0FF47332A}"/>
                </a:ext>
              </a:extLst>
            </p:cNvPr>
            <p:cNvSpPr>
              <a:spLocks noChangeArrowheads="1"/>
            </p:cNvSpPr>
            <p:nvPr/>
          </p:nvSpPr>
          <p:spPr bwMode="auto">
            <a:xfrm>
              <a:off x="2230" y="2149"/>
              <a:ext cx="239" cy="243"/>
            </a:xfrm>
            <a:prstGeom prst="ellipse">
              <a:avLst/>
            </a:prstGeom>
            <a:solidFill>
              <a:schemeClr val="accent2"/>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49" name="Oval 17">
              <a:extLst>
                <a:ext uri="{FF2B5EF4-FFF2-40B4-BE49-F238E27FC236}">
                  <a16:creationId xmlns:a16="http://schemas.microsoft.com/office/drawing/2014/main" id="{79B58DCB-0AA5-6E49-9773-55D5832731E9}"/>
                </a:ext>
              </a:extLst>
            </p:cNvPr>
            <p:cNvSpPr>
              <a:spLocks noChangeArrowheads="1"/>
            </p:cNvSpPr>
            <p:nvPr/>
          </p:nvSpPr>
          <p:spPr bwMode="auto">
            <a:xfrm>
              <a:off x="3392" y="1424"/>
              <a:ext cx="243" cy="237"/>
            </a:xfrm>
            <a:prstGeom prst="ellipse">
              <a:avLst/>
            </a:prstGeom>
            <a:noFill/>
            <a:ln w="28575">
              <a:solidFill>
                <a:schemeClr val="accent2"/>
              </a:solidFill>
              <a:prstDash val="sysDot"/>
              <a:round/>
              <a:headEnd/>
              <a:tailEnd/>
            </a:ln>
            <a:effectLst/>
            <a:extLst>
              <a:ext uri="{909E8E84-426E-40dd-AFC4-6F175D3DCCD1}">
                <a14:hiddenFill xmlns="" xmlns:a14="http://schemas.microsoft.com/office/drawing/2010/main">
                  <a:solidFill>
                    <a:schemeClr val="accent2"/>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0" name="Line 18">
              <a:extLst>
                <a:ext uri="{FF2B5EF4-FFF2-40B4-BE49-F238E27FC236}">
                  <a16:creationId xmlns:a16="http://schemas.microsoft.com/office/drawing/2014/main" id="{A1CC70E4-5DC5-7642-8670-D19F12668832}"/>
                </a:ext>
              </a:extLst>
            </p:cNvPr>
            <p:cNvSpPr>
              <a:spLocks noChangeShapeType="1"/>
            </p:cNvSpPr>
            <p:nvPr/>
          </p:nvSpPr>
          <p:spPr bwMode="auto">
            <a:xfrm flipV="1">
              <a:off x="2283" y="1417"/>
              <a:ext cx="1184" cy="750"/>
            </a:xfrm>
            <a:prstGeom prst="line">
              <a:avLst/>
            </a:prstGeom>
            <a:noFill/>
            <a:ln w="28575">
              <a:solidFill>
                <a:schemeClr val="accent2"/>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1" name="Line 19">
              <a:extLst>
                <a:ext uri="{FF2B5EF4-FFF2-40B4-BE49-F238E27FC236}">
                  <a16:creationId xmlns:a16="http://schemas.microsoft.com/office/drawing/2014/main" id="{CA054FCC-24E4-564E-8C1F-B587AE924044}"/>
                </a:ext>
              </a:extLst>
            </p:cNvPr>
            <p:cNvSpPr>
              <a:spLocks noChangeShapeType="1"/>
            </p:cNvSpPr>
            <p:nvPr/>
          </p:nvSpPr>
          <p:spPr bwMode="auto">
            <a:xfrm flipV="1">
              <a:off x="2400" y="1635"/>
              <a:ext cx="1184" cy="751"/>
            </a:xfrm>
            <a:prstGeom prst="line">
              <a:avLst/>
            </a:prstGeom>
            <a:noFill/>
            <a:ln w="28575">
              <a:solidFill>
                <a:schemeClr val="accent2"/>
              </a:solidFill>
              <a:prstDash val="sysDot"/>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2" name="Line 20">
              <a:extLst>
                <a:ext uri="{FF2B5EF4-FFF2-40B4-BE49-F238E27FC236}">
                  <a16:creationId xmlns:a16="http://schemas.microsoft.com/office/drawing/2014/main" id="{342A0882-56FE-624D-B6D3-C94B6EEC3B83}"/>
                </a:ext>
              </a:extLst>
            </p:cNvPr>
            <p:cNvSpPr>
              <a:spLocks noChangeShapeType="1"/>
            </p:cNvSpPr>
            <p:nvPr/>
          </p:nvSpPr>
          <p:spPr bwMode="auto">
            <a:xfrm flipV="1">
              <a:off x="2432" y="1856"/>
              <a:ext cx="336" cy="432"/>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3" name="Line 21">
              <a:extLst>
                <a:ext uri="{FF2B5EF4-FFF2-40B4-BE49-F238E27FC236}">
                  <a16:creationId xmlns:a16="http://schemas.microsoft.com/office/drawing/2014/main" id="{0255F81F-A833-104E-B740-35D09F8DB65A}"/>
                </a:ext>
              </a:extLst>
            </p:cNvPr>
            <p:cNvSpPr>
              <a:spLocks noChangeShapeType="1"/>
            </p:cNvSpPr>
            <p:nvPr/>
          </p:nvSpPr>
          <p:spPr bwMode="auto">
            <a:xfrm flipV="1">
              <a:off x="2767" y="1808"/>
              <a:ext cx="528" cy="48"/>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54" name="Line 22">
              <a:extLst>
                <a:ext uri="{FF2B5EF4-FFF2-40B4-BE49-F238E27FC236}">
                  <a16:creationId xmlns:a16="http://schemas.microsoft.com/office/drawing/2014/main" id="{573395EE-316F-3940-85A8-1E04E2C82A5C}"/>
                </a:ext>
              </a:extLst>
            </p:cNvPr>
            <p:cNvSpPr>
              <a:spLocks noChangeShapeType="1"/>
            </p:cNvSpPr>
            <p:nvPr/>
          </p:nvSpPr>
          <p:spPr bwMode="auto">
            <a:xfrm flipV="1">
              <a:off x="3295" y="1424"/>
              <a:ext cx="241" cy="384"/>
            </a:xfrm>
            <a:prstGeom prst="line">
              <a:avLst/>
            </a:prstGeom>
            <a:noFill/>
            <a:ln w="9525">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pic>
        <p:nvPicPr>
          <p:cNvPr id="18456" name="Picture 24">
            <a:extLst>
              <a:ext uri="{FF2B5EF4-FFF2-40B4-BE49-F238E27FC236}">
                <a16:creationId xmlns:a16="http://schemas.microsoft.com/office/drawing/2014/main" id="{328785D1-A077-6449-880D-C610C1D2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419600"/>
            <a:ext cx="5105400" cy="2262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8457" name="Text Box 25">
            <a:extLst>
              <a:ext uri="{FF2B5EF4-FFF2-40B4-BE49-F238E27FC236}">
                <a16:creationId xmlns:a16="http://schemas.microsoft.com/office/drawing/2014/main" id="{E5D5754E-607E-A840-A88C-8E9EBB02B023}"/>
              </a:ext>
            </a:extLst>
          </p:cNvPr>
          <p:cNvSpPr txBox="1">
            <a:spLocks noChangeArrowheads="1"/>
          </p:cNvSpPr>
          <p:nvPr/>
        </p:nvSpPr>
        <p:spPr bwMode="auto">
          <a:xfrm>
            <a:off x="517525" y="4022725"/>
            <a:ext cx="4756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discrete periodicity: </a:t>
            </a:r>
            <a:r>
              <a:rPr lang="en-US">
                <a:solidFill>
                  <a:srgbClr val="FF0000"/>
                </a:solidFill>
                <a:latin typeface="Times" charset="0"/>
                <a:ea typeface="ＭＳ Ｐゴシック" charset="0"/>
              </a:rPr>
              <a:t>photonic crystals</a:t>
            </a:r>
          </a:p>
        </p:txBody>
      </p:sp>
      <p:sp>
        <p:nvSpPr>
          <p:cNvPr id="18459" name="Text Box 27">
            <a:extLst>
              <a:ext uri="{FF2B5EF4-FFF2-40B4-BE49-F238E27FC236}">
                <a16:creationId xmlns:a16="http://schemas.microsoft.com/office/drawing/2014/main" id="{7E27A038-71D3-804B-802E-341F70476FF4}"/>
              </a:ext>
            </a:extLst>
          </p:cNvPr>
          <p:cNvSpPr txBox="1">
            <a:spLocks noChangeArrowheads="1"/>
          </p:cNvSpPr>
          <p:nvPr/>
        </p:nvSpPr>
        <p:spPr bwMode="auto">
          <a:xfrm>
            <a:off x="4419600" y="3200400"/>
            <a:ext cx="16224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waveguides</a:t>
            </a:r>
            <a:endParaRPr lang="en-US">
              <a:latin typeface="Times" charset="0"/>
              <a:ea typeface="ＭＳ Ｐゴシック" charset="0"/>
            </a:endParaRPr>
          </a:p>
        </p:txBody>
      </p:sp>
      <p:sp>
        <p:nvSpPr>
          <p:cNvPr id="18460" name="Rectangle 28">
            <a:extLst>
              <a:ext uri="{FF2B5EF4-FFF2-40B4-BE49-F238E27FC236}">
                <a16:creationId xmlns:a16="http://schemas.microsoft.com/office/drawing/2014/main" id="{AD9C3BC5-0CA0-8A4F-8A1D-3B79B2CCEC19}"/>
              </a:ext>
            </a:extLst>
          </p:cNvPr>
          <p:cNvSpPr>
            <a:spLocks noChangeArrowheads="1"/>
          </p:cNvSpPr>
          <p:nvPr/>
        </p:nvSpPr>
        <p:spPr bwMode="auto">
          <a:xfrm>
            <a:off x="5638800" y="4572000"/>
            <a:ext cx="152400" cy="1447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8461" name="Text Box 29">
            <a:extLst>
              <a:ext uri="{FF2B5EF4-FFF2-40B4-BE49-F238E27FC236}">
                <a16:creationId xmlns:a16="http://schemas.microsoft.com/office/drawing/2014/main" id="{4CB12F99-25B7-8244-AFD2-EC97CAB00E72}"/>
              </a:ext>
            </a:extLst>
          </p:cNvPr>
          <p:cNvSpPr txBox="1">
            <a:spLocks noChangeArrowheads="1"/>
          </p:cNvSpPr>
          <p:nvPr/>
        </p:nvSpPr>
        <p:spPr bwMode="auto">
          <a:xfrm>
            <a:off x="6629400" y="2667000"/>
            <a:ext cx="2170113"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common thread:</a:t>
            </a:r>
          </a:p>
          <a:p>
            <a:pPr algn="ctr">
              <a:defRPr/>
            </a:pPr>
            <a:endParaRPr lang="en-US">
              <a:latin typeface="Times" charset="0"/>
              <a:ea typeface="ＭＳ Ｐゴシック" charset="0"/>
            </a:endParaRPr>
          </a:p>
          <a:p>
            <a:pPr algn="ctr">
              <a:defRPr/>
            </a:pPr>
            <a:r>
              <a:rPr lang="en-US" sz="2800">
                <a:solidFill>
                  <a:srgbClr val="FF0000"/>
                </a:solidFill>
                <a:latin typeface="Times" charset="0"/>
                <a:ea typeface="ＭＳ Ｐゴシック" charset="0"/>
              </a:rPr>
              <a:t>translational</a:t>
            </a:r>
          </a:p>
          <a:p>
            <a:pPr algn="ctr">
              <a:defRPr/>
            </a:pPr>
            <a:r>
              <a:rPr lang="en-US" sz="2800">
                <a:solidFill>
                  <a:srgbClr val="FF0000"/>
                </a:solidFill>
                <a:latin typeface="Times" charset="0"/>
                <a:ea typeface="ＭＳ Ｐゴシック" charset="0"/>
              </a:rPr>
              <a:t>symmetry</a:t>
            </a:r>
            <a:endParaRPr lang="en-US">
              <a:latin typeface="Times" charset="0"/>
              <a:ea typeface="ＭＳ Ｐゴシック"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resonances?</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28" name="TextBox 27">
            <a:extLst>
              <a:ext uri="{FF2B5EF4-FFF2-40B4-BE49-F238E27FC236}">
                <a16:creationId xmlns:a16="http://schemas.microsoft.com/office/drawing/2014/main" id="{16C9F8EE-1799-C74C-9B42-DD9F17611288}"/>
              </a:ext>
            </a:extLst>
          </p:cNvPr>
          <p:cNvSpPr txBox="1"/>
          <p:nvPr/>
        </p:nvSpPr>
        <p:spPr>
          <a:xfrm>
            <a:off x="6096000" y="1638532"/>
            <a:ext cx="2927404" cy="3416320"/>
          </a:xfrm>
          <a:prstGeom prst="rect">
            <a:avLst/>
          </a:prstGeom>
          <a:noFill/>
        </p:spPr>
        <p:txBody>
          <a:bodyPr wrap="none" rtlCol="0">
            <a:spAutoFit/>
          </a:bodyPr>
          <a:lstStyle/>
          <a:p>
            <a:r>
              <a:rPr lang="en-US" dirty="0">
                <a:solidFill>
                  <a:srgbClr val="FF0000"/>
                </a:solidFill>
              </a:rPr>
              <a:t>Challenges:</a:t>
            </a:r>
          </a:p>
          <a:p>
            <a:endParaRPr lang="en-US" dirty="0"/>
          </a:p>
          <a:p>
            <a:r>
              <a:rPr lang="en-US" dirty="0">
                <a:solidFill>
                  <a:srgbClr val="FF0000"/>
                </a:solidFill>
              </a:rPr>
              <a:t>Which</a:t>
            </a:r>
            <a:r>
              <a:rPr lang="en-US" dirty="0"/>
              <a:t> eigenvalue?</a:t>
            </a:r>
          </a:p>
          <a:p>
            <a:endParaRPr lang="en-US" dirty="0"/>
          </a:p>
          <a:p>
            <a:r>
              <a:rPr lang="en-US" dirty="0">
                <a:solidFill>
                  <a:srgbClr val="0432FF"/>
                </a:solidFill>
              </a:rPr>
              <a:t>Interior</a:t>
            </a:r>
            <a:r>
              <a:rPr lang="en-US" dirty="0"/>
              <a:t> eigenvalue of</a:t>
            </a:r>
          </a:p>
          <a:p>
            <a:r>
              <a:rPr lang="en-US" dirty="0"/>
              <a:t>big non-Hermitian…</a:t>
            </a:r>
          </a:p>
          <a:p>
            <a:endParaRPr lang="en-US" dirty="0"/>
          </a:p>
          <a:p>
            <a:r>
              <a:rPr lang="en-US" dirty="0">
                <a:solidFill>
                  <a:srgbClr val="0432FF"/>
                </a:solidFill>
              </a:rPr>
              <a:t>Tracking</a:t>
            </a:r>
            <a:r>
              <a:rPr lang="en-US" dirty="0"/>
              <a:t> eigenvalue</a:t>
            </a:r>
          </a:p>
          <a:p>
            <a:r>
              <a:rPr lang="en-US" dirty="0"/>
              <a:t>(no </a:t>
            </a:r>
            <a:r>
              <a:rPr lang="en-US" dirty="0" err="1"/>
              <a:t>discontin</a:t>
            </a:r>
            <a:r>
              <a:rPr lang="en-US" dirty="0"/>
              <a:t>. jumps!)</a:t>
            </a:r>
          </a:p>
        </p:txBody>
      </p:sp>
    </p:spTree>
    <p:extLst>
      <p:ext uri="{BB962C8B-B14F-4D97-AF65-F5344CB8AC3E}">
        <p14:creationId xmlns:p14="http://schemas.microsoft.com/office/powerpoint/2010/main" val="40732304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16467-30F8-D14D-8FD4-663945E36E03}"/>
              </a:ext>
            </a:extLst>
          </p:cNvPr>
          <p:cNvSpPr>
            <a:spLocks noGrp="1"/>
          </p:cNvSpPr>
          <p:nvPr>
            <p:ph type="title"/>
          </p:nvPr>
        </p:nvSpPr>
        <p:spPr>
          <a:xfrm>
            <a:off x="762000" y="33867"/>
            <a:ext cx="7772400" cy="1143000"/>
          </a:xfrm>
        </p:spPr>
        <p:txBody>
          <a:bodyPr/>
          <a:lstStyle/>
          <a:p>
            <a:r>
              <a:rPr lang="en-US" dirty="0"/>
              <a:t>Optimize resolvent instead</a:t>
            </a:r>
          </a:p>
        </p:txBody>
      </p:sp>
      <p:cxnSp>
        <p:nvCxnSpPr>
          <p:cNvPr id="3" name="Straight Arrow Connector 2">
            <a:extLst>
              <a:ext uri="{FF2B5EF4-FFF2-40B4-BE49-F238E27FC236}">
                <a16:creationId xmlns:a16="http://schemas.microsoft.com/office/drawing/2014/main" id="{25111459-B029-D841-A7C6-802CCFE3669D}"/>
              </a:ext>
            </a:extLst>
          </p:cNvPr>
          <p:cNvCxnSpPr>
            <a:cxnSpLocks/>
          </p:cNvCxnSpPr>
          <p:nvPr/>
        </p:nvCxnSpPr>
        <p:spPr bwMode="auto">
          <a:xfrm>
            <a:off x="1110916" y="1250834"/>
            <a:ext cx="0" cy="4464166"/>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4" name="Straight Arrow Connector 3">
            <a:extLst>
              <a:ext uri="{FF2B5EF4-FFF2-40B4-BE49-F238E27FC236}">
                <a16:creationId xmlns:a16="http://schemas.microsoft.com/office/drawing/2014/main" id="{1037C2BF-FC8D-9F47-B8FB-8DBF02C35E2B}"/>
              </a:ext>
            </a:extLst>
          </p:cNvPr>
          <p:cNvCxnSpPr/>
          <p:nvPr/>
        </p:nvCxnSpPr>
        <p:spPr bwMode="auto">
          <a:xfrm flipH="1">
            <a:off x="762000" y="2466519"/>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5" name="TextBox 4">
            <a:extLst>
              <a:ext uri="{FF2B5EF4-FFF2-40B4-BE49-F238E27FC236}">
                <a16:creationId xmlns:a16="http://schemas.microsoft.com/office/drawing/2014/main" id="{A40D09CA-B09D-C642-8715-36364252C5C8}"/>
              </a:ext>
            </a:extLst>
          </p:cNvPr>
          <p:cNvSpPr txBox="1"/>
          <p:nvPr/>
        </p:nvSpPr>
        <p:spPr>
          <a:xfrm>
            <a:off x="4599647" y="2466519"/>
            <a:ext cx="825867" cy="461665"/>
          </a:xfrm>
          <a:prstGeom prst="rect">
            <a:avLst/>
          </a:prstGeom>
          <a:noFill/>
        </p:spPr>
        <p:txBody>
          <a:bodyPr wrap="none" rtlCol="0">
            <a:spAutoFit/>
          </a:bodyPr>
          <a:lstStyle/>
          <a:p>
            <a:r>
              <a:rPr lang="en-US" dirty="0"/>
              <a:t>Re </a:t>
            </a:r>
            <a:r>
              <a:rPr lang="el-GR" dirty="0"/>
              <a:t>ω</a:t>
            </a:r>
            <a:endParaRPr lang="en-US" dirty="0"/>
          </a:p>
        </p:txBody>
      </p:sp>
      <p:sp>
        <p:nvSpPr>
          <p:cNvPr id="6" name="TextBox 5">
            <a:extLst>
              <a:ext uri="{FF2B5EF4-FFF2-40B4-BE49-F238E27FC236}">
                <a16:creationId xmlns:a16="http://schemas.microsoft.com/office/drawing/2014/main" id="{B7E5DBE9-417F-614A-A7CE-FD6C627BBD06}"/>
              </a:ext>
            </a:extLst>
          </p:cNvPr>
          <p:cNvSpPr txBox="1"/>
          <p:nvPr/>
        </p:nvSpPr>
        <p:spPr>
          <a:xfrm>
            <a:off x="1110916" y="1176867"/>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7" name="TextBox 6">
            <a:extLst>
              <a:ext uri="{FF2B5EF4-FFF2-40B4-BE49-F238E27FC236}">
                <a16:creationId xmlns:a16="http://schemas.microsoft.com/office/drawing/2014/main" id="{48356761-2C15-7A4A-B843-7A0E35D7A209}"/>
              </a:ext>
            </a:extLst>
          </p:cNvPr>
          <p:cNvSpPr txBox="1"/>
          <p:nvPr/>
        </p:nvSpPr>
        <p:spPr>
          <a:xfrm>
            <a:off x="1339516" y="2887277"/>
            <a:ext cx="415498" cy="369332"/>
          </a:xfrm>
          <a:prstGeom prst="rect">
            <a:avLst/>
          </a:prstGeom>
          <a:noFill/>
        </p:spPr>
        <p:txBody>
          <a:bodyPr wrap="none" rtlCol="0">
            <a:spAutoFit/>
          </a:bodyPr>
          <a:lstStyle/>
          <a:p>
            <a:r>
              <a:rPr lang="en-US" sz="1800" dirty="0">
                <a:solidFill>
                  <a:srgbClr val="0432FF"/>
                </a:solidFill>
              </a:rPr>
              <a:t>×</a:t>
            </a:r>
          </a:p>
        </p:txBody>
      </p:sp>
      <p:sp>
        <p:nvSpPr>
          <p:cNvPr id="8" name="TextBox 7">
            <a:extLst>
              <a:ext uri="{FF2B5EF4-FFF2-40B4-BE49-F238E27FC236}">
                <a16:creationId xmlns:a16="http://schemas.microsoft.com/office/drawing/2014/main" id="{9B14A814-E050-CE43-A4AE-2110CFB263F8}"/>
              </a:ext>
            </a:extLst>
          </p:cNvPr>
          <p:cNvSpPr txBox="1"/>
          <p:nvPr/>
        </p:nvSpPr>
        <p:spPr>
          <a:xfrm>
            <a:off x="1609818" y="2642882"/>
            <a:ext cx="415498" cy="369332"/>
          </a:xfrm>
          <a:prstGeom prst="rect">
            <a:avLst/>
          </a:prstGeom>
          <a:noFill/>
        </p:spPr>
        <p:txBody>
          <a:bodyPr wrap="none" rtlCol="0">
            <a:spAutoFit/>
          </a:bodyPr>
          <a:lstStyle/>
          <a:p>
            <a:r>
              <a:rPr lang="en-US" sz="1800" dirty="0">
                <a:solidFill>
                  <a:srgbClr val="0432FF"/>
                </a:solidFill>
              </a:rPr>
              <a:t>×</a:t>
            </a:r>
          </a:p>
        </p:txBody>
      </p:sp>
      <p:sp>
        <p:nvSpPr>
          <p:cNvPr id="9" name="TextBox 8">
            <a:extLst>
              <a:ext uri="{FF2B5EF4-FFF2-40B4-BE49-F238E27FC236}">
                <a16:creationId xmlns:a16="http://schemas.microsoft.com/office/drawing/2014/main" id="{C419B52A-1EFD-2740-9541-8AD3968FD8E8}"/>
              </a:ext>
            </a:extLst>
          </p:cNvPr>
          <p:cNvSpPr txBox="1"/>
          <p:nvPr/>
        </p:nvSpPr>
        <p:spPr>
          <a:xfrm>
            <a:off x="1720516" y="3169094"/>
            <a:ext cx="415498" cy="369332"/>
          </a:xfrm>
          <a:prstGeom prst="rect">
            <a:avLst/>
          </a:prstGeom>
          <a:noFill/>
        </p:spPr>
        <p:txBody>
          <a:bodyPr wrap="none" rtlCol="0">
            <a:spAutoFit/>
          </a:bodyPr>
          <a:lstStyle/>
          <a:p>
            <a:r>
              <a:rPr lang="en-US" sz="1800" dirty="0">
                <a:solidFill>
                  <a:srgbClr val="0432FF"/>
                </a:solidFill>
              </a:rPr>
              <a:t>×</a:t>
            </a:r>
          </a:p>
        </p:txBody>
      </p:sp>
      <p:sp>
        <p:nvSpPr>
          <p:cNvPr id="10" name="TextBox 9">
            <a:extLst>
              <a:ext uri="{FF2B5EF4-FFF2-40B4-BE49-F238E27FC236}">
                <a16:creationId xmlns:a16="http://schemas.microsoft.com/office/drawing/2014/main" id="{D484852F-0F40-DA47-A48F-5B5D47146BF2}"/>
              </a:ext>
            </a:extLst>
          </p:cNvPr>
          <p:cNvSpPr txBox="1"/>
          <p:nvPr/>
        </p:nvSpPr>
        <p:spPr>
          <a:xfrm>
            <a:off x="1914618" y="3864856"/>
            <a:ext cx="415498" cy="369332"/>
          </a:xfrm>
          <a:prstGeom prst="rect">
            <a:avLst/>
          </a:prstGeom>
          <a:noFill/>
        </p:spPr>
        <p:txBody>
          <a:bodyPr wrap="none" rtlCol="0">
            <a:spAutoFit/>
          </a:bodyPr>
          <a:lstStyle/>
          <a:p>
            <a:r>
              <a:rPr lang="en-US" sz="1800" dirty="0">
                <a:solidFill>
                  <a:srgbClr val="0432FF"/>
                </a:solidFill>
              </a:rPr>
              <a:t>×</a:t>
            </a:r>
          </a:p>
        </p:txBody>
      </p:sp>
      <p:sp>
        <p:nvSpPr>
          <p:cNvPr id="11" name="TextBox 10">
            <a:extLst>
              <a:ext uri="{FF2B5EF4-FFF2-40B4-BE49-F238E27FC236}">
                <a16:creationId xmlns:a16="http://schemas.microsoft.com/office/drawing/2014/main" id="{5E14DF57-8496-BC44-8AE7-B835E9B6C81B}"/>
              </a:ext>
            </a:extLst>
          </p:cNvPr>
          <p:cNvSpPr txBox="1"/>
          <p:nvPr/>
        </p:nvSpPr>
        <p:spPr>
          <a:xfrm>
            <a:off x="2219418" y="3376067"/>
            <a:ext cx="415498" cy="369332"/>
          </a:xfrm>
          <a:prstGeom prst="rect">
            <a:avLst/>
          </a:prstGeom>
          <a:noFill/>
        </p:spPr>
        <p:txBody>
          <a:bodyPr wrap="none" rtlCol="0">
            <a:spAutoFit/>
          </a:bodyPr>
          <a:lstStyle/>
          <a:p>
            <a:r>
              <a:rPr lang="en-US" sz="1800" dirty="0">
                <a:solidFill>
                  <a:srgbClr val="0432FF"/>
                </a:solidFill>
              </a:rPr>
              <a:t>×</a:t>
            </a:r>
          </a:p>
        </p:txBody>
      </p:sp>
      <p:sp>
        <p:nvSpPr>
          <p:cNvPr id="12" name="TextBox 11">
            <a:extLst>
              <a:ext uri="{FF2B5EF4-FFF2-40B4-BE49-F238E27FC236}">
                <a16:creationId xmlns:a16="http://schemas.microsoft.com/office/drawing/2014/main" id="{8DE95FBE-A4B3-8C43-A84A-0FB13D66CCC3}"/>
              </a:ext>
            </a:extLst>
          </p:cNvPr>
          <p:cNvSpPr txBox="1"/>
          <p:nvPr/>
        </p:nvSpPr>
        <p:spPr>
          <a:xfrm>
            <a:off x="2482516" y="2924699"/>
            <a:ext cx="415498" cy="369332"/>
          </a:xfrm>
          <a:prstGeom prst="rect">
            <a:avLst/>
          </a:prstGeom>
          <a:noFill/>
        </p:spPr>
        <p:txBody>
          <a:bodyPr wrap="none" rtlCol="0">
            <a:spAutoFit/>
          </a:bodyPr>
          <a:lstStyle/>
          <a:p>
            <a:r>
              <a:rPr lang="en-US" sz="1800" dirty="0">
                <a:solidFill>
                  <a:srgbClr val="0432FF"/>
                </a:solidFill>
              </a:rPr>
              <a:t>×</a:t>
            </a:r>
          </a:p>
        </p:txBody>
      </p:sp>
      <p:sp>
        <p:nvSpPr>
          <p:cNvPr id="13" name="TextBox 12">
            <a:extLst>
              <a:ext uri="{FF2B5EF4-FFF2-40B4-BE49-F238E27FC236}">
                <a16:creationId xmlns:a16="http://schemas.microsoft.com/office/drawing/2014/main" id="{C7A9CA9E-A513-8B43-9452-70A22B32E357}"/>
              </a:ext>
            </a:extLst>
          </p:cNvPr>
          <p:cNvSpPr txBox="1"/>
          <p:nvPr/>
        </p:nvSpPr>
        <p:spPr>
          <a:xfrm>
            <a:off x="2745614" y="3413489"/>
            <a:ext cx="415498" cy="369332"/>
          </a:xfrm>
          <a:prstGeom prst="rect">
            <a:avLst/>
          </a:prstGeom>
          <a:noFill/>
        </p:spPr>
        <p:txBody>
          <a:bodyPr wrap="none" rtlCol="0">
            <a:spAutoFit/>
          </a:bodyPr>
          <a:lstStyle/>
          <a:p>
            <a:r>
              <a:rPr lang="en-US" sz="1800" dirty="0">
                <a:solidFill>
                  <a:srgbClr val="FF0000"/>
                </a:solidFill>
              </a:rPr>
              <a:t>×</a:t>
            </a:r>
          </a:p>
        </p:txBody>
      </p:sp>
      <p:sp>
        <p:nvSpPr>
          <p:cNvPr id="14" name="TextBox 13">
            <a:extLst>
              <a:ext uri="{FF2B5EF4-FFF2-40B4-BE49-F238E27FC236}">
                <a16:creationId xmlns:a16="http://schemas.microsoft.com/office/drawing/2014/main" id="{1A504FFC-FE1A-EF4A-AF0F-9321E430F90A}"/>
              </a:ext>
            </a:extLst>
          </p:cNvPr>
          <p:cNvSpPr txBox="1"/>
          <p:nvPr/>
        </p:nvSpPr>
        <p:spPr>
          <a:xfrm>
            <a:off x="2787316" y="4146674"/>
            <a:ext cx="415498" cy="369332"/>
          </a:xfrm>
          <a:prstGeom prst="rect">
            <a:avLst/>
          </a:prstGeom>
          <a:noFill/>
        </p:spPr>
        <p:txBody>
          <a:bodyPr wrap="none" rtlCol="0">
            <a:spAutoFit/>
          </a:bodyPr>
          <a:lstStyle/>
          <a:p>
            <a:r>
              <a:rPr lang="en-US" sz="1800" dirty="0">
                <a:solidFill>
                  <a:srgbClr val="0432FF"/>
                </a:solidFill>
              </a:rPr>
              <a:t>×</a:t>
            </a:r>
          </a:p>
        </p:txBody>
      </p:sp>
      <p:sp>
        <p:nvSpPr>
          <p:cNvPr id="15" name="TextBox 14">
            <a:extLst>
              <a:ext uri="{FF2B5EF4-FFF2-40B4-BE49-F238E27FC236}">
                <a16:creationId xmlns:a16="http://schemas.microsoft.com/office/drawing/2014/main" id="{7AB9FC4E-C176-864F-94DA-29BD518BF6D5}"/>
              </a:ext>
            </a:extLst>
          </p:cNvPr>
          <p:cNvSpPr txBox="1"/>
          <p:nvPr/>
        </p:nvSpPr>
        <p:spPr>
          <a:xfrm>
            <a:off x="2482516" y="5124253"/>
            <a:ext cx="415498" cy="369332"/>
          </a:xfrm>
          <a:prstGeom prst="rect">
            <a:avLst/>
          </a:prstGeom>
          <a:noFill/>
        </p:spPr>
        <p:txBody>
          <a:bodyPr wrap="none" rtlCol="0">
            <a:spAutoFit/>
          </a:bodyPr>
          <a:lstStyle/>
          <a:p>
            <a:r>
              <a:rPr lang="en-US" sz="1800" dirty="0">
                <a:solidFill>
                  <a:srgbClr val="0432FF"/>
                </a:solidFill>
              </a:rPr>
              <a:t>×</a:t>
            </a:r>
          </a:p>
        </p:txBody>
      </p:sp>
      <p:sp>
        <p:nvSpPr>
          <p:cNvPr id="16" name="TextBox 15">
            <a:extLst>
              <a:ext uri="{FF2B5EF4-FFF2-40B4-BE49-F238E27FC236}">
                <a16:creationId xmlns:a16="http://schemas.microsoft.com/office/drawing/2014/main" id="{92BD4683-2BD9-A346-81EF-99F9207635C2}"/>
              </a:ext>
            </a:extLst>
          </p:cNvPr>
          <p:cNvSpPr txBox="1"/>
          <p:nvPr/>
        </p:nvSpPr>
        <p:spPr>
          <a:xfrm>
            <a:off x="1990818" y="5086831"/>
            <a:ext cx="415498" cy="369332"/>
          </a:xfrm>
          <a:prstGeom prst="rect">
            <a:avLst/>
          </a:prstGeom>
          <a:noFill/>
        </p:spPr>
        <p:txBody>
          <a:bodyPr wrap="none" rtlCol="0">
            <a:spAutoFit/>
          </a:bodyPr>
          <a:lstStyle/>
          <a:p>
            <a:r>
              <a:rPr lang="en-US" sz="1800" dirty="0">
                <a:solidFill>
                  <a:srgbClr val="0432FF"/>
                </a:solidFill>
              </a:rPr>
              <a:t>×</a:t>
            </a:r>
          </a:p>
        </p:txBody>
      </p:sp>
      <p:sp>
        <p:nvSpPr>
          <p:cNvPr id="17" name="TextBox 16">
            <a:extLst>
              <a:ext uri="{FF2B5EF4-FFF2-40B4-BE49-F238E27FC236}">
                <a16:creationId xmlns:a16="http://schemas.microsoft.com/office/drawing/2014/main" id="{26B21868-8874-5041-B2EF-ABEA177EFD87}"/>
              </a:ext>
            </a:extLst>
          </p:cNvPr>
          <p:cNvSpPr txBox="1"/>
          <p:nvPr/>
        </p:nvSpPr>
        <p:spPr>
          <a:xfrm>
            <a:off x="1263316" y="5368648"/>
            <a:ext cx="415498" cy="369332"/>
          </a:xfrm>
          <a:prstGeom prst="rect">
            <a:avLst/>
          </a:prstGeom>
          <a:noFill/>
        </p:spPr>
        <p:txBody>
          <a:bodyPr wrap="none" rtlCol="0">
            <a:spAutoFit/>
          </a:bodyPr>
          <a:lstStyle/>
          <a:p>
            <a:r>
              <a:rPr lang="en-US" sz="1800" dirty="0">
                <a:solidFill>
                  <a:srgbClr val="0432FF"/>
                </a:solidFill>
              </a:rPr>
              <a:t>×</a:t>
            </a:r>
          </a:p>
        </p:txBody>
      </p:sp>
      <p:sp>
        <p:nvSpPr>
          <p:cNvPr id="19" name="TextBox 18">
            <a:extLst>
              <a:ext uri="{FF2B5EF4-FFF2-40B4-BE49-F238E27FC236}">
                <a16:creationId xmlns:a16="http://schemas.microsoft.com/office/drawing/2014/main" id="{43BB4B7C-28CA-6646-9F32-417CB4BC2A42}"/>
              </a:ext>
            </a:extLst>
          </p:cNvPr>
          <p:cNvSpPr txBox="1"/>
          <p:nvPr/>
        </p:nvSpPr>
        <p:spPr>
          <a:xfrm>
            <a:off x="4006515" y="3972573"/>
            <a:ext cx="415498" cy="369332"/>
          </a:xfrm>
          <a:prstGeom prst="rect">
            <a:avLst/>
          </a:prstGeom>
          <a:noFill/>
        </p:spPr>
        <p:txBody>
          <a:bodyPr wrap="none" rtlCol="0">
            <a:spAutoFit/>
          </a:bodyPr>
          <a:lstStyle/>
          <a:p>
            <a:r>
              <a:rPr lang="en-US" sz="1800" dirty="0">
                <a:solidFill>
                  <a:srgbClr val="0432FF"/>
                </a:solidFill>
              </a:rPr>
              <a:t>×</a:t>
            </a:r>
          </a:p>
        </p:txBody>
      </p:sp>
      <p:sp>
        <p:nvSpPr>
          <p:cNvPr id="21" name="TextBox 20">
            <a:extLst>
              <a:ext uri="{FF2B5EF4-FFF2-40B4-BE49-F238E27FC236}">
                <a16:creationId xmlns:a16="http://schemas.microsoft.com/office/drawing/2014/main" id="{E9010777-CBC5-C342-B263-46439EA09A58}"/>
              </a:ext>
            </a:extLst>
          </p:cNvPr>
          <p:cNvSpPr txBox="1"/>
          <p:nvPr/>
        </p:nvSpPr>
        <p:spPr>
          <a:xfrm>
            <a:off x="3549316" y="4635464"/>
            <a:ext cx="415498" cy="369332"/>
          </a:xfrm>
          <a:prstGeom prst="rect">
            <a:avLst/>
          </a:prstGeom>
          <a:noFill/>
        </p:spPr>
        <p:txBody>
          <a:bodyPr wrap="none" rtlCol="0">
            <a:spAutoFit/>
          </a:bodyPr>
          <a:lstStyle/>
          <a:p>
            <a:r>
              <a:rPr lang="en-US" sz="1800" dirty="0">
                <a:solidFill>
                  <a:srgbClr val="0432FF"/>
                </a:solidFill>
              </a:rPr>
              <a:t>×</a:t>
            </a:r>
          </a:p>
        </p:txBody>
      </p:sp>
      <p:sp>
        <p:nvSpPr>
          <p:cNvPr id="22" name="TextBox 21">
            <a:extLst>
              <a:ext uri="{FF2B5EF4-FFF2-40B4-BE49-F238E27FC236}">
                <a16:creationId xmlns:a16="http://schemas.microsoft.com/office/drawing/2014/main" id="{7B4CBE05-2D4F-A747-9BB6-F99E30CF20F3}"/>
              </a:ext>
            </a:extLst>
          </p:cNvPr>
          <p:cNvSpPr txBox="1"/>
          <p:nvPr/>
        </p:nvSpPr>
        <p:spPr>
          <a:xfrm>
            <a:off x="4657818" y="5086831"/>
            <a:ext cx="415498" cy="369332"/>
          </a:xfrm>
          <a:prstGeom prst="rect">
            <a:avLst/>
          </a:prstGeom>
          <a:noFill/>
        </p:spPr>
        <p:txBody>
          <a:bodyPr wrap="none" rtlCol="0">
            <a:spAutoFit/>
          </a:bodyPr>
          <a:lstStyle/>
          <a:p>
            <a:r>
              <a:rPr lang="en-US" sz="1800" dirty="0">
                <a:solidFill>
                  <a:srgbClr val="0432FF"/>
                </a:solidFill>
              </a:rPr>
              <a:t>×</a:t>
            </a:r>
          </a:p>
        </p:txBody>
      </p:sp>
      <p:sp>
        <p:nvSpPr>
          <p:cNvPr id="25" name="Arc 24">
            <a:extLst>
              <a:ext uri="{FF2B5EF4-FFF2-40B4-BE49-F238E27FC236}">
                <a16:creationId xmlns:a16="http://schemas.microsoft.com/office/drawing/2014/main" id="{028915DE-F72D-C342-836F-86317EEAFE58}"/>
              </a:ext>
            </a:extLst>
          </p:cNvPr>
          <p:cNvSpPr/>
          <p:nvPr/>
        </p:nvSpPr>
        <p:spPr bwMode="auto">
          <a:xfrm rot="4020424">
            <a:off x="2253916" y="2201351"/>
            <a:ext cx="1150204" cy="1557226"/>
          </a:xfrm>
          <a:prstGeom prst="arc">
            <a:avLst>
              <a:gd name="adj1" fmla="val 16878469"/>
              <a:gd name="adj2" fmla="val 0"/>
            </a:avLst>
          </a:prstGeom>
          <a:noFill/>
          <a:ln w="9525" cap="flat" cmpd="sng" algn="ctr">
            <a:solidFill>
              <a:srgbClr val="FF0000"/>
            </a:solidFill>
            <a:prstDash val="dash"/>
            <a:round/>
            <a:headEnd type="triangl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6" name="TextBox 25">
            <a:extLst>
              <a:ext uri="{FF2B5EF4-FFF2-40B4-BE49-F238E27FC236}">
                <a16:creationId xmlns:a16="http://schemas.microsoft.com/office/drawing/2014/main" id="{F0820EFD-DF4D-5047-B0AF-3E09CCDD44F0}"/>
              </a:ext>
            </a:extLst>
          </p:cNvPr>
          <p:cNvSpPr txBox="1"/>
          <p:nvPr/>
        </p:nvSpPr>
        <p:spPr>
          <a:xfrm>
            <a:off x="3354920" y="2524092"/>
            <a:ext cx="415498" cy="369332"/>
          </a:xfrm>
          <a:prstGeom prst="rect">
            <a:avLst/>
          </a:prstGeom>
          <a:noFill/>
        </p:spPr>
        <p:txBody>
          <a:bodyPr wrap="none" rtlCol="0">
            <a:spAutoFit/>
          </a:bodyPr>
          <a:lstStyle/>
          <a:p>
            <a:r>
              <a:rPr lang="en-US" sz="1800" dirty="0">
                <a:solidFill>
                  <a:srgbClr val="FF0000"/>
                </a:solidFill>
              </a:rPr>
              <a:t>×</a:t>
            </a:r>
          </a:p>
        </p:txBody>
      </p:sp>
      <p:sp>
        <p:nvSpPr>
          <p:cNvPr id="27" name="TextBox 26">
            <a:extLst>
              <a:ext uri="{FF2B5EF4-FFF2-40B4-BE49-F238E27FC236}">
                <a16:creationId xmlns:a16="http://schemas.microsoft.com/office/drawing/2014/main" id="{7B231AAE-AFFE-E64E-9B65-A23BAC328434}"/>
              </a:ext>
            </a:extLst>
          </p:cNvPr>
          <p:cNvSpPr txBox="1"/>
          <p:nvPr/>
        </p:nvSpPr>
        <p:spPr>
          <a:xfrm>
            <a:off x="3369187" y="3135314"/>
            <a:ext cx="1098634" cy="707886"/>
          </a:xfrm>
          <a:prstGeom prst="rect">
            <a:avLst/>
          </a:prstGeom>
          <a:noFill/>
        </p:spPr>
        <p:txBody>
          <a:bodyPr wrap="none" rtlCol="0">
            <a:spAutoFit/>
          </a:bodyPr>
          <a:lstStyle/>
          <a:p>
            <a:r>
              <a:rPr lang="en-US" sz="2000" i="1" dirty="0">
                <a:solidFill>
                  <a:srgbClr val="FF0000"/>
                </a:solidFill>
              </a:rPr>
              <a:t>optimize</a:t>
            </a:r>
          </a:p>
          <a:p>
            <a:r>
              <a:rPr lang="en-US" sz="2000" i="1" dirty="0">
                <a:solidFill>
                  <a:srgbClr val="FF0000"/>
                </a:solidFill>
              </a:rPr>
              <a:t>structure</a:t>
            </a:r>
          </a:p>
        </p:txBody>
      </p:sp>
      <p:sp>
        <p:nvSpPr>
          <p:cNvPr id="18" name="Oval 17">
            <a:extLst>
              <a:ext uri="{FF2B5EF4-FFF2-40B4-BE49-F238E27FC236}">
                <a16:creationId xmlns:a16="http://schemas.microsoft.com/office/drawing/2014/main" id="{C211BA50-7997-4449-A5A6-38E7189AF2B5}"/>
              </a:ext>
            </a:extLst>
          </p:cNvPr>
          <p:cNvSpPr/>
          <p:nvPr/>
        </p:nvSpPr>
        <p:spPr bwMode="auto">
          <a:xfrm>
            <a:off x="3505200" y="2396066"/>
            <a:ext cx="152400" cy="162359"/>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20" name="TextBox 19">
            <a:extLst>
              <a:ext uri="{FF2B5EF4-FFF2-40B4-BE49-F238E27FC236}">
                <a16:creationId xmlns:a16="http://schemas.microsoft.com/office/drawing/2014/main" id="{B6362F84-0C0E-F84D-A6A8-A0007EC7E049}"/>
              </a:ext>
            </a:extLst>
          </p:cNvPr>
          <p:cNvSpPr txBox="1"/>
          <p:nvPr/>
        </p:nvSpPr>
        <p:spPr>
          <a:xfrm>
            <a:off x="2966906" y="1895848"/>
            <a:ext cx="1681294" cy="461665"/>
          </a:xfrm>
          <a:prstGeom prst="rect">
            <a:avLst/>
          </a:prstGeom>
          <a:noFill/>
        </p:spPr>
        <p:txBody>
          <a:bodyPr wrap="none" rtlCol="0">
            <a:spAutoFit/>
          </a:bodyPr>
          <a:lstStyle/>
          <a:p>
            <a:r>
              <a:rPr lang="en-US" dirty="0"/>
              <a:t>“target” </a:t>
            </a:r>
            <a:r>
              <a:rPr lang="el-GR" dirty="0">
                <a:solidFill>
                  <a:srgbClr val="FF0000"/>
                </a:solidFill>
              </a:rPr>
              <a:t>ω</a:t>
            </a:r>
            <a:r>
              <a:rPr lang="el-GR" baseline="-25000" dirty="0">
                <a:solidFill>
                  <a:srgbClr val="FF0000"/>
                </a:solidFill>
              </a:rPr>
              <a:t>0</a:t>
            </a:r>
            <a:r>
              <a:rPr lang="en-US" dirty="0"/>
              <a:t> </a:t>
            </a:r>
          </a:p>
        </p:txBody>
      </p:sp>
      <p:sp>
        <p:nvSpPr>
          <p:cNvPr id="23" name="TextBox 22">
            <a:extLst>
              <a:ext uri="{FF2B5EF4-FFF2-40B4-BE49-F238E27FC236}">
                <a16:creationId xmlns:a16="http://schemas.microsoft.com/office/drawing/2014/main" id="{6BD124FC-B920-0B46-A132-E27533918539}"/>
              </a:ext>
            </a:extLst>
          </p:cNvPr>
          <p:cNvSpPr txBox="1"/>
          <p:nvPr/>
        </p:nvSpPr>
        <p:spPr>
          <a:xfrm>
            <a:off x="5477429" y="1211710"/>
            <a:ext cx="3573566" cy="5262979"/>
          </a:xfrm>
          <a:prstGeom prst="rect">
            <a:avLst/>
          </a:prstGeom>
          <a:noFill/>
        </p:spPr>
        <p:txBody>
          <a:bodyPr wrap="square" rtlCol="0">
            <a:spAutoFit/>
          </a:bodyPr>
          <a:lstStyle/>
          <a:p>
            <a:r>
              <a:rPr lang="en-US" sz="2800" dirty="0"/>
              <a:t>      maximize</a:t>
            </a:r>
          </a:p>
          <a:p>
            <a:r>
              <a:rPr lang="en-US" sz="2800" dirty="0">
                <a:solidFill>
                  <a:srgbClr val="FF0000"/>
                </a:solidFill>
              </a:rPr>
              <a:t> Re </a:t>
            </a:r>
            <a:r>
              <a:rPr lang="el-GR" sz="2800" dirty="0">
                <a:solidFill>
                  <a:srgbClr val="FF0000"/>
                </a:solidFill>
              </a:rPr>
              <a:t>ψ</a:t>
            </a:r>
            <a:r>
              <a:rPr lang="en-US" sz="2800" baseline="30000" dirty="0">
                <a:solidFill>
                  <a:srgbClr val="FF0000"/>
                </a:solidFill>
              </a:rPr>
              <a:t>*</a:t>
            </a:r>
            <a:r>
              <a:rPr lang="en-US" sz="2800" dirty="0">
                <a:solidFill>
                  <a:srgbClr val="FF0000"/>
                </a:solidFill>
              </a:rPr>
              <a:t>M(</a:t>
            </a:r>
            <a:r>
              <a:rPr lang="el-GR" sz="2800" dirty="0">
                <a:solidFill>
                  <a:srgbClr val="FF0000"/>
                </a:solidFill>
              </a:rPr>
              <a:t>ω</a:t>
            </a:r>
            <a:r>
              <a:rPr lang="el-GR" sz="2800" baseline="-25000" dirty="0">
                <a:solidFill>
                  <a:srgbClr val="FF0000"/>
                </a:solidFill>
              </a:rPr>
              <a:t>0</a:t>
            </a:r>
            <a:r>
              <a:rPr lang="el-GR" sz="2800" dirty="0">
                <a:solidFill>
                  <a:srgbClr val="FF0000"/>
                </a:solidFill>
              </a:rPr>
              <a:t>)</a:t>
            </a:r>
            <a:r>
              <a:rPr lang="en-US" sz="2800" baseline="30000" dirty="0">
                <a:solidFill>
                  <a:srgbClr val="FF0000"/>
                </a:solidFill>
              </a:rPr>
              <a:t>–1</a:t>
            </a:r>
            <a:r>
              <a:rPr lang="el-GR" sz="2800" dirty="0">
                <a:solidFill>
                  <a:srgbClr val="FF0000"/>
                </a:solidFill>
              </a:rPr>
              <a:t>ψ</a:t>
            </a:r>
            <a:endParaRPr lang="en-US" sz="2800" dirty="0">
              <a:solidFill>
                <a:srgbClr val="FF0000"/>
              </a:solidFill>
            </a:endParaRPr>
          </a:p>
          <a:p>
            <a:r>
              <a:rPr lang="en-US" sz="2800" dirty="0">
                <a:solidFill>
                  <a:srgbClr val="FF0000"/>
                </a:solidFill>
              </a:rPr>
              <a:t>      = Re </a:t>
            </a:r>
            <a:r>
              <a:rPr lang="en-US" sz="2800" i="1" dirty="0">
                <a:solidFill>
                  <a:srgbClr val="FF0000"/>
                </a:solidFill>
              </a:rPr>
              <a:t>f</a:t>
            </a:r>
            <a:r>
              <a:rPr lang="en-US" sz="2800" dirty="0">
                <a:solidFill>
                  <a:srgbClr val="FF0000"/>
                </a:solidFill>
              </a:rPr>
              <a:t>(</a:t>
            </a:r>
            <a:r>
              <a:rPr lang="el-GR" sz="2800" dirty="0">
                <a:solidFill>
                  <a:srgbClr val="FF0000"/>
                </a:solidFill>
              </a:rPr>
              <a:t>ω</a:t>
            </a:r>
            <a:r>
              <a:rPr lang="en-US" sz="2800" dirty="0">
                <a:solidFill>
                  <a:srgbClr val="FF0000"/>
                </a:solidFill>
              </a:rPr>
              <a:t>)</a:t>
            </a:r>
          </a:p>
          <a:p>
            <a:endParaRPr lang="en-US" sz="2800" dirty="0"/>
          </a:p>
          <a:p>
            <a:r>
              <a:rPr lang="en-US" sz="2800" dirty="0"/>
              <a:t>instead for some </a:t>
            </a:r>
            <a:r>
              <a:rPr lang="el-GR" sz="2800" dirty="0"/>
              <a:t>ψ</a:t>
            </a:r>
            <a:endParaRPr lang="en-US" sz="2800" dirty="0"/>
          </a:p>
          <a:p>
            <a:endParaRPr lang="en-US" sz="2800" dirty="0"/>
          </a:p>
          <a:p>
            <a:r>
              <a:rPr lang="en-US" sz="2800" dirty="0"/>
              <a:t>… many key physical</a:t>
            </a:r>
          </a:p>
          <a:p>
            <a:r>
              <a:rPr lang="en-US" sz="2800" dirty="0"/>
              <a:t>quantities in this form!</a:t>
            </a:r>
          </a:p>
          <a:p>
            <a:endParaRPr lang="en-US" sz="2800" dirty="0"/>
          </a:p>
          <a:p>
            <a:r>
              <a:rPr lang="en-US" sz="2800" dirty="0"/>
              <a:t>= total power expended </a:t>
            </a:r>
            <a:r>
              <a:rPr lang="el-GR" sz="2800" dirty="0"/>
              <a:t> </a:t>
            </a:r>
          </a:p>
          <a:p>
            <a:r>
              <a:rPr lang="el-GR" sz="2800" dirty="0"/>
              <a:t>   </a:t>
            </a:r>
            <a:r>
              <a:rPr lang="en-US" sz="2800" dirty="0"/>
              <a:t>by a source or</a:t>
            </a:r>
          </a:p>
          <a:p>
            <a:r>
              <a:rPr lang="en-US" sz="2800" dirty="0"/>
              <a:t>   incident wave </a:t>
            </a:r>
            <a:r>
              <a:rPr lang="el-GR" sz="2800" dirty="0"/>
              <a:t>ψ</a:t>
            </a:r>
            <a:endParaRPr lang="en-US" sz="2800" dirty="0"/>
          </a:p>
        </p:txBody>
      </p:sp>
      <p:sp>
        <p:nvSpPr>
          <p:cNvPr id="24" name="TextBox 23">
            <a:extLst>
              <a:ext uri="{FF2B5EF4-FFF2-40B4-BE49-F238E27FC236}">
                <a16:creationId xmlns:a16="http://schemas.microsoft.com/office/drawing/2014/main" id="{D24E2F74-DA3A-9E4B-A148-33D9544FF8AB}"/>
              </a:ext>
            </a:extLst>
          </p:cNvPr>
          <p:cNvSpPr txBox="1"/>
          <p:nvPr/>
        </p:nvSpPr>
        <p:spPr>
          <a:xfrm>
            <a:off x="2219418" y="6464503"/>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200544407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5606AFF4-FB90-A440-820E-91912ACDDCF2}"/>
              </a:ext>
            </a:extLst>
          </p:cNvPr>
          <p:cNvSpPr>
            <a:spLocks noGrp="1" noChangeArrowheads="1"/>
          </p:cNvSpPr>
          <p:nvPr>
            <p:ph type="title" idx="4294967295"/>
          </p:nvPr>
        </p:nvSpPr>
        <p:spPr>
          <a:xfrm>
            <a:off x="152400" y="76200"/>
            <a:ext cx="8763000" cy="1143000"/>
          </a:xfrm>
        </p:spPr>
        <p:txBody>
          <a:bodyPr/>
          <a:lstStyle/>
          <a:p>
            <a:r>
              <a:rPr lang="en-US" altLang="en-US" dirty="0">
                <a:ea typeface="ヒラギノ角ゴ Pro W3" panose="020B0300000000000000" pitchFamily="34" charset="-128"/>
              </a:rPr>
              <a:t>Back to cavity optimization…</a:t>
            </a:r>
          </a:p>
        </p:txBody>
      </p:sp>
      <p:sp>
        <p:nvSpPr>
          <p:cNvPr id="57348" name="Text Box 4">
            <a:extLst>
              <a:ext uri="{FF2B5EF4-FFF2-40B4-BE49-F238E27FC236}">
                <a16:creationId xmlns:a16="http://schemas.microsoft.com/office/drawing/2014/main" id="{60BA2E61-2C06-994A-9591-1C7141B119D0}"/>
              </a:ext>
            </a:extLst>
          </p:cNvPr>
          <p:cNvSpPr txBox="1">
            <a:spLocks noChangeArrowheads="1"/>
          </p:cNvSpPr>
          <p:nvPr/>
        </p:nvSpPr>
        <p:spPr bwMode="auto">
          <a:xfrm>
            <a:off x="441325" y="1306513"/>
            <a:ext cx="8504251" cy="2616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Typical </a:t>
            </a:r>
            <a:r>
              <a:rPr lang="en-US" altLang="en-US" dirty="0">
                <a:solidFill>
                  <a:srgbClr val="FF0000"/>
                </a:solidFill>
              </a:rPr>
              <a:t>figure of merit is “</a:t>
            </a:r>
            <a:r>
              <a:rPr lang="en-US" altLang="ja-JP" dirty="0">
                <a:solidFill>
                  <a:srgbClr val="FF0000"/>
                </a:solidFill>
              </a:rPr>
              <a:t>Purcell factor” </a:t>
            </a:r>
            <a:r>
              <a:rPr lang="en-US" altLang="ja-JP" i="1" dirty="0">
                <a:solidFill>
                  <a:srgbClr val="FF0000"/>
                </a:solidFill>
              </a:rPr>
              <a:t>Q</a:t>
            </a:r>
            <a:r>
              <a:rPr lang="en-US" altLang="ja-JP" dirty="0">
                <a:solidFill>
                  <a:srgbClr val="FF0000"/>
                </a:solidFill>
              </a:rPr>
              <a:t>/</a:t>
            </a:r>
            <a:r>
              <a:rPr lang="en-US" altLang="ja-JP" i="1" dirty="0">
                <a:solidFill>
                  <a:srgbClr val="FF0000"/>
                </a:solidFill>
              </a:rPr>
              <a:t>V</a:t>
            </a:r>
          </a:p>
          <a:p>
            <a:r>
              <a:rPr lang="en-US" altLang="en-US" i="1" dirty="0"/>
              <a:t>	</a:t>
            </a:r>
            <a:r>
              <a:rPr lang="en-US" altLang="en-US" dirty="0"/>
              <a:t>(~ enhancement of light-matter coupling)</a:t>
            </a:r>
          </a:p>
          <a:p>
            <a:endParaRPr lang="en-US" altLang="en-US" dirty="0"/>
          </a:p>
          <a:p>
            <a:r>
              <a:rPr lang="en-US" altLang="en-US" dirty="0"/>
              <a:t>= </a:t>
            </a:r>
            <a:r>
              <a:rPr lang="en-US" altLang="en-US" dirty="0">
                <a:solidFill>
                  <a:srgbClr val="FF0000"/>
                </a:solidFill>
              </a:rPr>
              <a:t>approximation for LDOS </a:t>
            </a:r>
            <a:r>
              <a:rPr lang="en-US" altLang="en-US" dirty="0"/>
              <a:t>(local density of states)</a:t>
            </a:r>
          </a:p>
          <a:p>
            <a:r>
              <a:rPr lang="en-US" altLang="en-US" dirty="0"/>
              <a:t>= power expended by dipole source </a:t>
            </a:r>
            <a:r>
              <a:rPr lang="en-US" altLang="en-US" dirty="0">
                <a:solidFill>
                  <a:srgbClr val="FF0000"/>
                </a:solidFill>
              </a:rPr>
              <a:t>Re </a:t>
            </a:r>
            <a:r>
              <a:rPr lang="el-GR" altLang="en-US" dirty="0">
                <a:solidFill>
                  <a:srgbClr val="FF0000"/>
                </a:solidFill>
              </a:rPr>
              <a:t>ψ*</a:t>
            </a:r>
            <a:r>
              <a:rPr lang="en-US" altLang="en-US" dirty="0">
                <a:solidFill>
                  <a:srgbClr val="FF0000"/>
                </a:solidFill>
              </a:rPr>
              <a:t>M(</a:t>
            </a:r>
            <a:r>
              <a:rPr lang="el-GR" altLang="en-US" dirty="0">
                <a:solidFill>
                  <a:srgbClr val="FF0000"/>
                </a:solidFill>
              </a:rPr>
              <a:t>ω</a:t>
            </a:r>
            <a:r>
              <a:rPr lang="el-GR" altLang="en-US" baseline="-25000" dirty="0">
                <a:solidFill>
                  <a:srgbClr val="FF0000"/>
                </a:solidFill>
              </a:rPr>
              <a:t>0</a:t>
            </a:r>
            <a:r>
              <a:rPr lang="el-GR" altLang="en-US" dirty="0">
                <a:solidFill>
                  <a:srgbClr val="FF0000"/>
                </a:solidFill>
              </a:rPr>
              <a:t>)</a:t>
            </a:r>
            <a:r>
              <a:rPr lang="el-GR" altLang="en-US" baseline="30000" dirty="0">
                <a:solidFill>
                  <a:srgbClr val="FF0000"/>
                </a:solidFill>
              </a:rPr>
              <a:t>–1</a:t>
            </a:r>
            <a:r>
              <a:rPr lang="el-GR" altLang="en-US" dirty="0">
                <a:solidFill>
                  <a:srgbClr val="FF0000"/>
                </a:solidFill>
              </a:rPr>
              <a:t>ψ</a:t>
            </a:r>
            <a:r>
              <a:rPr lang="en-US" altLang="en-US" dirty="0">
                <a:solidFill>
                  <a:srgbClr val="FF0000"/>
                </a:solidFill>
              </a:rPr>
              <a:t> for </a:t>
            </a:r>
            <a:r>
              <a:rPr lang="el-GR" altLang="en-US" dirty="0">
                <a:solidFill>
                  <a:srgbClr val="FF0000"/>
                </a:solidFill>
              </a:rPr>
              <a:t>ψ</a:t>
            </a:r>
            <a:r>
              <a:rPr lang="en-US" altLang="en-US" dirty="0">
                <a:solidFill>
                  <a:srgbClr val="FF0000"/>
                </a:solidFill>
              </a:rPr>
              <a:t> = dipole</a:t>
            </a:r>
          </a:p>
          <a:p>
            <a:endParaRPr lang="en-US" altLang="en-US" sz="2000" dirty="0"/>
          </a:p>
          <a:p>
            <a:r>
              <a:rPr lang="en-US" altLang="en-US" dirty="0"/>
              <a:t>Naively, should we </a:t>
            </a:r>
            <a:r>
              <a:rPr lang="en-US" altLang="en-US" dirty="0">
                <a:solidFill>
                  <a:schemeClr val="accent2"/>
                </a:solidFill>
              </a:rPr>
              <a:t>maximize </a:t>
            </a:r>
            <a:r>
              <a:rPr lang="en-US" altLang="en-US" i="1" dirty="0">
                <a:solidFill>
                  <a:schemeClr val="accent2"/>
                </a:solidFill>
              </a:rPr>
              <a:t>Q</a:t>
            </a:r>
            <a:r>
              <a:rPr lang="en-US" altLang="en-US" dirty="0">
                <a:solidFill>
                  <a:schemeClr val="accent2"/>
                </a:solidFill>
              </a:rPr>
              <a:t>/</a:t>
            </a:r>
            <a:r>
              <a:rPr lang="en-US" altLang="en-US" i="1" dirty="0">
                <a:solidFill>
                  <a:schemeClr val="accent2"/>
                </a:solidFill>
              </a:rPr>
              <a:t>V </a:t>
            </a:r>
            <a:r>
              <a:rPr lang="en-US" altLang="en-US" dirty="0">
                <a:solidFill>
                  <a:schemeClr val="accent2"/>
                </a:solidFill>
              </a:rPr>
              <a:t>or LDOS?</a:t>
            </a:r>
            <a:endParaRPr lang="en-US" altLang="en-US" sz="2800" dirty="0"/>
          </a:p>
        </p:txBody>
      </p:sp>
      <p:grpSp>
        <p:nvGrpSpPr>
          <p:cNvPr id="13" name="Group 12">
            <a:extLst>
              <a:ext uri="{FF2B5EF4-FFF2-40B4-BE49-F238E27FC236}">
                <a16:creationId xmlns:a16="http://schemas.microsoft.com/office/drawing/2014/main" id="{6A556CD9-F91F-C14A-9F63-E42585540E2E}"/>
              </a:ext>
            </a:extLst>
          </p:cNvPr>
          <p:cNvGrpSpPr>
            <a:grpSpLocks/>
          </p:cNvGrpSpPr>
          <p:nvPr/>
        </p:nvGrpSpPr>
        <p:grpSpPr bwMode="auto">
          <a:xfrm>
            <a:off x="1020776" y="4008106"/>
            <a:ext cx="7924800" cy="1668462"/>
            <a:chOff x="457200" y="2674938"/>
            <a:chExt cx="7924801" cy="1668462"/>
          </a:xfrm>
        </p:grpSpPr>
        <p:pic>
          <p:nvPicPr>
            <p:cNvPr id="57349" name="Picture 5">
              <a:extLst>
                <a:ext uri="{FF2B5EF4-FFF2-40B4-BE49-F238E27FC236}">
                  <a16:creationId xmlns:a16="http://schemas.microsoft.com/office/drawing/2014/main" id="{B7479CB5-1686-C442-B213-021008F29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11314"/>
            <a:stretch>
              <a:fillRect/>
            </a:stretch>
          </p:blipFill>
          <p:spPr bwMode="auto">
            <a:xfrm>
              <a:off x="6757989" y="2674938"/>
              <a:ext cx="1624012" cy="1036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7350" name="Line 6">
              <a:extLst>
                <a:ext uri="{FF2B5EF4-FFF2-40B4-BE49-F238E27FC236}">
                  <a16:creationId xmlns:a16="http://schemas.microsoft.com/office/drawing/2014/main" id="{50627C78-C517-8B4D-830A-1618060487F2}"/>
                </a:ext>
              </a:extLst>
            </p:cNvPr>
            <p:cNvSpPr>
              <a:spLocks noChangeShapeType="1"/>
            </p:cNvSpPr>
            <p:nvPr/>
          </p:nvSpPr>
          <p:spPr bwMode="auto">
            <a:xfrm>
              <a:off x="7672389" y="2979738"/>
              <a:ext cx="6096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7351" name="Text Box 7">
              <a:extLst>
                <a:ext uri="{FF2B5EF4-FFF2-40B4-BE49-F238E27FC236}">
                  <a16:creationId xmlns:a16="http://schemas.microsoft.com/office/drawing/2014/main" id="{D9644AF9-D585-C542-B91E-7A1B1DCBBD24}"/>
                </a:ext>
              </a:extLst>
            </p:cNvPr>
            <p:cNvSpPr txBox="1">
              <a:spLocks noChangeArrowheads="1"/>
            </p:cNvSpPr>
            <p:nvPr/>
          </p:nvSpPr>
          <p:spPr bwMode="auto">
            <a:xfrm>
              <a:off x="7824789" y="2689225"/>
              <a:ext cx="349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cs typeface="ＭＳ Ｐゴシック" charset="0"/>
                </a:rPr>
                <a:t>R</a:t>
              </a:r>
            </a:p>
          </p:txBody>
        </p:sp>
        <p:sp>
          <p:nvSpPr>
            <p:cNvPr id="57352" name="Text Box 8">
              <a:extLst>
                <a:ext uri="{FF2B5EF4-FFF2-40B4-BE49-F238E27FC236}">
                  <a16:creationId xmlns:a16="http://schemas.microsoft.com/office/drawing/2014/main" id="{232E18C0-92B3-E846-BFCE-68B92EBC2FA3}"/>
                </a:ext>
              </a:extLst>
            </p:cNvPr>
            <p:cNvSpPr txBox="1">
              <a:spLocks noChangeArrowheads="1"/>
            </p:cNvSpPr>
            <p:nvPr/>
          </p:nvSpPr>
          <p:spPr bwMode="auto">
            <a:xfrm>
              <a:off x="6648451" y="3702050"/>
              <a:ext cx="1717675"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latin typeface="Times" charset="0"/>
                  <a:ea typeface="ＭＳ Ｐゴシック" charset="0"/>
                  <a:cs typeface="ＭＳ Ｐゴシック" charset="0"/>
                </a:rPr>
                <a:t>V</a:t>
              </a:r>
              <a:r>
                <a:rPr lang="en-US" dirty="0">
                  <a:latin typeface="Times" charset="0"/>
                  <a:ea typeface="ＭＳ Ｐゴシック" charset="0"/>
                  <a:cs typeface="ＭＳ Ｐゴシック" charset="0"/>
                </a:rPr>
                <a:t> ~ </a:t>
              </a:r>
              <a:r>
                <a:rPr lang="en-US" i="1" dirty="0">
                  <a:latin typeface="Times" charset="0"/>
                  <a:ea typeface="ＭＳ Ｐゴシック" charset="0"/>
                  <a:cs typeface="ＭＳ Ｐゴシック" charset="0"/>
                </a:rPr>
                <a:t>R</a:t>
              </a:r>
              <a:endParaRPr lang="en-US" dirty="0">
                <a:latin typeface="Times" charset="0"/>
                <a:ea typeface="ＭＳ Ｐゴシック" charset="0"/>
                <a:cs typeface="ＭＳ Ｐゴシック" charset="0"/>
              </a:endParaRPr>
            </a:p>
            <a:p>
              <a:pPr algn="ctr">
                <a:defRPr/>
              </a:pPr>
              <a:r>
                <a:rPr lang="en-US" i="1" dirty="0" err="1">
                  <a:latin typeface="Times" charset="0"/>
                  <a:ea typeface="ＭＳ Ｐゴシック" charset="0"/>
                  <a:cs typeface="ＭＳ Ｐゴシック" charset="0"/>
                </a:rPr>
                <a:t>Q</a:t>
              </a:r>
              <a:r>
                <a:rPr lang="en-US" baseline="-25000" dirty="0" err="1">
                  <a:latin typeface="Times" charset="0"/>
                  <a:ea typeface="ＭＳ Ｐゴシック" charset="0"/>
                  <a:cs typeface="ＭＳ Ｐゴシック" charset="0"/>
                </a:rPr>
                <a:t>rad</a:t>
              </a:r>
              <a:r>
                <a:rPr lang="en-US" dirty="0">
                  <a:latin typeface="Times" charset="0"/>
                  <a:ea typeface="ＭＳ Ｐゴシック" charset="0"/>
                  <a:cs typeface="ＭＳ Ｐゴシック" charset="0"/>
                </a:rPr>
                <a:t> ~ </a:t>
              </a:r>
              <a:r>
                <a:rPr lang="en-US" dirty="0" err="1">
                  <a:latin typeface="Times" charset="0"/>
                  <a:ea typeface="ＭＳ Ｐゴシック" charset="0"/>
                  <a:cs typeface="ＭＳ Ｐゴシック" charset="0"/>
                </a:rPr>
                <a:t>exp</a:t>
              </a:r>
              <a:r>
                <a:rPr lang="en-US" dirty="0">
                  <a:latin typeface="Times" charset="0"/>
                  <a:ea typeface="ＭＳ Ｐゴシック" charset="0"/>
                  <a:cs typeface="ＭＳ Ｐゴシック" charset="0"/>
                </a:rPr>
                <a:t>(# </a:t>
              </a:r>
              <a:r>
                <a:rPr lang="en-US" i="1" dirty="0">
                  <a:latin typeface="Times" charset="0"/>
                  <a:ea typeface="ＭＳ Ｐゴシック" charset="0"/>
                  <a:cs typeface="ＭＳ Ｐゴシック" charset="0"/>
                </a:rPr>
                <a:t>R</a:t>
              </a:r>
              <a:r>
                <a:rPr lang="en-US" dirty="0">
                  <a:latin typeface="Times" charset="0"/>
                  <a:ea typeface="ＭＳ Ｐゴシック" charset="0"/>
                  <a:cs typeface="ＭＳ Ｐゴシック" charset="0"/>
                </a:rPr>
                <a:t>)</a:t>
              </a:r>
            </a:p>
          </p:txBody>
        </p:sp>
        <p:sp>
          <p:nvSpPr>
            <p:cNvPr id="57353" name="Rectangle 9">
              <a:extLst>
                <a:ext uri="{FF2B5EF4-FFF2-40B4-BE49-F238E27FC236}">
                  <a16:creationId xmlns:a16="http://schemas.microsoft.com/office/drawing/2014/main" id="{BCB82CCC-DB9F-7A4E-8AB7-4C7B684D3A83}"/>
                </a:ext>
              </a:extLst>
            </p:cNvPr>
            <p:cNvSpPr>
              <a:spLocks noChangeArrowheads="1"/>
            </p:cNvSpPr>
            <p:nvPr/>
          </p:nvSpPr>
          <p:spPr bwMode="auto">
            <a:xfrm>
              <a:off x="738188" y="2879725"/>
              <a:ext cx="5588390" cy="120032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 </a:t>
              </a:r>
              <a:r>
                <a:rPr lang="en-US" dirty="0">
                  <a:solidFill>
                    <a:srgbClr val="FF0000"/>
                  </a:solidFill>
                  <a:latin typeface="Times" charset="0"/>
                  <a:ea typeface="ＭＳ Ｐゴシック" charset="0"/>
                  <a:cs typeface="ＭＳ Ｐゴシック" charset="0"/>
                </a:rPr>
                <a:t>Trivial</a:t>
              </a:r>
              <a:r>
                <a:rPr lang="en-US" dirty="0">
                  <a:latin typeface="Times" charset="0"/>
                  <a:ea typeface="ＭＳ Ｐゴシック" charset="0"/>
                  <a:cs typeface="ＭＳ Ｐゴシック" charset="0"/>
                </a:rPr>
                <a:t> design problem: </a:t>
              </a:r>
              <a:r>
                <a:rPr lang="en-US" dirty="0">
                  <a:solidFill>
                    <a:srgbClr val="FF0000"/>
                  </a:solidFill>
                  <a:latin typeface="Times" charset="0"/>
                  <a:ea typeface="ＭＳ Ｐゴシック" charset="0"/>
                  <a:cs typeface="ＭＳ Ｐゴシック" charset="0"/>
                </a:rPr>
                <a:t>maximum </a:t>
              </a:r>
              <a:r>
                <a:rPr lang="en-US" i="1" dirty="0">
                  <a:solidFill>
                    <a:srgbClr val="FF0000"/>
                  </a:solidFill>
                  <a:latin typeface="Times" charset="0"/>
                  <a:ea typeface="ＭＳ Ｐゴシック" charset="0"/>
                  <a:cs typeface="ＭＳ Ｐゴシック" charset="0"/>
                </a:rPr>
                <a:t>Q</a:t>
              </a:r>
              <a:r>
                <a:rPr lang="en-US" dirty="0">
                  <a:solidFill>
                    <a:srgbClr val="FF0000"/>
                  </a:solidFill>
                  <a:latin typeface="Times" charset="0"/>
                  <a:ea typeface="ＭＳ Ｐゴシック" charset="0"/>
                  <a:cs typeface="ＭＳ Ｐゴシック" charset="0"/>
                </a:rPr>
                <a:t>/</a:t>
              </a:r>
              <a:r>
                <a:rPr lang="en-US" i="1" dirty="0">
                  <a:solidFill>
                    <a:srgbClr val="FF0000"/>
                  </a:solidFill>
                  <a:latin typeface="Times" charset="0"/>
                  <a:ea typeface="ＭＳ Ｐゴシック" charset="0"/>
                  <a:cs typeface="ＭＳ Ｐゴシック" charset="0"/>
                </a:rPr>
                <a:t>V</a:t>
              </a:r>
              <a:r>
                <a:rPr lang="en-US" dirty="0">
                  <a:solidFill>
                    <a:srgbClr val="FF0000"/>
                  </a:solidFill>
                  <a:latin typeface="Times" charset="0"/>
                  <a:ea typeface="ＭＳ Ｐゴシック" charset="0"/>
                  <a:cs typeface="ＭＳ Ｐゴシック" charset="0"/>
                </a:rPr>
                <a:t> = ∞</a:t>
              </a:r>
              <a:endParaRPr lang="en-US" dirty="0">
                <a:solidFill>
                  <a:srgbClr val="FF0000"/>
                </a:solidFill>
                <a:latin typeface="Times" charset="0"/>
                <a:ea typeface="ＭＳ Ｐゴシック" charset="0"/>
                <a:cs typeface="ＭＳ Ｐゴシック" charset="0"/>
                <a:sym typeface="Symbol" charset="0"/>
              </a:endParaRPr>
            </a:p>
            <a:p>
              <a:pPr>
                <a:defRPr/>
              </a:pPr>
              <a:r>
                <a:rPr lang="en-US" dirty="0">
                  <a:solidFill>
                    <a:srgbClr val="FF0000"/>
                  </a:solidFill>
                  <a:latin typeface="Times" charset="0"/>
                  <a:ea typeface="ＭＳ Ｐゴシック" charset="0"/>
                  <a:cs typeface="ＭＳ Ｐゴシック" charset="0"/>
                  <a:sym typeface="Symbol" charset="0"/>
                </a:rPr>
                <a:t>     </a:t>
              </a:r>
              <a:r>
                <a:rPr lang="en-US" dirty="0">
                  <a:latin typeface="Times" charset="0"/>
                  <a:ea typeface="ＭＳ Ｐゴシック" charset="0"/>
                  <a:cs typeface="ＭＳ Ｐゴシック" charset="0"/>
                  <a:sym typeface="Symbol" charset="0"/>
                </a:rPr>
                <a:t>[ for </a:t>
              </a:r>
              <a:r>
                <a:rPr lang="en-US" dirty="0">
                  <a:solidFill>
                    <a:srgbClr val="FF0000"/>
                  </a:solidFill>
                  <a:latin typeface="Times" charset="0"/>
                  <a:ea typeface="ＭＳ Ｐゴシック" charset="0"/>
                  <a:cs typeface="ＭＳ Ｐゴシック" charset="0"/>
                  <a:sym typeface="Symbol" charset="0"/>
                </a:rPr>
                <a:t>lossless</a:t>
              </a:r>
              <a:r>
                <a:rPr lang="en-US" dirty="0">
                  <a:latin typeface="Times" charset="0"/>
                  <a:ea typeface="ＭＳ Ｐゴシック" charset="0"/>
                  <a:cs typeface="ＭＳ Ｐゴシック" charset="0"/>
                  <a:sym typeface="Symbol" charset="0"/>
                </a:rPr>
                <a:t> materials,</a:t>
              </a:r>
            </a:p>
            <a:p>
              <a:pPr>
                <a:defRPr/>
              </a:pPr>
              <a:r>
                <a:rPr lang="en-US" dirty="0">
                  <a:latin typeface="Times" charset="0"/>
                  <a:ea typeface="ＭＳ Ｐゴシック" charset="0"/>
                  <a:cs typeface="ＭＳ Ｐゴシック" charset="0"/>
                  <a:sym typeface="Symbol" charset="0"/>
                </a:rPr>
                <a:t>       e.g. perfect ring resonator of ∞ radius ] </a:t>
              </a:r>
            </a:p>
          </p:txBody>
        </p:sp>
        <p:pic>
          <p:nvPicPr>
            <p:cNvPr id="57355" name="Picture 11">
              <a:extLst>
                <a:ext uri="{FF2B5EF4-FFF2-40B4-BE49-F238E27FC236}">
                  <a16:creationId xmlns:a16="http://schemas.microsoft.com/office/drawing/2014/main" id="{AE857014-C7E4-024B-91A7-FBD368B236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819400"/>
              <a:ext cx="393700"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sp>
        <p:nvSpPr>
          <p:cNvPr id="29703" name="TextBox 1">
            <a:extLst>
              <a:ext uri="{FF2B5EF4-FFF2-40B4-BE49-F238E27FC236}">
                <a16:creationId xmlns:a16="http://schemas.microsoft.com/office/drawing/2014/main" id="{63F21DC8-F843-8C47-A1E9-B49666A31043}"/>
              </a:ext>
            </a:extLst>
          </p:cNvPr>
          <p:cNvSpPr txBox="1">
            <a:spLocks noChangeArrowheads="1"/>
          </p:cNvSpPr>
          <p:nvPr/>
        </p:nvSpPr>
        <p:spPr bwMode="auto">
          <a:xfrm>
            <a:off x="256276" y="5531659"/>
            <a:ext cx="70695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dirty="0">
                <a:solidFill>
                  <a:srgbClr val="0000FF"/>
                </a:solidFill>
              </a:rPr>
              <a:t>Real design problem: maximize LDOS</a:t>
            </a:r>
          </a:p>
          <a:p>
            <a:r>
              <a:rPr lang="en-US" altLang="en-US" sz="3200" b="1" dirty="0">
                <a:solidFill>
                  <a:srgbClr val="0000FF"/>
                </a:solidFill>
              </a:rPr>
              <a:t>averaged</a:t>
            </a:r>
            <a:r>
              <a:rPr lang="en-US" altLang="en-US" sz="3200" dirty="0">
                <a:solidFill>
                  <a:srgbClr val="0000FF"/>
                </a:solidFill>
              </a:rPr>
              <a:t> over desired bandwidth </a:t>
            </a:r>
            <a:r>
              <a:rPr lang="el-GR" altLang="en-US" sz="3200" dirty="0">
                <a:solidFill>
                  <a:srgbClr val="0000FF"/>
                </a:solidFill>
              </a:rPr>
              <a:t>ω</a:t>
            </a:r>
            <a:r>
              <a:rPr lang="el-GR" altLang="en-US" sz="3200" baseline="-25000" dirty="0">
                <a:solidFill>
                  <a:srgbClr val="0000FF"/>
                </a:solidFill>
              </a:rPr>
              <a:t>0</a:t>
            </a:r>
            <a:r>
              <a:rPr lang="en-US" altLang="en-US" sz="3200" dirty="0">
                <a:solidFill>
                  <a:srgbClr val="0000FF"/>
                </a:solidFill>
              </a:rPr>
              <a:t>±</a:t>
            </a:r>
            <a:r>
              <a:rPr lang="el-GR" altLang="en-US" sz="3200" dirty="0">
                <a:solidFill>
                  <a:srgbClr val="0000FF"/>
                </a:solidFill>
              </a:rPr>
              <a:t>Γ</a:t>
            </a:r>
            <a:r>
              <a:rPr lang="en-US" altLang="en-US" sz="3200" baseline="-25000" dirty="0">
                <a:solidFill>
                  <a:srgbClr val="0000FF"/>
                </a:solidFill>
              </a:rPr>
              <a:t>0</a:t>
            </a:r>
          </a:p>
        </p:txBody>
      </p:sp>
      <p:sp>
        <p:nvSpPr>
          <p:cNvPr id="21" name="TextBox 2">
            <a:extLst>
              <a:ext uri="{FF2B5EF4-FFF2-40B4-BE49-F238E27FC236}">
                <a16:creationId xmlns:a16="http://schemas.microsoft.com/office/drawing/2014/main" id="{EBD1C2FD-CE72-2044-A487-52257EA0DE53}"/>
              </a:ext>
            </a:extLst>
          </p:cNvPr>
          <p:cNvSpPr txBox="1">
            <a:spLocks noChangeArrowheads="1"/>
          </p:cNvSpPr>
          <p:nvPr/>
        </p:nvSpPr>
        <p:spPr bwMode="auto">
          <a:xfrm>
            <a:off x="6700837" y="1392005"/>
            <a:ext cx="2590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review: arXiv:1301.5366 ]</a:t>
            </a:r>
          </a:p>
        </p:txBody>
      </p:sp>
      <p:sp>
        <p:nvSpPr>
          <p:cNvPr id="22" name="TextBox 21">
            <a:extLst>
              <a:ext uri="{FF2B5EF4-FFF2-40B4-BE49-F238E27FC236}">
                <a16:creationId xmlns:a16="http://schemas.microsoft.com/office/drawing/2014/main" id="{AD6592F2-281E-5E49-851E-0C3FBB447E74}"/>
              </a:ext>
            </a:extLst>
          </p:cNvPr>
          <p:cNvSpPr txBox="1"/>
          <p:nvPr/>
        </p:nvSpPr>
        <p:spPr>
          <a:xfrm>
            <a:off x="1976039" y="6467535"/>
            <a:ext cx="2717411" cy="369332"/>
          </a:xfrm>
          <a:prstGeom prst="rect">
            <a:avLst/>
          </a:prstGeom>
          <a:noFill/>
        </p:spPr>
        <p:txBody>
          <a:bodyPr wrap="none" rtlCol="0">
            <a:spAutoFit/>
          </a:bodyPr>
          <a:lstStyle/>
          <a:p>
            <a:r>
              <a:rPr lang="en-US" sz="1800"/>
              <a:t>[ Liang &amp; Johnson (2013) ]</a:t>
            </a:r>
          </a:p>
        </p:txBody>
      </p:sp>
    </p:spTree>
    <p:extLst>
      <p:ext uri="{BB962C8B-B14F-4D97-AF65-F5344CB8AC3E}">
        <p14:creationId xmlns:p14="http://schemas.microsoft.com/office/powerpoint/2010/main" val="28732908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89B27-DE2D-BC43-91C9-79B61C51BE2C}"/>
              </a:ext>
            </a:extLst>
          </p:cNvPr>
          <p:cNvSpPr>
            <a:spLocks noGrp="1"/>
          </p:cNvSpPr>
          <p:nvPr>
            <p:ph type="title"/>
          </p:nvPr>
        </p:nvSpPr>
        <p:spPr>
          <a:xfrm>
            <a:off x="685800" y="0"/>
            <a:ext cx="7772400" cy="1143000"/>
          </a:xfrm>
        </p:spPr>
        <p:txBody>
          <a:bodyPr/>
          <a:lstStyle/>
          <a:p>
            <a:pPr>
              <a:defRPr/>
            </a:pPr>
            <a:r>
              <a:rPr lang="en-US" dirty="0"/>
              <a:t>LDOS: Local Density of States</a:t>
            </a:r>
          </a:p>
        </p:txBody>
      </p:sp>
      <p:sp>
        <p:nvSpPr>
          <p:cNvPr id="77826" name="TextBox 2">
            <a:extLst>
              <a:ext uri="{FF2B5EF4-FFF2-40B4-BE49-F238E27FC236}">
                <a16:creationId xmlns:a16="http://schemas.microsoft.com/office/drawing/2014/main" id="{C36FAE22-B303-DE4E-BF0D-1400D491416C}"/>
              </a:ext>
            </a:extLst>
          </p:cNvPr>
          <p:cNvSpPr txBox="1">
            <a:spLocks noChangeArrowheads="1"/>
          </p:cNvSpPr>
          <p:nvPr/>
        </p:nvSpPr>
        <p:spPr bwMode="auto">
          <a:xfrm>
            <a:off x="25908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7827" name="Picture 3">
            <a:extLst>
              <a:ext uri="{FF2B5EF4-FFF2-40B4-BE49-F238E27FC236}">
                <a16:creationId xmlns:a16="http://schemas.microsoft.com/office/drawing/2014/main" id="{C7E962E5-5696-364E-A682-CED658F784A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8" y="2286000"/>
            <a:ext cx="366871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8" name="Picture 5">
            <a:extLst>
              <a:ext uri="{FF2B5EF4-FFF2-40B4-BE49-F238E27FC236}">
                <a16:creationId xmlns:a16="http://schemas.microsoft.com/office/drawing/2014/main" id="{E8588335-4519-F54F-BEB9-0F2E7D13E0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370138"/>
            <a:ext cx="281940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7">
            <a:extLst>
              <a:ext uri="{FF2B5EF4-FFF2-40B4-BE49-F238E27FC236}">
                <a16:creationId xmlns:a16="http://schemas.microsoft.com/office/drawing/2014/main" id="{5B1FD889-733E-CA42-A468-8521B2F28E4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90750" y="4191000"/>
            <a:ext cx="57086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0" name="Picture 8">
            <a:extLst>
              <a:ext uri="{FF2B5EF4-FFF2-40B4-BE49-F238E27FC236}">
                <a16:creationId xmlns:a16="http://schemas.microsoft.com/office/drawing/2014/main" id="{7C88ABBA-F3DB-8445-87DE-3D634489F0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5502275"/>
            <a:ext cx="4800600"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31" name="Picture 9">
            <a:extLst>
              <a:ext uri="{FF2B5EF4-FFF2-40B4-BE49-F238E27FC236}">
                <a16:creationId xmlns:a16="http://schemas.microsoft.com/office/drawing/2014/main" id="{756D91B0-5B44-4346-B997-97EE7ECB9EE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5800" y="5715000"/>
            <a:ext cx="2463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32" name="TextBox 10">
            <a:extLst>
              <a:ext uri="{FF2B5EF4-FFF2-40B4-BE49-F238E27FC236}">
                <a16:creationId xmlns:a16="http://schemas.microsoft.com/office/drawing/2014/main" id="{471965FC-D4F2-CC40-90C1-EF65C9D9CE58}"/>
              </a:ext>
            </a:extLst>
          </p:cNvPr>
          <p:cNvSpPr txBox="1">
            <a:spLocks noChangeArrowheads="1"/>
          </p:cNvSpPr>
          <p:nvPr/>
        </p:nvSpPr>
        <p:spPr bwMode="auto">
          <a:xfrm>
            <a:off x="762000" y="1752600"/>
            <a:ext cx="3133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eigenproblem:</a:t>
            </a:r>
          </a:p>
        </p:txBody>
      </p:sp>
      <p:sp>
        <p:nvSpPr>
          <p:cNvPr id="77833" name="TextBox 11">
            <a:extLst>
              <a:ext uri="{FF2B5EF4-FFF2-40B4-BE49-F238E27FC236}">
                <a16:creationId xmlns:a16="http://schemas.microsoft.com/office/drawing/2014/main" id="{ED60598C-EB2E-2D48-9318-43055B512096}"/>
              </a:ext>
            </a:extLst>
          </p:cNvPr>
          <p:cNvSpPr txBox="1">
            <a:spLocks noChangeArrowheads="1"/>
          </p:cNvSpPr>
          <p:nvPr/>
        </p:nvSpPr>
        <p:spPr bwMode="auto">
          <a:xfrm>
            <a:off x="5172075" y="1747838"/>
            <a:ext cx="3606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Maxwell vector-Helmholtz:</a:t>
            </a:r>
          </a:p>
        </p:txBody>
      </p:sp>
      <p:sp>
        <p:nvSpPr>
          <p:cNvPr id="77834" name="TextBox 12">
            <a:extLst>
              <a:ext uri="{FF2B5EF4-FFF2-40B4-BE49-F238E27FC236}">
                <a16:creationId xmlns:a16="http://schemas.microsoft.com/office/drawing/2014/main" id="{F4A0244A-36FE-A441-A0BE-7300FE12D313}"/>
              </a:ext>
            </a:extLst>
          </p:cNvPr>
          <p:cNvSpPr txBox="1">
            <a:spLocks noChangeArrowheads="1"/>
          </p:cNvSpPr>
          <p:nvPr/>
        </p:nvSpPr>
        <p:spPr bwMode="auto">
          <a:xfrm>
            <a:off x="1524000" y="3657600"/>
            <a:ext cx="65008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Power radiated by a current </a:t>
            </a:r>
            <a:r>
              <a:rPr lang="en-US" altLang="en-US" b="1">
                <a:solidFill>
                  <a:srgbClr val="FF0000"/>
                </a:solidFill>
              </a:rPr>
              <a:t>J</a:t>
            </a:r>
            <a:r>
              <a:rPr lang="en-US" altLang="en-US">
                <a:solidFill>
                  <a:srgbClr val="FF0000"/>
                </a:solidFill>
              </a:rPr>
              <a:t> </a:t>
            </a:r>
            <a:r>
              <a:rPr lang="en-US" altLang="en-US"/>
              <a:t>(Poynting’s theorem)</a:t>
            </a:r>
          </a:p>
        </p:txBody>
      </p:sp>
      <p:sp>
        <p:nvSpPr>
          <p:cNvPr id="77835" name="TextBox 13">
            <a:extLst>
              <a:ext uri="{FF2B5EF4-FFF2-40B4-BE49-F238E27FC236}">
                <a16:creationId xmlns:a16="http://schemas.microsoft.com/office/drawing/2014/main" id="{0F6E1266-83F9-6B4F-A965-D5E8EDD7C789}"/>
              </a:ext>
            </a:extLst>
          </p:cNvPr>
          <p:cNvSpPr txBox="1">
            <a:spLocks noChangeArrowheads="1"/>
          </p:cNvSpPr>
          <p:nvPr/>
        </p:nvSpPr>
        <p:spPr bwMode="auto">
          <a:xfrm>
            <a:off x="381000" y="5181600"/>
            <a:ext cx="4884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special case of a dipole source: LDOS</a:t>
            </a:r>
          </a:p>
        </p:txBody>
      </p:sp>
      <p:pic>
        <p:nvPicPr>
          <p:cNvPr id="77836" name="Picture 14">
            <a:extLst>
              <a:ext uri="{FF2B5EF4-FFF2-40B4-BE49-F238E27FC236}">
                <a16:creationId xmlns:a16="http://schemas.microsoft.com/office/drawing/2014/main" id="{8F445FAA-66B5-0043-AFD4-87ED4C95287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4976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447F6-F19F-9B4C-A5DC-3465EF266633}"/>
              </a:ext>
            </a:extLst>
          </p:cNvPr>
          <p:cNvSpPr>
            <a:spLocks noGrp="1"/>
          </p:cNvSpPr>
          <p:nvPr>
            <p:ph type="title"/>
          </p:nvPr>
        </p:nvSpPr>
        <p:spPr>
          <a:xfrm>
            <a:off x="76200" y="0"/>
            <a:ext cx="6019800" cy="1143000"/>
          </a:xfrm>
        </p:spPr>
        <p:txBody>
          <a:bodyPr/>
          <a:lstStyle/>
          <a:p>
            <a:r>
              <a:rPr lang="en-US" altLang="en-US"/>
              <a:t>Why a “density of states”</a:t>
            </a:r>
          </a:p>
        </p:txBody>
      </p:sp>
      <p:sp>
        <p:nvSpPr>
          <p:cNvPr id="78850" name="TextBox 2">
            <a:extLst>
              <a:ext uri="{FF2B5EF4-FFF2-40B4-BE49-F238E27FC236}">
                <a16:creationId xmlns:a16="http://schemas.microsoft.com/office/drawing/2014/main" id="{3D8AC0C1-7695-5246-90E9-35587D381509}"/>
              </a:ext>
            </a:extLst>
          </p:cNvPr>
          <p:cNvSpPr txBox="1">
            <a:spLocks noChangeArrowheads="1"/>
          </p:cNvSpPr>
          <p:nvPr/>
        </p:nvSpPr>
        <p:spPr bwMode="auto">
          <a:xfrm>
            <a:off x="914400" y="990600"/>
            <a:ext cx="36369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review: arXiv:1301.5366 ]</a:t>
            </a:r>
          </a:p>
        </p:txBody>
      </p:sp>
      <p:pic>
        <p:nvPicPr>
          <p:cNvPr id="78851" name="Picture 3">
            <a:extLst>
              <a:ext uri="{FF2B5EF4-FFF2-40B4-BE49-F238E27FC236}">
                <a16:creationId xmlns:a16="http://schemas.microsoft.com/office/drawing/2014/main" id="{7D52EA91-ED3E-6F41-A3D9-0F934A94B5C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286000"/>
            <a:ext cx="36687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2" name="Picture 5">
            <a:extLst>
              <a:ext uri="{FF2B5EF4-FFF2-40B4-BE49-F238E27FC236}">
                <a16:creationId xmlns:a16="http://schemas.microsoft.com/office/drawing/2014/main" id="{9B6F75B0-FAD3-C746-B3CC-16785C7999C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2590800"/>
            <a:ext cx="2819400"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53" name="Picture 6">
            <a:extLst>
              <a:ext uri="{FF2B5EF4-FFF2-40B4-BE49-F238E27FC236}">
                <a16:creationId xmlns:a16="http://schemas.microsoft.com/office/drawing/2014/main" id="{A116683D-FF15-9D4B-932A-C794F9E84BA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2971800"/>
            <a:ext cx="21336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7E1F71A2-DD46-E54F-8635-CDDF3BE3D677}"/>
              </a:ext>
            </a:extLst>
          </p:cNvPr>
          <p:cNvSpPr/>
          <p:nvPr/>
        </p:nvSpPr>
        <p:spPr bwMode="auto">
          <a:xfrm>
            <a:off x="6324600" y="228600"/>
            <a:ext cx="2514600" cy="17526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78855" name="TextBox 12">
            <a:extLst>
              <a:ext uri="{FF2B5EF4-FFF2-40B4-BE49-F238E27FC236}">
                <a16:creationId xmlns:a16="http://schemas.microsoft.com/office/drawing/2014/main" id="{C725DAEC-B558-F84A-9D15-4380E691B9A6}"/>
              </a:ext>
            </a:extLst>
          </p:cNvPr>
          <p:cNvSpPr txBox="1">
            <a:spLocks noChangeArrowheads="1"/>
          </p:cNvSpPr>
          <p:nvPr/>
        </p:nvSpPr>
        <p:spPr bwMode="auto">
          <a:xfrm>
            <a:off x="6248400" y="304800"/>
            <a:ext cx="2578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consider a</a:t>
            </a:r>
          </a:p>
          <a:p>
            <a:pPr algn="ctr"/>
            <a:r>
              <a:rPr lang="en-US" altLang="en-US"/>
              <a:t>finite domain</a:t>
            </a:r>
          </a:p>
          <a:p>
            <a:pPr algn="ctr"/>
            <a:r>
              <a:rPr lang="en-US" altLang="en-US"/>
              <a:t>(periodic/Dirichlet)</a:t>
            </a:r>
          </a:p>
        </p:txBody>
      </p:sp>
      <p:sp>
        <p:nvSpPr>
          <p:cNvPr id="78856" name="TextBox 13">
            <a:extLst>
              <a:ext uri="{FF2B5EF4-FFF2-40B4-BE49-F238E27FC236}">
                <a16:creationId xmlns:a16="http://schemas.microsoft.com/office/drawing/2014/main" id="{8C8CD076-A089-754B-9486-E62A7A762D27}"/>
              </a:ext>
            </a:extLst>
          </p:cNvPr>
          <p:cNvSpPr txBox="1">
            <a:spLocks noChangeArrowheads="1"/>
          </p:cNvSpPr>
          <p:nvPr/>
        </p:nvSpPr>
        <p:spPr bwMode="auto">
          <a:xfrm>
            <a:off x="304800" y="3733800"/>
            <a:ext cx="3270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countable eigenfunctions</a:t>
            </a:r>
          </a:p>
          <a:p>
            <a:r>
              <a:rPr lang="en-US" altLang="en-US" b="1"/>
              <a:t>E</a:t>
            </a:r>
            <a:r>
              <a:rPr lang="en-US" altLang="en-US" baseline="30000"/>
              <a:t>(</a:t>
            </a:r>
            <a:r>
              <a:rPr lang="en-US" altLang="en-US" i="1" baseline="30000"/>
              <a:t>n</a:t>
            </a:r>
            <a:r>
              <a:rPr lang="en-US" altLang="en-US" baseline="30000"/>
              <a:t>)</a:t>
            </a:r>
            <a:r>
              <a:rPr lang="en-US" altLang="en-US"/>
              <a:t> and frequencies </a:t>
            </a:r>
            <a:r>
              <a:rPr lang="en-US" altLang="en-US" i="1"/>
              <a:t>ω</a:t>
            </a:r>
            <a:r>
              <a:rPr lang="en-US" altLang="en-US" baseline="30000"/>
              <a:t>(</a:t>
            </a:r>
            <a:r>
              <a:rPr lang="en-US" altLang="en-US" i="1" baseline="30000"/>
              <a:t>n</a:t>
            </a:r>
            <a:r>
              <a:rPr lang="en-US" altLang="en-US" baseline="30000"/>
              <a:t>)</a:t>
            </a:r>
          </a:p>
        </p:txBody>
      </p:sp>
      <p:sp>
        <p:nvSpPr>
          <p:cNvPr id="78857" name="TextBox 14">
            <a:extLst>
              <a:ext uri="{FF2B5EF4-FFF2-40B4-BE49-F238E27FC236}">
                <a16:creationId xmlns:a16="http://schemas.microsoft.com/office/drawing/2014/main" id="{07434D81-BD31-F742-A3A3-BC6FCC20D9A4}"/>
              </a:ext>
            </a:extLst>
          </p:cNvPr>
          <p:cNvSpPr txBox="1">
            <a:spLocks noChangeArrowheads="1"/>
          </p:cNvSpPr>
          <p:nvPr/>
        </p:nvSpPr>
        <p:spPr bwMode="auto">
          <a:xfrm>
            <a:off x="6324600" y="1443038"/>
            <a:ext cx="24780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 small absorption</a:t>
            </a:r>
          </a:p>
        </p:txBody>
      </p:sp>
      <p:sp>
        <p:nvSpPr>
          <p:cNvPr id="78858" name="TextBox 15">
            <a:extLst>
              <a:ext uri="{FF2B5EF4-FFF2-40B4-BE49-F238E27FC236}">
                <a16:creationId xmlns:a16="http://schemas.microsoft.com/office/drawing/2014/main" id="{85C40694-3CC4-E54C-8C8E-B29A1FE18FF7}"/>
              </a:ext>
            </a:extLst>
          </p:cNvPr>
          <p:cNvSpPr txBox="1">
            <a:spLocks noChangeArrowheads="1"/>
          </p:cNvSpPr>
          <p:nvPr/>
        </p:nvSpPr>
        <p:spPr bwMode="auto">
          <a:xfrm>
            <a:off x="3352800" y="4098925"/>
            <a:ext cx="91242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 </a:t>
            </a:r>
            <a:r>
              <a:rPr lang="en-US" altLang="en-US" i="1" dirty="0" err="1">
                <a:solidFill>
                  <a:srgbClr val="FF0000"/>
                </a:solidFill>
              </a:rPr>
              <a:t>iγ</a:t>
            </a:r>
            <a:r>
              <a:rPr lang="en-US" altLang="en-US" baseline="30000" dirty="0">
                <a:solidFill>
                  <a:srgbClr val="FF0000"/>
                </a:solidFill>
              </a:rPr>
              <a:t>(</a:t>
            </a:r>
            <a:r>
              <a:rPr lang="en-US" altLang="en-US" i="1" baseline="30000" dirty="0">
                <a:solidFill>
                  <a:srgbClr val="FF0000"/>
                </a:solidFill>
              </a:rPr>
              <a:t>n</a:t>
            </a:r>
            <a:r>
              <a:rPr lang="en-US" altLang="en-US" baseline="30000" dirty="0">
                <a:solidFill>
                  <a:srgbClr val="FF0000"/>
                </a:solidFill>
              </a:rPr>
              <a:t>)</a:t>
            </a:r>
          </a:p>
        </p:txBody>
      </p:sp>
      <p:sp>
        <p:nvSpPr>
          <p:cNvPr id="78859" name="Rectangle 19">
            <a:extLst>
              <a:ext uri="{FF2B5EF4-FFF2-40B4-BE49-F238E27FC236}">
                <a16:creationId xmlns:a16="http://schemas.microsoft.com/office/drawing/2014/main" id="{A31A34E2-C563-CD4C-8B06-E6478F89D92B}"/>
              </a:ext>
            </a:extLst>
          </p:cNvPr>
          <p:cNvSpPr>
            <a:spLocks noChangeArrowheads="1"/>
          </p:cNvSpPr>
          <p:nvPr/>
        </p:nvSpPr>
        <p:spPr bwMode="auto">
          <a:xfrm>
            <a:off x="3232150" y="2955925"/>
            <a:ext cx="152400" cy="1524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pic>
        <p:nvPicPr>
          <p:cNvPr id="78860" name="Picture 20">
            <a:extLst>
              <a:ext uri="{FF2B5EF4-FFF2-40B4-BE49-F238E27FC236}">
                <a16:creationId xmlns:a16="http://schemas.microsoft.com/office/drawing/2014/main" id="{09B6B6C2-F34A-3C49-9261-16372E85071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72200" y="3200400"/>
            <a:ext cx="19177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1" name="TextBox 21">
            <a:extLst>
              <a:ext uri="{FF2B5EF4-FFF2-40B4-BE49-F238E27FC236}">
                <a16:creationId xmlns:a16="http://schemas.microsoft.com/office/drawing/2014/main" id="{FE3B9081-E53F-0549-BF29-804120263FCB}"/>
              </a:ext>
            </a:extLst>
          </p:cNvPr>
          <p:cNvSpPr txBox="1">
            <a:spLocks noChangeArrowheads="1"/>
          </p:cNvSpPr>
          <p:nvPr/>
        </p:nvSpPr>
        <p:spPr bwMode="auto">
          <a:xfrm>
            <a:off x="5486400" y="3200400"/>
            <a:ext cx="7350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P =</a:t>
            </a:r>
          </a:p>
        </p:txBody>
      </p:sp>
      <p:pic>
        <p:nvPicPr>
          <p:cNvPr id="78862" name="Picture 22">
            <a:extLst>
              <a:ext uri="{FF2B5EF4-FFF2-40B4-BE49-F238E27FC236}">
                <a16:creationId xmlns:a16="http://schemas.microsoft.com/office/drawing/2014/main" id="{859F5AB7-6F8F-864A-A4D3-7822DB87F32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62600" y="3886200"/>
            <a:ext cx="32004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863" name="Picture 23">
            <a:extLst>
              <a:ext uri="{FF2B5EF4-FFF2-40B4-BE49-F238E27FC236}">
                <a16:creationId xmlns:a16="http://schemas.microsoft.com/office/drawing/2014/main" id="{BAB14501-5B16-E245-8AD2-DDD3B69FFC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7200" y="5257800"/>
            <a:ext cx="46974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a:extLst>
              <a:ext uri="{FF2B5EF4-FFF2-40B4-BE49-F238E27FC236}">
                <a16:creationId xmlns:a16="http://schemas.microsoft.com/office/drawing/2014/main" id="{C5572328-00A8-8545-9B68-0E09D5DDEB2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410200"/>
            <a:ext cx="520858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C1AAF3ED-357B-6E4B-BB7E-3FF517C9703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5334000"/>
            <a:ext cx="6096000"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9">
            <a:extLst>
              <a:ext uri="{FF2B5EF4-FFF2-40B4-BE49-F238E27FC236}">
                <a16:creationId xmlns:a16="http://schemas.microsoft.com/office/drawing/2014/main" id="{8F16B2FE-90C1-3C44-8321-2AD81A678901}"/>
              </a:ext>
            </a:extLst>
          </p:cNvPr>
          <p:cNvGrpSpPr>
            <a:grpSpLocks/>
          </p:cNvGrpSpPr>
          <p:nvPr/>
        </p:nvGrpSpPr>
        <p:grpSpPr bwMode="auto">
          <a:xfrm>
            <a:off x="76200" y="4953000"/>
            <a:ext cx="9144000" cy="1905000"/>
            <a:chOff x="76200" y="4953000"/>
            <a:chExt cx="9144000" cy="1905000"/>
          </a:xfrm>
        </p:grpSpPr>
        <p:pic>
          <p:nvPicPr>
            <p:cNvPr id="78867" name="Picture 26">
              <a:extLst>
                <a:ext uri="{FF2B5EF4-FFF2-40B4-BE49-F238E27FC236}">
                  <a16:creationId xmlns:a16="http://schemas.microsoft.com/office/drawing/2014/main" id="{C96AEB3A-0568-7647-9A99-2713C2931EC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200" y="5181600"/>
              <a:ext cx="9144000" cy="144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68" name="TextBox 27">
              <a:extLst>
                <a:ext uri="{FF2B5EF4-FFF2-40B4-BE49-F238E27FC236}">
                  <a16:creationId xmlns:a16="http://schemas.microsoft.com/office/drawing/2014/main" id="{641913EC-CBF1-BA4C-ABC6-51696360385B}"/>
                </a:ext>
              </a:extLst>
            </p:cNvPr>
            <p:cNvSpPr txBox="1">
              <a:spLocks noChangeArrowheads="1"/>
            </p:cNvSpPr>
            <p:nvPr/>
          </p:nvSpPr>
          <p:spPr bwMode="auto">
            <a:xfrm>
              <a:off x="533400" y="4953000"/>
              <a:ext cx="6201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loss → 0</a:t>
              </a:r>
              <a:r>
                <a:rPr lang="en-US" altLang="en-US"/>
                <a:t>: a localized measure of spectral density</a:t>
              </a:r>
            </a:p>
          </p:txBody>
        </p:sp>
        <p:pic>
          <p:nvPicPr>
            <p:cNvPr id="78869" name="Picture 28">
              <a:extLst>
                <a:ext uri="{FF2B5EF4-FFF2-40B4-BE49-F238E27FC236}">
                  <a16:creationId xmlns:a16="http://schemas.microsoft.com/office/drawing/2014/main" id="{F5AC443B-8E3B-304F-8BFC-A24CC18FB61C}"/>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901700" y="6146827"/>
              <a:ext cx="2679700" cy="711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16546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220200" cy="1143000"/>
          </a:xfrm>
        </p:spPr>
        <p:txBody>
          <a:bodyPr/>
          <a:lstStyle/>
          <a:p>
            <a:r>
              <a:rPr lang="en-US" dirty="0"/>
              <a:t>Complex target </a:t>
            </a:r>
            <a:r>
              <a:rPr lang="el-GR" dirty="0"/>
              <a:t>ω</a:t>
            </a:r>
            <a:r>
              <a:rPr lang="en-US" baseline="-25000" dirty="0"/>
              <a:t>0</a:t>
            </a:r>
            <a:r>
              <a:rPr lang="en-US" dirty="0"/>
              <a:t> = Frequency average</a:t>
            </a:r>
          </a:p>
        </p:txBody>
      </p:sp>
      <p:sp>
        <p:nvSpPr>
          <p:cNvPr id="3" name="TextBox 2"/>
          <p:cNvSpPr txBox="1"/>
          <p:nvPr/>
        </p:nvSpPr>
        <p:spPr>
          <a:xfrm>
            <a:off x="518645" y="1078960"/>
            <a:ext cx="8493031" cy="584775"/>
          </a:xfrm>
          <a:prstGeom prst="rect">
            <a:avLst/>
          </a:prstGeom>
          <a:noFill/>
        </p:spPr>
        <p:txBody>
          <a:bodyPr wrap="none" rtlCol="0">
            <a:spAutoFit/>
          </a:bodyPr>
          <a:lstStyle/>
          <a:p>
            <a:r>
              <a:rPr lang="en-US" sz="3200" dirty="0"/>
              <a:t>• </a:t>
            </a:r>
            <a:r>
              <a:rPr lang="en-US" sz="3200" dirty="0">
                <a:solidFill>
                  <a:srgbClr val="FF0000"/>
                </a:solidFill>
              </a:rPr>
              <a:t>Passivity/causality</a:t>
            </a:r>
            <a:r>
              <a:rPr lang="en-US" sz="3200" dirty="0"/>
              <a:t>: M(</a:t>
            </a:r>
            <a:r>
              <a:rPr lang="el-GR" sz="3200" dirty="0"/>
              <a:t>ω</a:t>
            </a:r>
            <a:r>
              <a:rPr lang="en-US" sz="3200" dirty="0"/>
              <a:t>)</a:t>
            </a:r>
            <a:r>
              <a:rPr lang="en-US" sz="3200" baseline="30000" dirty="0"/>
              <a:t>–1</a:t>
            </a:r>
            <a:r>
              <a:rPr lang="en-US" sz="3200" dirty="0"/>
              <a:t> </a:t>
            </a:r>
            <a:r>
              <a:rPr lang="en-US" sz="3200" dirty="0">
                <a:solidFill>
                  <a:srgbClr val="FF0000"/>
                </a:solidFill>
              </a:rPr>
              <a:t>analytic</a:t>
            </a:r>
            <a:r>
              <a:rPr lang="en-US" sz="3200" dirty="0"/>
              <a:t> for </a:t>
            </a:r>
            <a:r>
              <a:rPr lang="en-US" sz="3200" dirty="0" err="1"/>
              <a:t>Im</a:t>
            </a:r>
            <a:r>
              <a:rPr lang="en-US" sz="3200" dirty="0"/>
              <a:t> </a:t>
            </a:r>
            <a:r>
              <a:rPr lang="el-GR" sz="3200" dirty="0"/>
              <a:t>ω</a:t>
            </a:r>
            <a:r>
              <a:rPr lang="en-US" sz="3200" dirty="0"/>
              <a:t> &gt; 0</a:t>
            </a:r>
          </a:p>
        </p:txBody>
      </p:sp>
      <p:sp>
        <p:nvSpPr>
          <p:cNvPr id="4" name="TextBox 3"/>
          <p:cNvSpPr txBox="1"/>
          <p:nvPr/>
        </p:nvSpPr>
        <p:spPr>
          <a:xfrm>
            <a:off x="1175635" y="6514263"/>
            <a:ext cx="6792729" cy="307777"/>
          </a:xfrm>
          <a:prstGeom prst="rect">
            <a:avLst/>
          </a:prstGeom>
          <a:noFill/>
        </p:spPr>
        <p:txBody>
          <a:bodyPr wrap="square" rtlCol="0">
            <a:spAutoFit/>
          </a:bodyPr>
          <a:lstStyle/>
          <a:p>
            <a:pPr algn="ctr"/>
            <a:r>
              <a:rPr lang="en-US" sz="1400" dirty="0">
                <a:latin typeface="Arial" panose="020B0604020202020204" pitchFamily="34" charset="0"/>
                <a:cs typeface="Arial" panose="020B0604020202020204" pitchFamily="34" charset="0"/>
              </a:rPr>
              <a:t>[Owen Miller et. al. </a:t>
            </a:r>
            <a:r>
              <a:rPr lang="en-US" sz="1400" i="1" dirty="0">
                <a:latin typeface="Arial" panose="020B0604020202020204" pitchFamily="34" charset="0"/>
                <a:cs typeface="Arial" panose="020B0604020202020204" pitchFamily="34" charset="0"/>
              </a:rPr>
              <a:t>Phys. Rev. Lett. 112, 123903 </a:t>
            </a:r>
            <a:r>
              <a:rPr lang="el-GR" sz="1400" dirty="0">
                <a:latin typeface="Arial" panose="020B0604020202020204" pitchFamily="34" charset="0"/>
                <a:cs typeface="Arial" panose="020B0604020202020204" pitchFamily="34" charset="0"/>
              </a:rPr>
              <a:t>(2014)</a:t>
            </a:r>
            <a:r>
              <a:rPr lang="en-US" sz="1400" dirty="0">
                <a:latin typeface="Arial" panose="020B0604020202020204" pitchFamily="34" charset="0"/>
                <a:cs typeface="Arial" panose="020B0604020202020204" pitchFamily="34" charset="0"/>
              </a:rPr>
              <a:t>]</a:t>
            </a:r>
          </a:p>
        </p:txBody>
      </p:sp>
      <mc:AlternateContent xmlns:mc="http://schemas.openxmlformats.org/markup-compatibility/2006" xmlns:a14="http://schemas.microsoft.com/office/drawing/2010/main">
        <mc:Choice Requires="a14">
          <p:sp>
            <p:nvSpPr>
              <p:cNvPr id="6" name="TextBox 5"/>
              <p:cNvSpPr txBox="1"/>
              <p:nvPr/>
            </p:nvSpPr>
            <p:spPr>
              <a:xfrm>
                <a:off x="323167" y="2334399"/>
                <a:ext cx="8688509" cy="793166"/>
              </a:xfrm>
              <a:prstGeom prst="rect">
                <a:avLst/>
              </a:prstGeom>
              <a:noFill/>
            </p:spPr>
            <p:txBody>
              <a:bodyPr wrap="square" rtlCol="0">
                <a:spAutoFit/>
              </a:bodyPr>
              <a:lstStyle/>
              <a:p>
                <a:r>
                  <a:rPr lang="en-US" sz="2800" dirty="0"/>
                  <a:t>average = R</a:t>
                </a:r>
                <a14:m>
                  <m:oMath xmlns:m="http://schemas.openxmlformats.org/officeDocument/2006/math">
                    <m:r>
                      <m:rPr>
                        <m:sty m:val="p"/>
                      </m:rPr>
                      <a:rPr lang="en-US" sz="2800" b="0" i="0" smtClean="0">
                        <a:latin typeface="Cambria Math" panose="02040503050406030204" pitchFamily="18" charset="0"/>
                      </a:rPr>
                      <m:t>e</m:t>
                    </m:r>
                    <m:nary>
                      <m:naryPr>
                        <m:ctrlPr>
                          <a:rPr lang="is-IS" sz="2800" i="1" smtClean="0">
                            <a:latin typeface="Cambria Math" panose="02040503050406030204" pitchFamily="18" charset="0"/>
                          </a:rPr>
                        </m:ctrlPr>
                      </m:naryPr>
                      <m:sub>
                        <m:r>
                          <m:rPr>
                            <m:brk m:alnAt="23"/>
                          </m:rPr>
                          <a:rPr lang="en-US" sz="2800" b="0" i="1" smtClean="0">
                            <a:latin typeface="Cambria Math" charset="0"/>
                          </a:rPr>
                          <m:t>−</m:t>
                        </m:r>
                        <m:r>
                          <a:rPr lang="en-US" sz="2800" b="0" i="1" smtClean="0">
                            <a:latin typeface="Cambria Math" charset="0"/>
                            <a:ea typeface="Cambria Math" charset="0"/>
                            <a:cs typeface="Cambria Math" charset="0"/>
                          </a:rPr>
                          <m:t>∞</m:t>
                        </m:r>
                      </m:sub>
                      <m:sup>
                        <m:r>
                          <a:rPr lang="is-IS" sz="2800" i="1" smtClean="0">
                            <a:latin typeface="Cambria Math" charset="0"/>
                            <a:ea typeface="Cambria Math" charset="0"/>
                            <a:cs typeface="Cambria Math" charset="0"/>
                          </a:rPr>
                          <m:t>∞</m:t>
                        </m:r>
                      </m:sup>
                      <m:e>
                        <m:r>
                          <a:rPr lang="en-US" sz="2800" b="0" i="1" smtClean="0">
                            <a:latin typeface="Cambria Math" panose="02040503050406030204" pitchFamily="18" charset="0"/>
                            <a:ea typeface="Cambria Math" charset="0"/>
                            <a:cs typeface="Cambria Math" charset="0"/>
                          </a:rPr>
                          <m:t>𝑓</m:t>
                        </m:r>
                        <m:d>
                          <m:dPr>
                            <m:ctrlPr>
                              <a:rPr lang="en-US" sz="2800" b="0" i="1" smtClean="0">
                                <a:latin typeface="Cambria Math" panose="02040503050406030204" pitchFamily="18" charset="0"/>
                              </a:rPr>
                            </m:ctrlPr>
                          </m:dPr>
                          <m:e>
                            <m:r>
                              <a:rPr lang="el-GR" sz="2800" b="0" i="1" smtClean="0">
                                <a:latin typeface="Cambria Math" charset="0"/>
                              </a:rPr>
                              <m:t>𝜔</m:t>
                            </m:r>
                          </m:e>
                        </m:d>
                        <m:f>
                          <m:fPr>
                            <m:ctrlPr>
                              <a:rPr lang="mr-IN" sz="2800" b="0" i="1" smtClean="0">
                                <a:solidFill>
                                  <a:srgbClr val="0000FF"/>
                                </a:solidFill>
                                <a:latin typeface="Cambria Math" panose="02040503050406030204" pitchFamily="18" charset="0"/>
                              </a:rPr>
                            </m:ctrlPr>
                          </m:fPr>
                          <m:num>
                            <m:sSub>
                              <m:sSubPr>
                                <m:ctrlPr>
                                  <a:rPr lang="en-US" sz="2800" b="0" i="1" smtClean="0">
                                    <a:solidFill>
                                      <a:srgbClr val="0000FF"/>
                                    </a:solidFill>
                                    <a:latin typeface="Cambria Math" panose="02040503050406030204" pitchFamily="18" charset="0"/>
                                  </a:rPr>
                                </m:ctrlPr>
                              </m:sSubPr>
                              <m:e>
                                <m:r>
                                  <m:rPr>
                                    <m:sty m:val="p"/>
                                  </m:rPr>
                                  <a:rPr lang="el-GR" sz="2800" b="0" i="0" smtClean="0">
                                    <a:solidFill>
                                      <a:srgbClr val="0000FF"/>
                                    </a:solidFill>
                                    <a:latin typeface="Cambria Math" charset="0"/>
                                  </a:rPr>
                                  <m:t>Γ</m:t>
                                </m:r>
                              </m:e>
                              <m:sub>
                                <m:r>
                                  <a:rPr lang="en-US" sz="2800" b="0" i="1" smtClean="0">
                                    <a:solidFill>
                                      <a:srgbClr val="0000FF"/>
                                    </a:solidFill>
                                    <a:latin typeface="Cambria Math" charset="0"/>
                                  </a:rPr>
                                  <m:t>0</m:t>
                                </m:r>
                              </m:sub>
                            </m:sSub>
                            <m:r>
                              <a:rPr lang="en-US" sz="2800" b="0" i="0" smtClean="0">
                                <a:solidFill>
                                  <a:srgbClr val="0000FF"/>
                                </a:solidFill>
                                <a:latin typeface="Cambria Math" charset="0"/>
                              </a:rPr>
                              <m:t>/</m:t>
                            </m:r>
                            <m:r>
                              <m:rPr>
                                <m:sty m:val="p"/>
                              </m:rPr>
                              <a:rPr lang="en-US" sz="2800" b="0" i="0" smtClean="0">
                                <a:solidFill>
                                  <a:srgbClr val="0000FF"/>
                                </a:solidFill>
                                <a:latin typeface="Cambria Math" charset="0"/>
                              </a:rPr>
                              <m:t>π</m:t>
                            </m:r>
                          </m:num>
                          <m:den>
                            <m:sSup>
                              <m:sSupPr>
                                <m:ctrlPr>
                                  <a:rPr lang="mr-IN" sz="2800" b="0" i="1" smtClean="0">
                                    <a:solidFill>
                                      <a:srgbClr val="0000FF"/>
                                    </a:solidFill>
                                    <a:latin typeface="Cambria Math" panose="02040503050406030204" pitchFamily="18" charset="0"/>
                                  </a:rPr>
                                </m:ctrlPr>
                              </m:sSupPr>
                              <m:e>
                                <m:d>
                                  <m:dPr>
                                    <m:ctrlPr>
                                      <a:rPr lang="en-US" sz="2800" i="1">
                                        <a:solidFill>
                                          <a:srgbClr val="0000FF"/>
                                        </a:solidFill>
                                        <a:latin typeface="Cambria Math" panose="02040503050406030204" pitchFamily="18" charset="0"/>
                                      </a:rPr>
                                    </m:ctrlPr>
                                  </m:dPr>
                                  <m:e>
                                    <m:r>
                                      <a:rPr lang="el-GR" sz="2800" i="1">
                                        <a:solidFill>
                                          <a:srgbClr val="0000FF"/>
                                        </a:solidFill>
                                        <a:latin typeface="Cambria Math" charset="0"/>
                                      </a:rPr>
                                      <m:t>𝜔</m:t>
                                    </m:r>
                                    <m:r>
                                      <a:rPr lang="en-US" sz="2800" i="1">
                                        <a:solidFill>
                                          <a:srgbClr val="0000FF"/>
                                        </a:solidFill>
                                        <a:latin typeface="Cambria Math" charset="0"/>
                                      </a:rPr>
                                      <m:t>−</m:t>
                                    </m:r>
                                    <m:sSub>
                                      <m:sSubPr>
                                        <m:ctrlPr>
                                          <a:rPr lang="en-US" sz="2800" i="1">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e>
                                </m:d>
                              </m:e>
                              <m:sup>
                                <m:r>
                                  <a:rPr lang="el-GR" sz="2800" b="0" i="1" smtClean="0">
                                    <a:solidFill>
                                      <a:srgbClr val="0000FF"/>
                                    </a:solidFill>
                                    <a:latin typeface="Cambria Math" charset="0"/>
                                  </a:rPr>
                                  <m:t>2</m:t>
                                </m:r>
                              </m:sup>
                            </m:sSup>
                            <m:r>
                              <a:rPr lang="el-GR" sz="2800" b="0" i="1" smtClean="0">
                                <a:solidFill>
                                  <a:srgbClr val="0000FF"/>
                                </a:solidFill>
                                <a:latin typeface="Cambria Math" charset="0"/>
                              </a:rPr>
                              <m:t>+</m:t>
                            </m:r>
                            <m:sSubSup>
                              <m:sSubSupPr>
                                <m:ctrlPr>
                                  <a:rPr lang="en-US" sz="2800" b="0" i="1" smtClean="0">
                                    <a:solidFill>
                                      <a:srgbClr val="0000FF"/>
                                    </a:solidFill>
                                    <a:latin typeface="Cambria Math" panose="02040503050406030204" pitchFamily="18" charset="0"/>
                                  </a:rPr>
                                </m:ctrlPr>
                              </m:sSubSupPr>
                              <m:e>
                                <m:r>
                                  <m:rPr>
                                    <m:sty m:val="p"/>
                                  </m:rPr>
                                  <a:rPr lang="el-GR" sz="2800">
                                    <a:solidFill>
                                      <a:srgbClr val="0000FF"/>
                                    </a:solidFill>
                                    <a:latin typeface="Cambria Math" charset="0"/>
                                  </a:rPr>
                                  <m:t>Γ</m:t>
                                </m:r>
                              </m:e>
                              <m:sub>
                                <m:r>
                                  <a:rPr lang="el-GR" sz="2800" b="0" i="1" smtClean="0">
                                    <a:solidFill>
                                      <a:srgbClr val="0000FF"/>
                                    </a:solidFill>
                                    <a:latin typeface="Cambria Math" charset="0"/>
                                  </a:rPr>
                                  <m:t>0</m:t>
                                </m:r>
                              </m:sub>
                              <m:sup>
                                <m:r>
                                  <a:rPr lang="el-GR" sz="2800" b="0" i="1" smtClean="0">
                                    <a:solidFill>
                                      <a:srgbClr val="0000FF"/>
                                    </a:solidFill>
                                    <a:latin typeface="Cambria Math" charset="0"/>
                                  </a:rPr>
                                  <m:t>2</m:t>
                                </m:r>
                              </m:sup>
                            </m:sSubSup>
                          </m:den>
                        </m:f>
                        <m:r>
                          <a:rPr lang="en-US" sz="2800" b="0" i="1" smtClean="0">
                            <a:latin typeface="Cambria Math" charset="0"/>
                          </a:rPr>
                          <m:t>𝑑</m:t>
                        </m:r>
                        <m:r>
                          <a:rPr lang="el-GR" sz="2800" b="0" i="1" smtClean="0">
                            <a:latin typeface="Cambria Math" charset="0"/>
                          </a:rPr>
                          <m:t>𝜔</m:t>
                        </m:r>
                        <m:r>
                          <a:rPr lang="en-US" sz="2800" b="0" i="1" smtClean="0">
                            <a:latin typeface="Cambria Math" charset="0"/>
                          </a:rPr>
                          <m:t>=</m:t>
                        </m:r>
                      </m:e>
                    </m:nary>
                    <m:r>
                      <m:rPr>
                        <m:sty m:val="p"/>
                      </m:rPr>
                      <a:rPr lang="en-US" sz="2800" b="0" i="0" smtClean="0">
                        <a:latin typeface="Cambria Math" panose="02040503050406030204" pitchFamily="18" charset="0"/>
                      </a:rPr>
                      <m:t>Re</m:t>
                    </m:r>
                    <m:r>
                      <a:rPr lang="en-US" sz="2800" b="0" i="1" smtClean="0">
                        <a:latin typeface="Cambria Math" charset="0"/>
                      </a:rPr>
                      <m:t>[2</m:t>
                    </m:r>
                    <m:r>
                      <a:rPr lang="en-US" sz="2800" b="0" i="1" smtClean="0">
                        <a:latin typeface="Cambria Math" panose="02040503050406030204" pitchFamily="18" charset="0"/>
                      </a:rPr>
                      <m:t>𝑓</m:t>
                    </m:r>
                    <m:r>
                      <a:rPr lang="en-US" sz="2800" b="0" i="1" smtClean="0">
                        <a:latin typeface="Cambria Math" charset="0"/>
                      </a:rPr>
                      <m:t>(</m:t>
                    </m:r>
                    <m:sSub>
                      <m:sSubPr>
                        <m:ctrlPr>
                          <a:rPr lang="en-US" sz="2800" i="1" smtClean="0">
                            <a:solidFill>
                              <a:srgbClr val="0000FF"/>
                            </a:solidFill>
                            <a:latin typeface="Cambria Math" panose="02040503050406030204" pitchFamily="18" charset="0"/>
                          </a:rPr>
                        </m:ctrlPr>
                      </m:sSubPr>
                      <m:e>
                        <m:r>
                          <a:rPr lang="el-GR" sz="2800" i="1">
                            <a:solidFill>
                              <a:srgbClr val="0000FF"/>
                            </a:solidFill>
                            <a:latin typeface="Cambria Math" charset="0"/>
                          </a:rPr>
                          <m:t>𝜔</m:t>
                        </m:r>
                      </m:e>
                      <m:sub>
                        <m:r>
                          <a:rPr lang="el-GR" sz="2800" i="1">
                            <a:solidFill>
                              <a:srgbClr val="0000FF"/>
                            </a:solidFill>
                            <a:latin typeface="Cambria Math" charset="0"/>
                          </a:rPr>
                          <m:t>0</m:t>
                        </m:r>
                      </m:sub>
                    </m:sSub>
                  </m:oMath>
                </a14:m>
                <a:r>
                  <a:rPr lang="en-US" sz="2800" dirty="0">
                    <a:solidFill>
                      <a:srgbClr val="0000FF"/>
                    </a:solidFill>
                  </a:rPr>
                  <a:t>+i</a:t>
                </a:r>
                <a14:m>
                  <m:oMath xmlns:m="http://schemas.openxmlformats.org/officeDocument/2006/math">
                    <m:sSub>
                      <m:sSubPr>
                        <m:ctrlPr>
                          <a:rPr lang="en-US" sz="2800" i="1">
                            <a:solidFill>
                              <a:srgbClr val="0000FF"/>
                            </a:solidFill>
                            <a:latin typeface="Cambria Math" panose="02040503050406030204" pitchFamily="18" charset="0"/>
                          </a:rPr>
                        </m:ctrlPr>
                      </m:sSubPr>
                      <m:e>
                        <m:r>
                          <m:rPr>
                            <m:sty m:val="p"/>
                          </m:rPr>
                          <a:rPr lang="el-GR" sz="2800">
                            <a:solidFill>
                              <a:srgbClr val="0000FF"/>
                            </a:solidFill>
                            <a:latin typeface="Cambria Math" charset="0"/>
                          </a:rPr>
                          <m:t>Γ</m:t>
                        </m:r>
                      </m:e>
                      <m:sub>
                        <m:r>
                          <a:rPr lang="en-US" sz="2800" i="1">
                            <a:solidFill>
                              <a:srgbClr val="0000FF"/>
                            </a:solidFill>
                            <a:latin typeface="Cambria Math" charset="0"/>
                          </a:rPr>
                          <m:t>0</m:t>
                        </m:r>
                      </m:sub>
                    </m:sSub>
                  </m:oMath>
                </a14:m>
                <a:r>
                  <a:rPr lang="en-US" sz="2800" dirty="0"/>
                  <a:t>)]</a:t>
                </a:r>
              </a:p>
            </p:txBody>
          </p:sp>
        </mc:Choice>
        <mc:Fallback xmlns="">
          <p:sp>
            <p:nvSpPr>
              <p:cNvPr id="6" name="TextBox 5"/>
              <p:cNvSpPr txBox="1">
                <a:spLocks noRot="1" noChangeAspect="1" noMove="1" noResize="1" noEditPoints="1" noAdjustHandles="1" noChangeArrowheads="1" noChangeShapeType="1" noTextEdit="1"/>
              </p:cNvSpPr>
              <p:nvPr/>
            </p:nvSpPr>
            <p:spPr>
              <a:xfrm>
                <a:off x="323167" y="2334399"/>
                <a:ext cx="8688509" cy="793166"/>
              </a:xfrm>
              <a:prstGeom prst="rect">
                <a:avLst/>
              </a:prstGeom>
              <a:blipFill>
                <a:blip r:embed="rId3"/>
                <a:stretch>
                  <a:fillRect l="-1312" t="-95238" b="-139683"/>
                </a:stretch>
              </a:blipFill>
            </p:spPr>
            <p:txBody>
              <a:bodyPr/>
              <a:lstStyle/>
              <a:p>
                <a:r>
                  <a:rPr lang="en-US">
                    <a:noFill/>
                  </a:rPr>
                  <a:t> </a:t>
                </a:r>
              </a:p>
            </p:txBody>
          </p:sp>
        </mc:Fallback>
      </mc:AlternateContent>
      <p:sp>
        <p:nvSpPr>
          <p:cNvPr id="7" name="TextBox 6"/>
          <p:cNvSpPr txBox="1"/>
          <p:nvPr/>
        </p:nvSpPr>
        <p:spPr>
          <a:xfrm>
            <a:off x="6236691" y="3043535"/>
            <a:ext cx="2983509" cy="461665"/>
          </a:xfrm>
          <a:prstGeom prst="rect">
            <a:avLst/>
          </a:prstGeom>
          <a:noFill/>
        </p:spPr>
        <p:txBody>
          <a:bodyPr wrap="none" rtlCol="0">
            <a:spAutoFit/>
          </a:bodyPr>
          <a:lstStyle/>
          <a:p>
            <a:r>
              <a:rPr lang="en-US" dirty="0">
                <a:solidFill>
                  <a:srgbClr val="FF0000"/>
                </a:solidFill>
              </a:rPr>
              <a:t>via contour integration</a:t>
            </a:r>
          </a:p>
        </p:txBody>
      </p:sp>
      <p:cxnSp>
        <p:nvCxnSpPr>
          <p:cNvPr id="9" name="Straight Arrow Connector 8"/>
          <p:cNvCxnSpPr/>
          <p:nvPr/>
        </p:nvCxnSpPr>
        <p:spPr bwMode="auto">
          <a:xfrm>
            <a:off x="381000" y="3274367"/>
            <a:ext cx="0" cy="2674203"/>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p:cNvCxnSpPr/>
          <p:nvPr/>
        </p:nvCxnSpPr>
        <p:spPr bwMode="auto">
          <a:xfrm flipH="1">
            <a:off x="32084" y="4395637"/>
            <a:ext cx="4572000" cy="497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2" name="TextBox 11"/>
          <p:cNvSpPr txBox="1"/>
          <p:nvPr/>
        </p:nvSpPr>
        <p:spPr>
          <a:xfrm>
            <a:off x="3869731" y="4395637"/>
            <a:ext cx="825867" cy="461665"/>
          </a:xfrm>
          <a:prstGeom prst="rect">
            <a:avLst/>
          </a:prstGeom>
          <a:noFill/>
        </p:spPr>
        <p:txBody>
          <a:bodyPr wrap="none" rtlCol="0">
            <a:spAutoFit/>
          </a:bodyPr>
          <a:lstStyle/>
          <a:p>
            <a:r>
              <a:rPr lang="en-US" dirty="0"/>
              <a:t>Re </a:t>
            </a:r>
            <a:r>
              <a:rPr lang="el-GR" dirty="0"/>
              <a:t>ω</a:t>
            </a:r>
            <a:endParaRPr lang="en-US" dirty="0"/>
          </a:p>
        </p:txBody>
      </p:sp>
      <p:sp>
        <p:nvSpPr>
          <p:cNvPr id="13" name="TextBox 12"/>
          <p:cNvSpPr txBox="1"/>
          <p:nvPr/>
        </p:nvSpPr>
        <p:spPr>
          <a:xfrm>
            <a:off x="381000" y="3200400"/>
            <a:ext cx="825867" cy="461665"/>
          </a:xfrm>
          <a:prstGeom prst="rect">
            <a:avLst/>
          </a:prstGeom>
          <a:noFill/>
        </p:spPr>
        <p:txBody>
          <a:bodyPr wrap="none" rtlCol="0">
            <a:spAutoFit/>
          </a:bodyPr>
          <a:lstStyle/>
          <a:p>
            <a:r>
              <a:rPr lang="en-US" dirty="0" err="1"/>
              <a:t>Im</a:t>
            </a:r>
            <a:r>
              <a:rPr lang="en-US" dirty="0"/>
              <a:t> </a:t>
            </a:r>
            <a:r>
              <a:rPr lang="el-GR" dirty="0"/>
              <a:t>ω</a:t>
            </a:r>
            <a:endParaRPr lang="en-US" dirty="0"/>
          </a:p>
        </p:txBody>
      </p:sp>
      <p:sp>
        <p:nvSpPr>
          <p:cNvPr id="15" name="TextBox 14"/>
          <p:cNvSpPr txBox="1"/>
          <p:nvPr/>
        </p:nvSpPr>
        <p:spPr>
          <a:xfrm>
            <a:off x="609600" y="4648200"/>
            <a:ext cx="415498" cy="369332"/>
          </a:xfrm>
          <a:prstGeom prst="rect">
            <a:avLst/>
          </a:prstGeom>
          <a:noFill/>
        </p:spPr>
        <p:txBody>
          <a:bodyPr wrap="none" rtlCol="0">
            <a:spAutoFit/>
          </a:bodyPr>
          <a:lstStyle/>
          <a:p>
            <a:r>
              <a:rPr lang="en-US" sz="1800" dirty="0"/>
              <a:t>×</a:t>
            </a:r>
          </a:p>
        </p:txBody>
      </p:sp>
      <p:sp>
        <p:nvSpPr>
          <p:cNvPr id="16" name="TextBox 15"/>
          <p:cNvSpPr txBox="1"/>
          <p:nvPr/>
        </p:nvSpPr>
        <p:spPr>
          <a:xfrm>
            <a:off x="879902" y="4572000"/>
            <a:ext cx="415498" cy="369332"/>
          </a:xfrm>
          <a:prstGeom prst="rect">
            <a:avLst/>
          </a:prstGeom>
          <a:noFill/>
        </p:spPr>
        <p:txBody>
          <a:bodyPr wrap="none" rtlCol="0">
            <a:spAutoFit/>
          </a:bodyPr>
          <a:lstStyle/>
          <a:p>
            <a:r>
              <a:rPr lang="en-US" sz="1800" dirty="0"/>
              <a:t>×</a:t>
            </a:r>
          </a:p>
        </p:txBody>
      </p:sp>
      <p:sp>
        <p:nvSpPr>
          <p:cNvPr id="17" name="TextBox 16"/>
          <p:cNvSpPr txBox="1"/>
          <p:nvPr/>
        </p:nvSpPr>
        <p:spPr>
          <a:xfrm>
            <a:off x="990600" y="4736068"/>
            <a:ext cx="415498" cy="369332"/>
          </a:xfrm>
          <a:prstGeom prst="rect">
            <a:avLst/>
          </a:prstGeom>
          <a:noFill/>
        </p:spPr>
        <p:txBody>
          <a:bodyPr wrap="none" rtlCol="0">
            <a:spAutoFit/>
          </a:bodyPr>
          <a:lstStyle/>
          <a:p>
            <a:r>
              <a:rPr lang="en-US" sz="1800" dirty="0"/>
              <a:t>×</a:t>
            </a:r>
          </a:p>
        </p:txBody>
      </p:sp>
      <p:sp>
        <p:nvSpPr>
          <p:cNvPr id="18" name="TextBox 17"/>
          <p:cNvSpPr txBox="1"/>
          <p:nvPr/>
        </p:nvSpPr>
        <p:spPr>
          <a:xfrm>
            <a:off x="1184702" y="4953000"/>
            <a:ext cx="415498" cy="369332"/>
          </a:xfrm>
          <a:prstGeom prst="rect">
            <a:avLst/>
          </a:prstGeom>
          <a:noFill/>
        </p:spPr>
        <p:txBody>
          <a:bodyPr wrap="none" rtlCol="0">
            <a:spAutoFit/>
          </a:bodyPr>
          <a:lstStyle/>
          <a:p>
            <a:r>
              <a:rPr lang="en-US" sz="1800" dirty="0"/>
              <a:t>×</a:t>
            </a:r>
          </a:p>
        </p:txBody>
      </p:sp>
      <p:sp>
        <p:nvSpPr>
          <p:cNvPr id="19" name="TextBox 18"/>
          <p:cNvSpPr txBox="1"/>
          <p:nvPr/>
        </p:nvSpPr>
        <p:spPr>
          <a:xfrm>
            <a:off x="1489502" y="4800600"/>
            <a:ext cx="415498" cy="369332"/>
          </a:xfrm>
          <a:prstGeom prst="rect">
            <a:avLst/>
          </a:prstGeom>
          <a:noFill/>
        </p:spPr>
        <p:txBody>
          <a:bodyPr wrap="none" rtlCol="0">
            <a:spAutoFit/>
          </a:bodyPr>
          <a:lstStyle/>
          <a:p>
            <a:r>
              <a:rPr lang="en-US" sz="1800" dirty="0"/>
              <a:t>×</a:t>
            </a:r>
          </a:p>
        </p:txBody>
      </p:sp>
      <p:sp>
        <p:nvSpPr>
          <p:cNvPr id="20" name="TextBox 19"/>
          <p:cNvSpPr txBox="1"/>
          <p:nvPr/>
        </p:nvSpPr>
        <p:spPr>
          <a:xfrm>
            <a:off x="1752600" y="4659868"/>
            <a:ext cx="415498" cy="369332"/>
          </a:xfrm>
          <a:prstGeom prst="rect">
            <a:avLst/>
          </a:prstGeom>
          <a:noFill/>
        </p:spPr>
        <p:txBody>
          <a:bodyPr wrap="none" rtlCol="0">
            <a:spAutoFit/>
          </a:bodyPr>
          <a:lstStyle/>
          <a:p>
            <a:r>
              <a:rPr lang="en-US" sz="1800" dirty="0"/>
              <a:t>×</a:t>
            </a:r>
          </a:p>
        </p:txBody>
      </p:sp>
      <p:sp>
        <p:nvSpPr>
          <p:cNvPr id="21" name="TextBox 20"/>
          <p:cNvSpPr txBox="1"/>
          <p:nvPr/>
        </p:nvSpPr>
        <p:spPr>
          <a:xfrm>
            <a:off x="2015698" y="4812268"/>
            <a:ext cx="415498" cy="369332"/>
          </a:xfrm>
          <a:prstGeom prst="rect">
            <a:avLst/>
          </a:prstGeom>
          <a:noFill/>
        </p:spPr>
        <p:txBody>
          <a:bodyPr wrap="none" rtlCol="0">
            <a:spAutoFit/>
          </a:bodyPr>
          <a:lstStyle/>
          <a:p>
            <a:r>
              <a:rPr lang="en-US" sz="1800" dirty="0"/>
              <a:t>×</a:t>
            </a:r>
          </a:p>
        </p:txBody>
      </p:sp>
      <p:sp>
        <p:nvSpPr>
          <p:cNvPr id="22" name="TextBox 21"/>
          <p:cNvSpPr txBox="1"/>
          <p:nvPr/>
        </p:nvSpPr>
        <p:spPr>
          <a:xfrm>
            <a:off x="2057400" y="5040868"/>
            <a:ext cx="415498" cy="369332"/>
          </a:xfrm>
          <a:prstGeom prst="rect">
            <a:avLst/>
          </a:prstGeom>
          <a:noFill/>
        </p:spPr>
        <p:txBody>
          <a:bodyPr wrap="none" rtlCol="0">
            <a:spAutoFit/>
          </a:bodyPr>
          <a:lstStyle/>
          <a:p>
            <a:r>
              <a:rPr lang="en-US" sz="1800" dirty="0"/>
              <a:t>×</a:t>
            </a:r>
          </a:p>
        </p:txBody>
      </p:sp>
      <p:sp>
        <p:nvSpPr>
          <p:cNvPr id="23" name="TextBox 22"/>
          <p:cNvSpPr txBox="1"/>
          <p:nvPr/>
        </p:nvSpPr>
        <p:spPr>
          <a:xfrm>
            <a:off x="1752600" y="5345668"/>
            <a:ext cx="415498" cy="369332"/>
          </a:xfrm>
          <a:prstGeom prst="rect">
            <a:avLst/>
          </a:prstGeom>
          <a:noFill/>
        </p:spPr>
        <p:txBody>
          <a:bodyPr wrap="none" rtlCol="0">
            <a:spAutoFit/>
          </a:bodyPr>
          <a:lstStyle/>
          <a:p>
            <a:r>
              <a:rPr lang="en-US" sz="1800" dirty="0"/>
              <a:t>×</a:t>
            </a:r>
          </a:p>
        </p:txBody>
      </p:sp>
      <p:sp>
        <p:nvSpPr>
          <p:cNvPr id="24" name="TextBox 23"/>
          <p:cNvSpPr txBox="1"/>
          <p:nvPr/>
        </p:nvSpPr>
        <p:spPr>
          <a:xfrm>
            <a:off x="1260902" y="5334000"/>
            <a:ext cx="415498" cy="369332"/>
          </a:xfrm>
          <a:prstGeom prst="rect">
            <a:avLst/>
          </a:prstGeom>
          <a:noFill/>
        </p:spPr>
        <p:txBody>
          <a:bodyPr wrap="none" rtlCol="0">
            <a:spAutoFit/>
          </a:bodyPr>
          <a:lstStyle/>
          <a:p>
            <a:r>
              <a:rPr lang="en-US" sz="1800" dirty="0"/>
              <a:t>×</a:t>
            </a:r>
          </a:p>
        </p:txBody>
      </p:sp>
      <p:sp>
        <p:nvSpPr>
          <p:cNvPr id="25" name="TextBox 24"/>
          <p:cNvSpPr txBox="1"/>
          <p:nvPr/>
        </p:nvSpPr>
        <p:spPr>
          <a:xfrm>
            <a:off x="533400" y="5421868"/>
            <a:ext cx="415498" cy="369332"/>
          </a:xfrm>
          <a:prstGeom prst="rect">
            <a:avLst/>
          </a:prstGeom>
          <a:noFill/>
        </p:spPr>
        <p:txBody>
          <a:bodyPr wrap="none" rtlCol="0">
            <a:spAutoFit/>
          </a:bodyPr>
          <a:lstStyle/>
          <a:p>
            <a:r>
              <a:rPr lang="en-US" sz="1800" dirty="0"/>
              <a:t>×</a:t>
            </a:r>
          </a:p>
        </p:txBody>
      </p:sp>
      <p:sp>
        <p:nvSpPr>
          <p:cNvPr id="26" name="TextBox 25"/>
          <p:cNvSpPr txBox="1"/>
          <p:nvPr/>
        </p:nvSpPr>
        <p:spPr>
          <a:xfrm>
            <a:off x="2480102" y="4876800"/>
            <a:ext cx="415498" cy="369332"/>
          </a:xfrm>
          <a:prstGeom prst="rect">
            <a:avLst/>
          </a:prstGeom>
          <a:noFill/>
        </p:spPr>
        <p:txBody>
          <a:bodyPr wrap="none" rtlCol="0">
            <a:spAutoFit/>
          </a:bodyPr>
          <a:lstStyle/>
          <a:p>
            <a:r>
              <a:rPr lang="en-US" sz="1800" dirty="0"/>
              <a:t>×</a:t>
            </a:r>
          </a:p>
        </p:txBody>
      </p:sp>
      <p:sp>
        <p:nvSpPr>
          <p:cNvPr id="27" name="TextBox 26"/>
          <p:cNvSpPr txBox="1"/>
          <p:nvPr/>
        </p:nvSpPr>
        <p:spPr>
          <a:xfrm>
            <a:off x="3124200" y="4659868"/>
            <a:ext cx="415498" cy="369332"/>
          </a:xfrm>
          <a:prstGeom prst="rect">
            <a:avLst/>
          </a:prstGeom>
          <a:noFill/>
        </p:spPr>
        <p:txBody>
          <a:bodyPr wrap="none" rtlCol="0">
            <a:spAutoFit/>
          </a:bodyPr>
          <a:lstStyle/>
          <a:p>
            <a:r>
              <a:rPr lang="en-US" sz="1800" dirty="0"/>
              <a:t>×</a:t>
            </a:r>
          </a:p>
        </p:txBody>
      </p:sp>
      <p:sp>
        <p:nvSpPr>
          <p:cNvPr id="28" name="TextBox 27"/>
          <p:cNvSpPr txBox="1"/>
          <p:nvPr/>
        </p:nvSpPr>
        <p:spPr>
          <a:xfrm>
            <a:off x="3318302" y="4888468"/>
            <a:ext cx="415498" cy="369332"/>
          </a:xfrm>
          <a:prstGeom prst="rect">
            <a:avLst/>
          </a:prstGeom>
          <a:noFill/>
        </p:spPr>
        <p:txBody>
          <a:bodyPr wrap="none" rtlCol="0">
            <a:spAutoFit/>
          </a:bodyPr>
          <a:lstStyle/>
          <a:p>
            <a:r>
              <a:rPr lang="en-US" sz="1800" dirty="0"/>
              <a:t>×</a:t>
            </a:r>
          </a:p>
        </p:txBody>
      </p:sp>
      <p:sp>
        <p:nvSpPr>
          <p:cNvPr id="29" name="TextBox 28"/>
          <p:cNvSpPr txBox="1"/>
          <p:nvPr/>
        </p:nvSpPr>
        <p:spPr>
          <a:xfrm>
            <a:off x="2819400" y="5193268"/>
            <a:ext cx="415498" cy="369332"/>
          </a:xfrm>
          <a:prstGeom prst="rect">
            <a:avLst/>
          </a:prstGeom>
          <a:noFill/>
        </p:spPr>
        <p:txBody>
          <a:bodyPr wrap="none" rtlCol="0">
            <a:spAutoFit/>
          </a:bodyPr>
          <a:lstStyle/>
          <a:p>
            <a:r>
              <a:rPr lang="en-US" sz="1800" dirty="0"/>
              <a:t>×</a:t>
            </a:r>
          </a:p>
        </p:txBody>
      </p:sp>
      <p:sp>
        <p:nvSpPr>
          <p:cNvPr id="30" name="TextBox 29"/>
          <p:cNvSpPr txBox="1"/>
          <p:nvPr/>
        </p:nvSpPr>
        <p:spPr>
          <a:xfrm>
            <a:off x="3927902" y="5334000"/>
            <a:ext cx="415498" cy="369332"/>
          </a:xfrm>
          <a:prstGeom prst="rect">
            <a:avLst/>
          </a:prstGeom>
          <a:noFill/>
        </p:spPr>
        <p:txBody>
          <a:bodyPr wrap="none" rtlCol="0">
            <a:spAutoFit/>
          </a:bodyPr>
          <a:lstStyle/>
          <a:p>
            <a:r>
              <a:rPr lang="en-US" sz="1800" dirty="0"/>
              <a:t>×</a:t>
            </a:r>
          </a:p>
        </p:txBody>
      </p:sp>
      <p:sp>
        <p:nvSpPr>
          <p:cNvPr id="31" name="TextBox 30"/>
          <p:cNvSpPr txBox="1"/>
          <p:nvPr/>
        </p:nvSpPr>
        <p:spPr>
          <a:xfrm>
            <a:off x="2362200" y="4331368"/>
            <a:ext cx="415498" cy="369332"/>
          </a:xfrm>
          <a:prstGeom prst="rect">
            <a:avLst/>
          </a:prstGeom>
          <a:noFill/>
        </p:spPr>
        <p:txBody>
          <a:bodyPr wrap="none" rtlCol="0">
            <a:spAutoFit/>
          </a:bodyPr>
          <a:lstStyle/>
          <a:p>
            <a:r>
              <a:rPr lang="en-US" sz="1800" dirty="0">
                <a:solidFill>
                  <a:srgbClr val="0000FF"/>
                </a:solidFill>
              </a:rPr>
              <a:t>×</a:t>
            </a:r>
          </a:p>
        </p:txBody>
      </p:sp>
      <p:sp>
        <p:nvSpPr>
          <p:cNvPr id="32" name="TextBox 31"/>
          <p:cNvSpPr txBox="1"/>
          <p:nvPr/>
        </p:nvSpPr>
        <p:spPr>
          <a:xfrm>
            <a:off x="2359786" y="4098394"/>
            <a:ext cx="415498" cy="369332"/>
          </a:xfrm>
          <a:prstGeom prst="rect">
            <a:avLst/>
          </a:prstGeom>
          <a:noFill/>
        </p:spPr>
        <p:txBody>
          <a:bodyPr wrap="none" rtlCol="0">
            <a:spAutoFit/>
          </a:bodyPr>
          <a:lstStyle/>
          <a:p>
            <a:r>
              <a:rPr lang="en-US" sz="1800" dirty="0">
                <a:solidFill>
                  <a:srgbClr val="0000FF"/>
                </a:solidFill>
              </a:rPr>
              <a:t>×</a:t>
            </a:r>
          </a:p>
        </p:txBody>
      </p:sp>
      <p:sp>
        <p:nvSpPr>
          <p:cNvPr id="33" name="TextBox 32"/>
          <p:cNvSpPr txBox="1"/>
          <p:nvPr/>
        </p:nvSpPr>
        <p:spPr>
          <a:xfrm>
            <a:off x="914400" y="5481935"/>
            <a:ext cx="3064685" cy="461665"/>
          </a:xfrm>
          <a:prstGeom prst="rect">
            <a:avLst/>
          </a:prstGeom>
          <a:noFill/>
        </p:spPr>
        <p:txBody>
          <a:bodyPr wrap="none" rtlCol="0">
            <a:spAutoFit/>
          </a:bodyPr>
          <a:lstStyle/>
          <a:p>
            <a:r>
              <a:rPr lang="en-US" dirty="0"/>
              <a:t>resonances </a:t>
            </a:r>
            <a:r>
              <a:rPr lang="en-US"/>
              <a:t>(poles in A)</a:t>
            </a:r>
          </a:p>
        </p:txBody>
      </p:sp>
      <p:sp>
        <p:nvSpPr>
          <p:cNvPr id="34" name="TextBox 33"/>
          <p:cNvSpPr txBox="1"/>
          <p:nvPr/>
        </p:nvSpPr>
        <p:spPr>
          <a:xfrm>
            <a:off x="2562726" y="3882285"/>
            <a:ext cx="1192955" cy="461665"/>
          </a:xfrm>
          <a:prstGeom prst="rect">
            <a:avLst/>
          </a:prstGeom>
          <a:noFill/>
        </p:spPr>
        <p:txBody>
          <a:bodyPr wrap="none" rtlCol="0">
            <a:spAutoFit/>
          </a:bodyPr>
          <a:lstStyle/>
          <a:p>
            <a:r>
              <a:rPr lang="el-GR" dirty="0">
                <a:solidFill>
                  <a:srgbClr val="0000FF"/>
                </a:solidFill>
              </a:rPr>
              <a:t>ω</a:t>
            </a:r>
            <a:r>
              <a:rPr lang="en-US" baseline="-25000" dirty="0">
                <a:solidFill>
                  <a:srgbClr val="0000FF"/>
                </a:solidFill>
              </a:rPr>
              <a:t>0</a:t>
            </a:r>
            <a:r>
              <a:rPr lang="en-US" dirty="0">
                <a:solidFill>
                  <a:srgbClr val="0000FF"/>
                </a:solidFill>
              </a:rPr>
              <a:t>±i</a:t>
            </a:r>
            <a:r>
              <a:rPr lang="el-GR" dirty="0">
                <a:solidFill>
                  <a:srgbClr val="0000FF"/>
                </a:solidFill>
              </a:rPr>
              <a:t>Γ</a:t>
            </a:r>
            <a:r>
              <a:rPr lang="en-US" baseline="-25000" dirty="0">
                <a:solidFill>
                  <a:srgbClr val="0000FF"/>
                </a:solidFill>
              </a:rPr>
              <a:t>0</a:t>
            </a:r>
          </a:p>
        </p:txBody>
      </p:sp>
      <p:sp>
        <p:nvSpPr>
          <p:cNvPr id="35" name="Arc 34"/>
          <p:cNvSpPr/>
          <p:nvPr/>
        </p:nvSpPr>
        <p:spPr bwMode="auto">
          <a:xfrm>
            <a:off x="-914400" y="3380902"/>
            <a:ext cx="5486400" cy="2074332"/>
          </a:xfrm>
          <a:prstGeom prst="arc">
            <a:avLst/>
          </a:prstGeom>
          <a:noFill/>
          <a:ln w="9525" cap="flat" cmpd="sng" algn="ctr">
            <a:solidFill>
              <a:srgbClr val="FF0000"/>
            </a:solidFill>
            <a:prstDash val="dash"/>
            <a:round/>
            <a:headEnd type="arrow" w="lg" len="lg"/>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6" name="Arc 35"/>
          <p:cNvSpPr/>
          <p:nvPr/>
        </p:nvSpPr>
        <p:spPr bwMode="auto">
          <a:xfrm flipH="1">
            <a:off x="-838200" y="3384884"/>
            <a:ext cx="5486400" cy="2074332"/>
          </a:xfrm>
          <a:prstGeom prst="arc">
            <a:avLst/>
          </a:prstGeom>
          <a:noFill/>
          <a:ln w="9525" cap="flat" cmpd="sng" algn="ctr">
            <a:solidFill>
              <a:srgbClr val="FF0000"/>
            </a:solidFill>
            <a:prstDash val="dash"/>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38" name="TextBox 37"/>
          <p:cNvSpPr txBox="1"/>
          <p:nvPr/>
        </p:nvSpPr>
        <p:spPr>
          <a:xfrm>
            <a:off x="4273865" y="3124200"/>
            <a:ext cx="1095172" cy="646331"/>
          </a:xfrm>
          <a:prstGeom prst="rect">
            <a:avLst/>
          </a:prstGeom>
          <a:noFill/>
        </p:spPr>
        <p:txBody>
          <a:bodyPr wrap="none" rtlCol="0">
            <a:spAutoFit/>
          </a:bodyPr>
          <a:lstStyle/>
          <a:p>
            <a:pPr algn="ctr"/>
            <a:r>
              <a:rPr lang="en-US" sz="1800" dirty="0">
                <a:solidFill>
                  <a:srgbClr val="0000FF"/>
                </a:solidFill>
              </a:rPr>
              <a:t>averaging</a:t>
            </a:r>
          </a:p>
          <a:p>
            <a:pPr algn="ctr"/>
            <a:r>
              <a:rPr lang="en-US" sz="1800" dirty="0">
                <a:solidFill>
                  <a:srgbClr val="0000FF"/>
                </a:solidFill>
              </a:rPr>
              <a:t>window</a:t>
            </a:r>
          </a:p>
        </p:txBody>
      </p:sp>
      <p:sp>
        <p:nvSpPr>
          <p:cNvPr id="39" name="TextBox 38"/>
          <p:cNvSpPr txBox="1"/>
          <p:nvPr/>
        </p:nvSpPr>
        <p:spPr>
          <a:xfrm>
            <a:off x="4970639" y="4247657"/>
            <a:ext cx="3977371" cy="1384995"/>
          </a:xfrm>
          <a:prstGeom prst="rect">
            <a:avLst/>
          </a:prstGeom>
          <a:noFill/>
        </p:spPr>
        <p:txBody>
          <a:bodyPr wrap="none" rtlCol="0">
            <a:spAutoFit/>
          </a:bodyPr>
          <a:lstStyle/>
          <a:p>
            <a:r>
              <a:rPr lang="en-US" sz="2800" dirty="0">
                <a:solidFill>
                  <a:srgbClr val="FF0000"/>
                </a:solidFill>
              </a:rPr>
              <a:t>Get entire </a:t>
            </a:r>
            <a:r>
              <a:rPr lang="el-GR" sz="2800" dirty="0">
                <a:solidFill>
                  <a:srgbClr val="FF0000"/>
                </a:solidFill>
              </a:rPr>
              <a:t>ω </a:t>
            </a:r>
            <a:r>
              <a:rPr lang="en-US" sz="2800" dirty="0">
                <a:solidFill>
                  <a:srgbClr val="FF0000"/>
                </a:solidFill>
              </a:rPr>
              <a:t>average</a:t>
            </a:r>
          </a:p>
          <a:p>
            <a:r>
              <a:rPr lang="en-US" sz="2800" dirty="0">
                <a:solidFill>
                  <a:srgbClr val="FF0000"/>
                </a:solidFill>
              </a:rPr>
              <a:t>with a single “unphysical”</a:t>
            </a:r>
          </a:p>
          <a:p>
            <a:r>
              <a:rPr lang="en-US" sz="2800" dirty="0">
                <a:solidFill>
                  <a:srgbClr val="FF0000"/>
                </a:solidFill>
              </a:rPr>
              <a:t>complex-</a:t>
            </a:r>
            <a:r>
              <a:rPr lang="el-GR" sz="2800" dirty="0">
                <a:solidFill>
                  <a:srgbClr val="FF0000"/>
                </a:solidFill>
              </a:rPr>
              <a:t>ω</a:t>
            </a:r>
            <a:r>
              <a:rPr lang="en-US" sz="2800" dirty="0">
                <a:solidFill>
                  <a:srgbClr val="FF0000"/>
                </a:solidFill>
              </a:rPr>
              <a:t> solve</a:t>
            </a:r>
            <a:r>
              <a:rPr lang="el-GR" sz="2800" dirty="0">
                <a:solidFill>
                  <a:srgbClr val="FF0000"/>
                </a:solidFill>
              </a:rPr>
              <a:t>!</a:t>
            </a:r>
            <a:endParaRPr lang="en-US" sz="2800" dirty="0">
              <a:solidFill>
                <a:srgbClr val="FF0000"/>
              </a:solidFill>
            </a:endParaRPr>
          </a:p>
        </p:txBody>
      </p:sp>
      <p:sp>
        <p:nvSpPr>
          <p:cNvPr id="37" name="TextBox 36">
            <a:extLst>
              <a:ext uri="{FF2B5EF4-FFF2-40B4-BE49-F238E27FC236}">
                <a16:creationId xmlns:a16="http://schemas.microsoft.com/office/drawing/2014/main" id="{40E49F72-D1CB-B443-8AD7-9AA5480E7C30}"/>
              </a:ext>
            </a:extLst>
          </p:cNvPr>
          <p:cNvSpPr txBox="1"/>
          <p:nvPr/>
        </p:nvSpPr>
        <p:spPr>
          <a:xfrm>
            <a:off x="2057400" y="617076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
        <p:nvSpPr>
          <p:cNvPr id="5" name="Rectangle 4">
            <a:extLst>
              <a:ext uri="{FF2B5EF4-FFF2-40B4-BE49-F238E27FC236}">
                <a16:creationId xmlns:a16="http://schemas.microsoft.com/office/drawing/2014/main" id="{8E34FBED-8598-8E4E-8A83-934ADC3607CA}"/>
              </a:ext>
            </a:extLst>
          </p:cNvPr>
          <p:cNvSpPr/>
          <p:nvPr/>
        </p:nvSpPr>
        <p:spPr>
          <a:xfrm>
            <a:off x="1147054" y="1634637"/>
            <a:ext cx="2651688" cy="461665"/>
          </a:xfrm>
          <a:prstGeom prst="rect">
            <a:avLst/>
          </a:prstGeom>
        </p:spPr>
        <p:txBody>
          <a:bodyPr wrap="none">
            <a:spAutoFit/>
          </a:bodyPr>
          <a:lstStyle/>
          <a:p>
            <a:r>
              <a:rPr lang="en-US" altLang="en-US" dirty="0"/>
              <a:t>f(</a:t>
            </a:r>
            <a:r>
              <a:rPr lang="el-GR" altLang="en-US" dirty="0"/>
              <a:t>ω) = ψ*</a:t>
            </a:r>
            <a:r>
              <a:rPr lang="en-US" altLang="en-US" dirty="0"/>
              <a:t>M(</a:t>
            </a:r>
            <a:r>
              <a:rPr lang="el-GR" altLang="en-US" dirty="0"/>
              <a:t>ω</a:t>
            </a:r>
            <a:r>
              <a:rPr lang="el-GR" altLang="en-US" baseline="-25000" dirty="0"/>
              <a:t>0</a:t>
            </a:r>
            <a:r>
              <a:rPr lang="el-GR" altLang="en-US" dirty="0"/>
              <a:t>)</a:t>
            </a:r>
            <a:r>
              <a:rPr lang="el-GR" altLang="en-US" baseline="30000" dirty="0"/>
              <a:t>–1</a:t>
            </a:r>
            <a:r>
              <a:rPr lang="el-GR" altLang="en-US" dirty="0"/>
              <a:t>ψ</a:t>
            </a:r>
            <a:endParaRPr lang="en-US" dirty="0"/>
          </a:p>
        </p:txBody>
      </p:sp>
    </p:spTree>
    <p:extLst>
      <p:ext uri="{BB962C8B-B14F-4D97-AF65-F5344CB8AC3E}">
        <p14:creationId xmlns:p14="http://schemas.microsoft.com/office/powerpoint/2010/main" val="175861498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117"/>
            <a:ext cx="9144000" cy="1143000"/>
          </a:xfrm>
        </p:spPr>
        <p:txBody>
          <a:bodyPr/>
          <a:lstStyle/>
          <a:p>
            <a:r>
              <a:rPr lang="en-US" dirty="0">
                <a:solidFill>
                  <a:srgbClr val="FF0000"/>
                </a:solidFill>
              </a:rPr>
              <a:t>Complex </a:t>
            </a:r>
            <a:r>
              <a:rPr lang="el-GR" dirty="0">
                <a:solidFill>
                  <a:srgbClr val="FF0000"/>
                </a:solidFill>
              </a:rPr>
              <a:t>ω</a:t>
            </a:r>
            <a:r>
              <a:rPr lang="en-US" dirty="0">
                <a:solidFill>
                  <a:srgbClr val="FF0000"/>
                </a:solidFill>
              </a:rPr>
              <a:t> = </a:t>
            </a:r>
            <a:r>
              <a:rPr lang="el-GR" dirty="0">
                <a:solidFill>
                  <a:srgbClr val="FF0000"/>
                </a:solidFill>
              </a:rPr>
              <a:t>ω</a:t>
            </a:r>
            <a:r>
              <a:rPr lang="en-US" dirty="0">
                <a:solidFill>
                  <a:srgbClr val="FF0000"/>
                </a:solidFill>
              </a:rPr>
              <a:t> average</a:t>
            </a:r>
            <a:r>
              <a:rPr lang="en-US" dirty="0"/>
              <a:t>: Lots of uses</a:t>
            </a:r>
          </a:p>
        </p:txBody>
      </p:sp>
      <p:sp>
        <p:nvSpPr>
          <p:cNvPr id="6" name="TextBox 5"/>
          <p:cNvSpPr txBox="1"/>
          <p:nvPr/>
        </p:nvSpPr>
        <p:spPr>
          <a:xfrm>
            <a:off x="-10502" y="870622"/>
            <a:ext cx="3586239" cy="1569660"/>
          </a:xfrm>
          <a:prstGeom prst="rect">
            <a:avLst/>
          </a:prstGeom>
          <a:noFill/>
        </p:spPr>
        <p:txBody>
          <a:bodyPr wrap="none" rtlCol="0">
            <a:spAutoFit/>
          </a:bodyPr>
          <a:lstStyle/>
          <a:p>
            <a:pPr algn="ctr"/>
            <a:r>
              <a:rPr lang="en-US" dirty="0"/>
              <a:t>3d </a:t>
            </a:r>
            <a:r>
              <a:rPr lang="en-US" dirty="0">
                <a:solidFill>
                  <a:srgbClr val="0000FF"/>
                </a:solidFill>
              </a:rPr>
              <a:t>optimization of</a:t>
            </a:r>
          </a:p>
          <a:p>
            <a:pPr algn="ctr"/>
            <a:r>
              <a:rPr lang="en-US" dirty="0">
                <a:solidFill>
                  <a:srgbClr val="0000FF"/>
                </a:solidFill>
              </a:rPr>
              <a:t>absorbing particles</a:t>
            </a:r>
          </a:p>
          <a:p>
            <a:pPr algn="ctr"/>
            <a:r>
              <a:rPr lang="en-US" dirty="0"/>
              <a:t>(frequency-averaged</a:t>
            </a:r>
          </a:p>
          <a:p>
            <a:pPr algn="ctr"/>
            <a:r>
              <a:rPr lang="en-US" dirty="0"/>
              <a:t> </a:t>
            </a:r>
            <a:r>
              <a:rPr lang="en-US" dirty="0" err="1"/>
              <a:t>absorbed+scattered</a:t>
            </a:r>
            <a:r>
              <a:rPr lang="en-US" dirty="0"/>
              <a:t> power)</a:t>
            </a:r>
          </a:p>
        </p:txBody>
      </p:sp>
      <p:pic>
        <p:nvPicPr>
          <p:cNvPr id="7" name="Picture 6"/>
          <p:cNvPicPr>
            <a:picLocks noChangeAspect="1"/>
          </p:cNvPicPr>
          <p:nvPr/>
        </p:nvPicPr>
        <p:blipFill>
          <a:blip r:embed="rId2"/>
          <a:stretch>
            <a:fillRect/>
          </a:stretch>
        </p:blipFill>
        <p:spPr>
          <a:xfrm>
            <a:off x="4419600" y="1419889"/>
            <a:ext cx="4146550" cy="1696594"/>
          </a:xfrm>
          <a:prstGeom prst="rect">
            <a:avLst/>
          </a:prstGeom>
        </p:spPr>
      </p:pic>
      <p:sp>
        <p:nvSpPr>
          <p:cNvPr id="8" name="TextBox 7"/>
          <p:cNvSpPr txBox="1"/>
          <p:nvPr/>
        </p:nvSpPr>
        <p:spPr>
          <a:xfrm>
            <a:off x="4191106" y="960456"/>
            <a:ext cx="4952894" cy="461665"/>
          </a:xfrm>
          <a:prstGeom prst="rect">
            <a:avLst/>
          </a:prstGeom>
          <a:noFill/>
        </p:spPr>
        <p:txBody>
          <a:bodyPr wrap="none" rtlCol="0">
            <a:spAutoFit/>
          </a:bodyPr>
          <a:lstStyle/>
          <a:p>
            <a:r>
              <a:rPr lang="en-US" dirty="0"/>
              <a:t>Modeling </a:t>
            </a:r>
            <a:r>
              <a:rPr lang="en-US" dirty="0">
                <a:solidFill>
                  <a:srgbClr val="0432FF"/>
                </a:solidFill>
              </a:rPr>
              <a:t>Casimir</a:t>
            </a:r>
            <a:r>
              <a:rPr lang="en-US" dirty="0"/>
              <a:t>/van der Waals force</a:t>
            </a:r>
          </a:p>
        </p:txBody>
      </p:sp>
      <p:sp>
        <p:nvSpPr>
          <p:cNvPr id="9" name="TextBox 8"/>
          <p:cNvSpPr txBox="1"/>
          <p:nvPr/>
        </p:nvSpPr>
        <p:spPr>
          <a:xfrm>
            <a:off x="4419600" y="3959148"/>
            <a:ext cx="4316566" cy="369332"/>
          </a:xfrm>
          <a:prstGeom prst="rect">
            <a:avLst/>
          </a:prstGeom>
          <a:noFill/>
        </p:spPr>
        <p:txBody>
          <a:bodyPr wrap="none" rtlCol="0">
            <a:spAutoFit/>
          </a:bodyPr>
          <a:lstStyle/>
          <a:p>
            <a:r>
              <a:rPr lang="en-US" sz="1800" dirty="0"/>
              <a:t>[ Rodriguez et al., </a:t>
            </a:r>
            <a:r>
              <a:rPr lang="en-US" sz="1800" i="1"/>
              <a:t>Nature Photonics</a:t>
            </a:r>
            <a:r>
              <a:rPr lang="en-US" sz="1800"/>
              <a:t> (2011) ]</a:t>
            </a:r>
          </a:p>
        </p:txBody>
      </p:sp>
      <p:sp>
        <p:nvSpPr>
          <p:cNvPr id="10" name="TextBox 9"/>
          <p:cNvSpPr txBox="1"/>
          <p:nvPr/>
        </p:nvSpPr>
        <p:spPr>
          <a:xfrm>
            <a:off x="4455695" y="3116483"/>
            <a:ext cx="4349268" cy="830997"/>
          </a:xfrm>
          <a:prstGeom prst="rect">
            <a:avLst/>
          </a:prstGeom>
          <a:noFill/>
        </p:spPr>
        <p:txBody>
          <a:bodyPr wrap="none" rtlCol="0">
            <a:spAutoFit/>
          </a:bodyPr>
          <a:lstStyle/>
          <a:p>
            <a:r>
              <a:rPr lang="en-US" dirty="0"/>
              <a:t>integrating fluctuations over all </a:t>
            </a:r>
            <a:r>
              <a:rPr lang="el-GR" dirty="0"/>
              <a:t>ω</a:t>
            </a:r>
          </a:p>
          <a:p>
            <a:r>
              <a:rPr lang="el-GR" dirty="0"/>
              <a:t>= </a:t>
            </a:r>
            <a:r>
              <a:rPr lang="en-US" dirty="0"/>
              <a:t>much nicer integral over </a:t>
            </a:r>
            <a:r>
              <a:rPr lang="en-US" dirty="0" err="1"/>
              <a:t>Im</a:t>
            </a:r>
            <a:r>
              <a:rPr lang="en-US" dirty="0"/>
              <a:t> </a:t>
            </a:r>
            <a:r>
              <a:rPr lang="el-GR" dirty="0"/>
              <a:t>ω</a:t>
            </a:r>
            <a:endParaRPr lang="en-US" dirty="0"/>
          </a:p>
        </p:txBody>
      </p:sp>
      <p:sp>
        <p:nvSpPr>
          <p:cNvPr id="11" name="TextBox 10"/>
          <p:cNvSpPr txBox="1"/>
          <p:nvPr/>
        </p:nvSpPr>
        <p:spPr>
          <a:xfrm>
            <a:off x="188583" y="4473476"/>
            <a:ext cx="9131026" cy="2308324"/>
          </a:xfrm>
          <a:prstGeom prst="rect">
            <a:avLst/>
          </a:prstGeom>
          <a:noFill/>
        </p:spPr>
        <p:txBody>
          <a:bodyPr wrap="none" rtlCol="0">
            <a:spAutoFit/>
          </a:bodyPr>
          <a:lstStyle/>
          <a:p>
            <a:r>
              <a:rPr lang="en-US" dirty="0"/>
              <a:t>• General derivation of </a:t>
            </a:r>
            <a:r>
              <a:rPr lang="en-US" dirty="0">
                <a:solidFill>
                  <a:srgbClr val="FF0000"/>
                </a:solidFill>
              </a:rPr>
              <a:t>Wheeler–Chu limits </a:t>
            </a:r>
            <a:r>
              <a:rPr lang="en-US" dirty="0"/>
              <a:t>via contour integration</a:t>
            </a:r>
          </a:p>
          <a:p>
            <a:r>
              <a:rPr lang="en-US" dirty="0"/>
              <a:t>	[ </a:t>
            </a:r>
            <a:r>
              <a:rPr lang="en-US" dirty="0" err="1"/>
              <a:t>Sohl</a:t>
            </a:r>
            <a:r>
              <a:rPr lang="en-US" dirty="0"/>
              <a:t>, </a:t>
            </a:r>
            <a:r>
              <a:rPr lang="en-US" dirty="0" err="1"/>
              <a:t>Gustafsson</a:t>
            </a:r>
            <a:r>
              <a:rPr lang="en-US" dirty="0"/>
              <a:t>, </a:t>
            </a:r>
            <a:r>
              <a:rPr lang="en-US" dirty="0" err="1"/>
              <a:t>Kristensson</a:t>
            </a:r>
            <a:r>
              <a:rPr lang="en-US" dirty="0"/>
              <a:t> (2007) ]</a:t>
            </a:r>
          </a:p>
          <a:p>
            <a:endParaRPr lang="en-US" dirty="0"/>
          </a:p>
          <a:p>
            <a:r>
              <a:rPr lang="en-US" dirty="0"/>
              <a:t>• Extension of “Miller” bounds to finite bandwidth [ Shim (2019) ]</a:t>
            </a:r>
          </a:p>
          <a:p>
            <a:endParaRPr lang="en-US" dirty="0"/>
          </a:p>
          <a:p>
            <a:r>
              <a:rPr lang="en-US" dirty="0"/>
              <a:t>• Proof that </a:t>
            </a:r>
            <a:r>
              <a:rPr lang="en-US" dirty="0">
                <a:solidFill>
                  <a:srgbClr val="FF0000"/>
                </a:solidFill>
              </a:rPr>
              <a:t>cloaking bandwidth scales ~ 1/diameter </a:t>
            </a:r>
            <a:r>
              <a:rPr lang="en-US" dirty="0"/>
              <a:t>[ </a:t>
            </a:r>
            <a:r>
              <a:rPr lang="en-US" dirty="0" err="1"/>
              <a:t>Hashemi</a:t>
            </a:r>
            <a:r>
              <a:rPr lang="en-US" dirty="0"/>
              <a:t> (2010) ]</a:t>
            </a:r>
          </a:p>
        </p:txBody>
      </p:sp>
      <p:grpSp>
        <p:nvGrpSpPr>
          <p:cNvPr id="12" name="Group 8">
            <a:extLst>
              <a:ext uri="{FF2B5EF4-FFF2-40B4-BE49-F238E27FC236}">
                <a16:creationId xmlns:a16="http://schemas.microsoft.com/office/drawing/2014/main" id="{5BC67A8E-6CBD-E740-B529-CE1623DB7120}"/>
              </a:ext>
            </a:extLst>
          </p:cNvPr>
          <p:cNvGrpSpPr>
            <a:grpSpLocks/>
          </p:cNvGrpSpPr>
          <p:nvPr/>
        </p:nvGrpSpPr>
        <p:grpSpPr bwMode="auto">
          <a:xfrm>
            <a:off x="467766" y="2362200"/>
            <a:ext cx="2646588" cy="1150006"/>
            <a:chOff x="569633" y="4180740"/>
            <a:chExt cx="3682169" cy="1780419"/>
          </a:xfrm>
        </p:grpSpPr>
        <p:pic>
          <p:nvPicPr>
            <p:cNvPr id="13" name="Picture 4" descr="C:\Users\odmiller\Desktop\TwoShapeCompare\SideView.png">
              <a:extLst>
                <a:ext uri="{FF2B5EF4-FFF2-40B4-BE49-F238E27FC236}">
                  <a16:creationId xmlns:a16="http://schemas.microsoft.com/office/drawing/2014/main" id="{DD9D53B6-1F6F-7845-8434-994A723A5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6344" t="19565" r="25334" b="19283"/>
            <a:stretch>
              <a:fillRect/>
            </a:stretch>
          </p:blipFill>
          <p:spPr bwMode="auto">
            <a:xfrm>
              <a:off x="2390286" y="4180740"/>
              <a:ext cx="1861516" cy="17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descr="C:\Users\odmiller\Desktop\TwoShapeCompare\TopView.png">
              <a:extLst>
                <a:ext uri="{FF2B5EF4-FFF2-40B4-BE49-F238E27FC236}">
                  <a16:creationId xmlns:a16="http://schemas.microsoft.com/office/drawing/2014/main" id="{67E5C85A-3881-5A4B-B818-825515826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9031" t="11783" r="25415" b="23630"/>
            <a:stretch>
              <a:fillRect/>
            </a:stretch>
          </p:blipFill>
          <p:spPr bwMode="auto">
            <a:xfrm>
              <a:off x="569633" y="4206660"/>
              <a:ext cx="1649928" cy="175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2">
            <a:extLst>
              <a:ext uri="{FF2B5EF4-FFF2-40B4-BE49-F238E27FC236}">
                <a16:creationId xmlns:a16="http://schemas.microsoft.com/office/drawing/2014/main" id="{7AE0686A-AC82-8E42-A9C1-D1306E8AF5C3}"/>
              </a:ext>
            </a:extLst>
          </p:cNvPr>
          <p:cNvSpPr/>
          <p:nvPr/>
        </p:nvSpPr>
        <p:spPr>
          <a:xfrm>
            <a:off x="194679" y="3510910"/>
            <a:ext cx="3212159" cy="400110"/>
          </a:xfrm>
          <a:prstGeom prst="rect">
            <a:avLst/>
          </a:prstGeom>
        </p:spPr>
        <p:txBody>
          <a:bodyPr wrap="square">
            <a:spAutoFit/>
          </a:bodyPr>
          <a:lstStyle/>
          <a:p>
            <a:r>
              <a:rPr lang="en-US" sz="2000" dirty="0">
                <a:latin typeface="Arial" panose="020B0604020202020204" pitchFamily="34" charset="0"/>
                <a:cs typeface="Arial" panose="020B0604020202020204" pitchFamily="34" charset="0"/>
              </a:rPr>
              <a:t>[Owen Miller et. al. </a:t>
            </a:r>
            <a:r>
              <a:rPr lang="el-GR" sz="2000" dirty="0">
                <a:latin typeface="Arial" panose="020B0604020202020204" pitchFamily="34" charset="0"/>
                <a:cs typeface="Arial" panose="020B0604020202020204" pitchFamily="34" charset="0"/>
              </a:rPr>
              <a:t>(2014)</a:t>
            </a:r>
            <a:r>
              <a:rPr lang="en-US" sz="2000" dirty="0">
                <a:latin typeface="Arial" panose="020B0604020202020204" pitchFamily="34" charset="0"/>
                <a:cs typeface="Arial" panose="020B0604020202020204" pitchFamily="34" charset="0"/>
              </a:rPr>
              <a:t>]</a:t>
            </a:r>
            <a:endParaRPr lang="en-US" sz="2000" dirty="0"/>
          </a:p>
        </p:txBody>
      </p:sp>
    </p:spTree>
    <p:extLst>
      <p:ext uri="{BB962C8B-B14F-4D97-AF65-F5344CB8AC3E}">
        <p14:creationId xmlns:p14="http://schemas.microsoft.com/office/powerpoint/2010/main" val="26552059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Arrow Connector 7">
            <a:extLst>
              <a:ext uri="{FF2B5EF4-FFF2-40B4-BE49-F238E27FC236}">
                <a16:creationId xmlns:a16="http://schemas.microsoft.com/office/drawing/2014/main" id="{2B52D7EB-BF20-7449-AF3D-FC60B2D1F310}"/>
              </a:ext>
            </a:extLst>
          </p:cNvPr>
          <p:cNvCxnSpPr/>
          <p:nvPr/>
        </p:nvCxnSpPr>
        <p:spPr>
          <a:xfrm>
            <a:off x="7696200" y="1501775"/>
            <a:ext cx="838200" cy="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1C369E3-51FA-BB47-9212-B7EFC9F74D66}"/>
              </a:ext>
            </a:extLst>
          </p:cNvPr>
          <p:cNvCxnSpPr/>
          <p:nvPr/>
        </p:nvCxnSpPr>
        <p:spPr>
          <a:xfrm flipV="1">
            <a:off x="7696200" y="762000"/>
            <a:ext cx="0" cy="762000"/>
          </a:xfrm>
          <a:prstGeom prst="straightConnector1">
            <a:avLst/>
          </a:prstGeom>
          <a:ln w="412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8371" name="Picture 2">
            <a:extLst>
              <a:ext uri="{FF2B5EF4-FFF2-40B4-BE49-F238E27FC236}">
                <a16:creationId xmlns:a16="http://schemas.microsoft.com/office/drawing/2014/main" id="{05CC751A-168F-1C4F-8B0C-829ADF8DB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036763"/>
            <a:ext cx="3352800"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a:extLst>
              <a:ext uri="{FF2B5EF4-FFF2-40B4-BE49-F238E27FC236}">
                <a16:creationId xmlns:a16="http://schemas.microsoft.com/office/drawing/2014/main" id="{7203772A-0075-D541-82F6-C46A775806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19650" y="2065338"/>
            <a:ext cx="332422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TextBox 4">
            <a:extLst>
              <a:ext uri="{FF2B5EF4-FFF2-40B4-BE49-F238E27FC236}">
                <a16:creationId xmlns:a16="http://schemas.microsoft.com/office/drawing/2014/main" id="{6771978B-12CC-9F4A-AFD7-E79EF5CAD208}"/>
              </a:ext>
            </a:extLst>
          </p:cNvPr>
          <p:cNvSpPr txBox="1">
            <a:spLocks noChangeArrowheads="1"/>
          </p:cNvSpPr>
          <p:nvPr/>
        </p:nvSpPr>
        <p:spPr bwMode="auto">
          <a:xfrm>
            <a:off x="1676400" y="5554663"/>
            <a:ext cx="1676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4 out of 10</a:t>
            </a:r>
          </a:p>
        </p:txBody>
      </p:sp>
      <p:sp>
        <p:nvSpPr>
          <p:cNvPr id="58374" name="TextBox 5">
            <a:extLst>
              <a:ext uri="{FF2B5EF4-FFF2-40B4-BE49-F238E27FC236}">
                <a16:creationId xmlns:a16="http://schemas.microsoft.com/office/drawing/2014/main" id="{486FA42E-041E-CC4B-9825-A16CBBDD9A1D}"/>
              </a:ext>
            </a:extLst>
          </p:cNvPr>
          <p:cNvSpPr txBox="1">
            <a:spLocks noChangeArrowheads="1"/>
          </p:cNvSpPr>
          <p:nvPr/>
        </p:nvSpPr>
        <p:spPr bwMode="auto">
          <a:xfrm>
            <a:off x="5645150" y="5505450"/>
            <a:ext cx="1746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6 out of 10</a:t>
            </a:r>
          </a:p>
        </p:txBody>
      </p:sp>
      <p:sp>
        <p:nvSpPr>
          <p:cNvPr id="58375" name="TextBox 9">
            <a:extLst>
              <a:ext uri="{FF2B5EF4-FFF2-40B4-BE49-F238E27FC236}">
                <a16:creationId xmlns:a16="http://schemas.microsoft.com/office/drawing/2014/main" id="{417A3D67-64C6-5949-BF5B-B93B774097A1}"/>
              </a:ext>
            </a:extLst>
          </p:cNvPr>
          <p:cNvSpPr txBox="1">
            <a:spLocks noChangeArrowheads="1"/>
          </p:cNvSpPr>
          <p:nvPr/>
        </p:nvSpPr>
        <p:spPr bwMode="auto">
          <a:xfrm>
            <a:off x="7391400" y="1588"/>
            <a:ext cx="14239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in-plane </a:t>
            </a:r>
            <a:r>
              <a:rPr lang="en-US" altLang="en-US" b="1"/>
              <a:t>J</a:t>
            </a:r>
            <a:endParaRPr lang="en-US" altLang="en-US"/>
          </a:p>
        </p:txBody>
      </p:sp>
      <p:sp>
        <p:nvSpPr>
          <p:cNvPr id="58376" name="TextBox 11">
            <a:extLst>
              <a:ext uri="{FF2B5EF4-FFF2-40B4-BE49-F238E27FC236}">
                <a16:creationId xmlns:a16="http://schemas.microsoft.com/office/drawing/2014/main" id="{BF3942DC-6994-EB49-BD16-9A42CF81A53E}"/>
              </a:ext>
            </a:extLst>
          </p:cNvPr>
          <p:cNvSpPr txBox="1">
            <a:spLocks noChangeArrowheads="1"/>
          </p:cNvSpPr>
          <p:nvPr/>
        </p:nvSpPr>
        <p:spPr bwMode="auto">
          <a:xfrm>
            <a:off x="8458200" y="1214438"/>
            <a:ext cx="4603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x</a:t>
            </a:r>
            <a:endParaRPr lang="en-US" altLang="en-US" b="1" i="1" baseline="-25000"/>
          </a:p>
        </p:txBody>
      </p:sp>
      <p:sp>
        <p:nvSpPr>
          <p:cNvPr id="58377" name="TextBox 17">
            <a:extLst>
              <a:ext uri="{FF2B5EF4-FFF2-40B4-BE49-F238E27FC236}">
                <a16:creationId xmlns:a16="http://schemas.microsoft.com/office/drawing/2014/main" id="{AAEB586B-BEB2-3C43-AF32-D53AA75096F3}"/>
              </a:ext>
            </a:extLst>
          </p:cNvPr>
          <p:cNvSpPr txBox="1">
            <a:spLocks noChangeArrowheads="1"/>
          </p:cNvSpPr>
          <p:nvPr/>
        </p:nvSpPr>
        <p:spPr bwMode="auto">
          <a:xfrm>
            <a:off x="7696200" y="533400"/>
            <a:ext cx="460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J</a:t>
            </a:r>
            <a:r>
              <a:rPr lang="en-US" altLang="en-US" i="1" baseline="-25000"/>
              <a:t>y</a:t>
            </a:r>
            <a:endParaRPr lang="en-US" altLang="en-US" b="1" i="1" baseline="-25000"/>
          </a:p>
        </p:txBody>
      </p:sp>
      <p:sp>
        <p:nvSpPr>
          <p:cNvPr id="14" name="Title 13">
            <a:extLst>
              <a:ext uri="{FF2B5EF4-FFF2-40B4-BE49-F238E27FC236}">
                <a16:creationId xmlns:a16="http://schemas.microsoft.com/office/drawing/2014/main" id="{372757EB-896C-954A-8233-144BABA0E3C8}"/>
              </a:ext>
            </a:extLst>
          </p:cNvPr>
          <p:cNvSpPr>
            <a:spLocks noGrp="1"/>
          </p:cNvSpPr>
          <p:nvPr>
            <p:ph type="title" idx="4294967295"/>
          </p:nvPr>
        </p:nvSpPr>
        <p:spPr>
          <a:xfrm>
            <a:off x="76200" y="152400"/>
            <a:ext cx="7239000" cy="1752600"/>
          </a:xfrm>
        </p:spPr>
        <p:txBody>
          <a:bodyPr/>
          <a:lstStyle/>
          <a:p>
            <a:r>
              <a:rPr lang="en-US" altLang="en-US" sz="3200" dirty="0"/>
              <a:t>Maximizing </a:t>
            </a:r>
            <a:r>
              <a:rPr lang="en-US" altLang="en-US" sz="3200" dirty="0">
                <a:solidFill>
                  <a:srgbClr val="FF0000"/>
                </a:solidFill>
              </a:rPr>
              <a:t>LDOS for random in-plane </a:t>
            </a:r>
            <a:r>
              <a:rPr lang="en-US" altLang="en-US" sz="3200" b="1" dirty="0">
                <a:solidFill>
                  <a:srgbClr val="FF0000"/>
                </a:solidFill>
              </a:rPr>
              <a:t>J</a:t>
            </a:r>
            <a:br>
              <a:rPr lang="en-US" altLang="en-US" sz="3200" b="1" dirty="0">
                <a:solidFill>
                  <a:srgbClr val="FF0000"/>
                </a:solidFill>
              </a:rPr>
            </a:br>
            <a:r>
              <a:rPr lang="en-US" altLang="en-US" sz="3200" dirty="0"/>
              <a:t>= max[LDOS(</a:t>
            </a:r>
            <a:r>
              <a:rPr lang="en-US" altLang="en-US" sz="3200" dirty="0" err="1"/>
              <a:t>ω,</a:t>
            </a:r>
            <a:r>
              <a:rPr lang="en-US" altLang="en-US" sz="3200" b="1" dirty="0" err="1"/>
              <a:t>J</a:t>
            </a:r>
            <a:r>
              <a:rPr lang="en-US" altLang="en-US" sz="3200" i="1" baseline="-25000" dirty="0" err="1"/>
              <a:t>x</a:t>
            </a:r>
            <a:r>
              <a:rPr lang="en-US" altLang="en-US" sz="3200" dirty="0"/>
              <a:t>)+LDOS(</a:t>
            </a:r>
            <a:r>
              <a:rPr lang="en-US" altLang="en-US" sz="3200" dirty="0" err="1"/>
              <a:t>ω,</a:t>
            </a:r>
            <a:r>
              <a:rPr lang="en-US" altLang="en-US" sz="3200" b="1" dirty="0" err="1"/>
              <a:t>J</a:t>
            </a:r>
            <a:r>
              <a:rPr lang="en-US" altLang="en-US" sz="3200" i="1" baseline="-25000" dirty="0" err="1"/>
              <a:t>y</a:t>
            </a:r>
            <a:r>
              <a:rPr lang="en-US" altLang="en-US" sz="3200" dirty="0"/>
              <a:t>)]/2</a:t>
            </a:r>
          </a:p>
        </p:txBody>
      </p:sp>
      <p:sp>
        <p:nvSpPr>
          <p:cNvPr id="58379" name="TextBox 18">
            <a:extLst>
              <a:ext uri="{FF2B5EF4-FFF2-40B4-BE49-F238E27FC236}">
                <a16:creationId xmlns:a16="http://schemas.microsoft.com/office/drawing/2014/main" id="{59016183-925A-4144-8C39-009628F48269}"/>
              </a:ext>
            </a:extLst>
          </p:cNvPr>
          <p:cNvSpPr txBox="1">
            <a:spLocks noChangeArrowheads="1"/>
          </p:cNvSpPr>
          <p:nvPr/>
        </p:nvSpPr>
        <p:spPr bwMode="auto">
          <a:xfrm>
            <a:off x="228600" y="6172200"/>
            <a:ext cx="8740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Spontaneous symmetry breaking!  </a:t>
            </a:r>
            <a:r>
              <a:rPr lang="en-US" altLang="en-US"/>
              <a:t>“Picks” one polarization randomly</a:t>
            </a:r>
          </a:p>
        </p:txBody>
      </p:sp>
    </p:spTree>
    <p:extLst>
      <p:ext uri="{BB962C8B-B14F-4D97-AF65-F5344CB8AC3E}">
        <p14:creationId xmlns:p14="http://schemas.microsoft.com/office/powerpoint/2010/main" val="6071646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8051B42C-758C-AE40-8E61-AB73066E87C9}"/>
              </a:ext>
            </a:extLst>
          </p:cNvPr>
          <p:cNvSpPr>
            <a:spLocks noGrp="1"/>
          </p:cNvSpPr>
          <p:nvPr>
            <p:ph type="title"/>
          </p:nvPr>
        </p:nvSpPr>
        <p:spPr>
          <a:xfrm>
            <a:off x="685800" y="76200"/>
            <a:ext cx="7772400" cy="1143000"/>
          </a:xfrm>
        </p:spPr>
        <p:txBody>
          <a:bodyPr/>
          <a:lstStyle/>
          <a:p>
            <a:r>
              <a:rPr lang="en-US" altLang="en-US"/>
              <a:t>3d results: Photonic-crystal slab</a:t>
            </a:r>
          </a:p>
        </p:txBody>
      </p:sp>
      <p:sp>
        <p:nvSpPr>
          <p:cNvPr id="3" name="AutoShape 5">
            <a:extLst>
              <a:ext uri="{FF2B5EF4-FFF2-40B4-BE49-F238E27FC236}">
                <a16:creationId xmlns:a16="http://schemas.microsoft.com/office/drawing/2014/main" id="{6FA09F31-08A2-9640-A9DB-D5E04AD3C8AF}"/>
              </a:ext>
            </a:extLst>
          </p:cNvPr>
          <p:cNvSpPr>
            <a:spLocks noChangeArrowheads="1"/>
          </p:cNvSpPr>
          <p:nvPr/>
        </p:nvSpPr>
        <p:spPr bwMode="auto">
          <a:xfrm>
            <a:off x="1524000" y="29718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4" name="AutoShape 6">
            <a:extLst>
              <a:ext uri="{FF2B5EF4-FFF2-40B4-BE49-F238E27FC236}">
                <a16:creationId xmlns:a16="http://schemas.microsoft.com/office/drawing/2014/main" id="{B9C17822-3A30-2141-B5DC-D38D711BC74E}"/>
              </a:ext>
            </a:extLst>
          </p:cNvPr>
          <p:cNvSpPr>
            <a:spLocks noChangeArrowheads="1"/>
          </p:cNvSpPr>
          <p:nvPr/>
        </p:nvSpPr>
        <p:spPr bwMode="auto">
          <a:xfrm>
            <a:off x="1371600" y="1600200"/>
            <a:ext cx="3200400" cy="33528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5" name="Text Box 7">
            <a:extLst>
              <a:ext uri="{FF2B5EF4-FFF2-40B4-BE49-F238E27FC236}">
                <a16:creationId xmlns:a16="http://schemas.microsoft.com/office/drawing/2014/main" id="{99A2CDA3-7731-2245-AD31-2B4A50DD910D}"/>
              </a:ext>
            </a:extLst>
          </p:cNvPr>
          <p:cNvSpPr txBox="1">
            <a:spLocks noChangeArrowheads="1"/>
          </p:cNvSpPr>
          <p:nvPr/>
        </p:nvSpPr>
        <p:spPr bwMode="auto">
          <a:xfrm>
            <a:off x="1143000" y="5043488"/>
            <a:ext cx="4011613" cy="1570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Next: </a:t>
            </a:r>
            <a:r>
              <a:rPr lang="en-US" dirty="0">
                <a:solidFill>
                  <a:srgbClr val="FF0000"/>
                </a:solidFill>
                <a:latin typeface="Times" charset="0"/>
                <a:ea typeface="ＭＳ Ｐゴシック" charset="0"/>
                <a:cs typeface="ＭＳ Ｐゴシック" charset="0"/>
              </a:rPr>
              <a:t>2d pattern in 3d slab</a:t>
            </a:r>
          </a:p>
          <a:p>
            <a:pPr>
              <a:defRPr/>
            </a:pPr>
            <a:endParaRPr lang="en-US" dirty="0">
              <a:solidFill>
                <a:srgbClr val="FF0000"/>
              </a:solidFill>
              <a:latin typeface="Times" charset="0"/>
              <a:ea typeface="ＭＳ Ｐゴシック" charset="0"/>
              <a:cs typeface="ＭＳ Ｐゴシック" charset="0"/>
            </a:endParaRPr>
          </a:p>
          <a:p>
            <a:pPr>
              <a:defRPr/>
            </a:pPr>
            <a:r>
              <a:rPr lang="en-US" dirty="0">
                <a:solidFill>
                  <a:srgbClr val="0000FF"/>
                </a:solidFill>
                <a:latin typeface="Times" charset="0"/>
                <a:ea typeface="ＭＳ Ｐゴシック" charset="0"/>
                <a:cs typeface="ＭＳ Ｐゴシック" charset="0"/>
              </a:rPr>
              <a:t>(including radiation loss via</a:t>
            </a:r>
          </a:p>
          <a:p>
            <a:pPr>
              <a:defRPr/>
            </a:pPr>
            <a:r>
              <a:rPr lang="en-US" dirty="0">
                <a:solidFill>
                  <a:srgbClr val="0000FF"/>
                </a:solidFill>
                <a:latin typeface="Times" charset="0"/>
                <a:ea typeface="ＭＳ Ｐゴシック" charset="0"/>
                <a:cs typeface="ＭＳ Ｐゴシック" charset="0"/>
              </a:rPr>
              <a:t>     PML absorbing boundaries)</a:t>
            </a:r>
          </a:p>
        </p:txBody>
      </p:sp>
      <p:sp>
        <p:nvSpPr>
          <p:cNvPr id="37893" name="TextBox 5">
            <a:extLst>
              <a:ext uri="{FF2B5EF4-FFF2-40B4-BE49-F238E27FC236}">
                <a16:creationId xmlns:a16="http://schemas.microsoft.com/office/drawing/2014/main" id="{93FB27E7-C001-FC47-B09A-0F654F71CF78}"/>
              </a:ext>
            </a:extLst>
          </p:cNvPr>
          <p:cNvSpPr txBox="1">
            <a:spLocks noChangeArrowheads="1"/>
          </p:cNvSpPr>
          <p:nvPr/>
        </p:nvSpPr>
        <p:spPr bwMode="auto">
          <a:xfrm>
            <a:off x="5594350" y="2438400"/>
            <a:ext cx="30162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Optimize with </a:t>
            </a:r>
            <a:r>
              <a:rPr lang="en-US" altLang="en-US" i="1">
                <a:solidFill>
                  <a:srgbClr val="FF0000"/>
                </a:solidFill>
              </a:rPr>
              <a:t>Q</a:t>
            </a:r>
            <a:r>
              <a:rPr lang="en-US" altLang="en-US" baseline="-25000">
                <a:solidFill>
                  <a:srgbClr val="FF0000"/>
                </a:solidFill>
              </a:rPr>
              <a:t>0</a:t>
            </a:r>
            <a:r>
              <a:rPr lang="en-US" altLang="en-US">
                <a:solidFill>
                  <a:srgbClr val="FF0000"/>
                </a:solidFill>
              </a:rPr>
              <a:t>=10</a:t>
            </a:r>
            <a:r>
              <a:rPr lang="en-US" altLang="en-US" baseline="30000">
                <a:solidFill>
                  <a:srgbClr val="FF0000"/>
                </a:solidFill>
              </a:rPr>
              <a:t>4</a:t>
            </a:r>
            <a:endParaRPr lang="en-US" altLang="en-US">
              <a:solidFill>
                <a:srgbClr val="FF0000"/>
              </a:solidFill>
            </a:endParaRPr>
          </a:p>
          <a:p>
            <a:endParaRPr lang="en-US" altLang="en-US"/>
          </a:p>
          <a:p>
            <a:r>
              <a:rPr lang="en-US" altLang="en-US"/>
              <a:t>i.e. prefer </a:t>
            </a:r>
            <a:r>
              <a:rPr lang="en-US" altLang="en-US" i="1"/>
              <a:t>Q </a:t>
            </a:r>
            <a:r>
              <a:rPr lang="en-US" altLang="en-US"/>
              <a:t>≥ 10</a:t>
            </a:r>
            <a:r>
              <a:rPr lang="en-US" altLang="en-US" baseline="30000"/>
              <a:t>4</a:t>
            </a:r>
            <a:r>
              <a:rPr lang="en-US" altLang="en-US"/>
              <a:t> but</a:t>
            </a:r>
            <a:endParaRPr lang="en-US" altLang="en-US" baseline="30000"/>
          </a:p>
          <a:p>
            <a:r>
              <a:rPr lang="en-US" altLang="en-US"/>
              <a:t>      after that mainly</a:t>
            </a:r>
          </a:p>
          <a:p>
            <a:r>
              <a:rPr lang="en-US" altLang="en-US"/>
              <a:t>      minimize </a:t>
            </a:r>
            <a:r>
              <a:rPr lang="en-US" altLang="en-US" i="1"/>
              <a:t>V</a:t>
            </a:r>
            <a:endParaRPr lang="en-US" altLang="en-US"/>
          </a:p>
        </p:txBody>
      </p:sp>
      <p:sp>
        <p:nvSpPr>
          <p:cNvPr id="7" name="TextBox 6">
            <a:extLst>
              <a:ext uri="{FF2B5EF4-FFF2-40B4-BE49-F238E27FC236}">
                <a16:creationId xmlns:a16="http://schemas.microsoft.com/office/drawing/2014/main" id="{D66EC400-0A6F-574F-81BF-F14725F31BAE}"/>
              </a:ext>
            </a:extLst>
          </p:cNvPr>
          <p:cNvSpPr txBox="1"/>
          <p:nvPr/>
        </p:nvSpPr>
        <p:spPr>
          <a:xfrm>
            <a:off x="2021084" y="941142"/>
            <a:ext cx="5081391" cy="369332"/>
          </a:xfrm>
          <a:prstGeom prst="rect">
            <a:avLst/>
          </a:prstGeom>
          <a:noFill/>
        </p:spPr>
        <p:txBody>
          <a:bodyPr wrap="none" rtlCol="0">
            <a:spAutoFit/>
          </a:bodyPr>
          <a:lstStyle/>
          <a:p>
            <a:r>
              <a:rPr lang="en-US" sz="1800" dirty="0"/>
              <a:t>[ X. Liang &amp; S. G. Johnson, </a:t>
            </a:r>
            <a:r>
              <a:rPr lang="en-US" sz="1800" i="1" dirty="0"/>
              <a:t>Optics Express</a:t>
            </a:r>
            <a:r>
              <a:rPr lang="en-US" sz="1800" dirty="0"/>
              <a:t> (2013). ]</a:t>
            </a:r>
          </a:p>
        </p:txBody>
      </p:sp>
    </p:spTree>
    <p:extLst>
      <p:ext uri="{BB962C8B-B14F-4D97-AF65-F5344CB8AC3E}">
        <p14:creationId xmlns:p14="http://schemas.microsoft.com/office/powerpoint/2010/main" val="53350253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AutoShape 5">
            <a:extLst>
              <a:ext uri="{FF2B5EF4-FFF2-40B4-BE49-F238E27FC236}">
                <a16:creationId xmlns:a16="http://schemas.microsoft.com/office/drawing/2014/main" id="{0434129E-13D9-4640-ABA5-F4BEB62F4EC9}"/>
              </a:ext>
            </a:extLst>
          </p:cNvPr>
          <p:cNvSpPr>
            <a:spLocks noChangeArrowheads="1"/>
          </p:cNvSpPr>
          <p:nvPr/>
        </p:nvSpPr>
        <p:spPr bwMode="auto">
          <a:xfrm>
            <a:off x="457200" y="3124200"/>
            <a:ext cx="2819400" cy="838200"/>
          </a:xfrm>
          <a:prstGeom prst="cube">
            <a:avLst>
              <a:gd name="adj" fmla="val 66667"/>
            </a:avLst>
          </a:prstGeom>
          <a:solidFill>
            <a:srgbClr val="00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4" name="AutoShape 6">
            <a:extLst>
              <a:ext uri="{FF2B5EF4-FFF2-40B4-BE49-F238E27FC236}">
                <a16:creationId xmlns:a16="http://schemas.microsoft.com/office/drawing/2014/main" id="{58DA3596-8983-4341-9BBC-64FF468BAAEE}"/>
              </a:ext>
            </a:extLst>
          </p:cNvPr>
          <p:cNvSpPr>
            <a:spLocks noChangeArrowheads="1"/>
          </p:cNvSpPr>
          <p:nvPr/>
        </p:nvSpPr>
        <p:spPr bwMode="auto">
          <a:xfrm>
            <a:off x="304800" y="1752600"/>
            <a:ext cx="3276600" cy="3124200"/>
          </a:xfrm>
          <a:prstGeom prst="cube">
            <a:avLst>
              <a:gd name="adj" fmla="val 25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5" name="Rectangle 7">
            <a:extLst>
              <a:ext uri="{FF2B5EF4-FFF2-40B4-BE49-F238E27FC236}">
                <a16:creationId xmlns:a16="http://schemas.microsoft.com/office/drawing/2014/main" id="{EC62A2A9-BC7A-2C40-A583-A0B80505FE42}"/>
              </a:ext>
            </a:extLst>
          </p:cNvPr>
          <p:cNvSpPr>
            <a:spLocks noChangeArrowheads="1"/>
          </p:cNvSpPr>
          <p:nvPr/>
        </p:nvSpPr>
        <p:spPr bwMode="auto">
          <a:xfrm>
            <a:off x="490538" y="5014913"/>
            <a:ext cx="2070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2d pattern in 3d slab</a:t>
            </a:r>
          </a:p>
        </p:txBody>
      </p:sp>
      <p:pic>
        <p:nvPicPr>
          <p:cNvPr id="38916" name="Picture 2">
            <a:extLst>
              <a:ext uri="{FF2B5EF4-FFF2-40B4-BE49-F238E27FC236}">
                <a16:creationId xmlns:a16="http://schemas.microsoft.com/office/drawing/2014/main" id="{00E47BC9-48F6-E543-8602-509D20B82D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69863"/>
            <a:ext cx="4191000" cy="386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TextBox 5">
            <a:extLst>
              <a:ext uri="{FF2B5EF4-FFF2-40B4-BE49-F238E27FC236}">
                <a16:creationId xmlns:a16="http://schemas.microsoft.com/office/drawing/2014/main" id="{7CB0F912-D42B-0A48-ADC7-CF5ECF630ABC}"/>
              </a:ext>
            </a:extLst>
          </p:cNvPr>
          <p:cNvSpPr txBox="1">
            <a:spLocks noChangeArrowheads="1"/>
          </p:cNvSpPr>
          <p:nvPr/>
        </p:nvSpPr>
        <p:spPr bwMode="auto">
          <a:xfrm>
            <a:off x="4114800" y="29749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itle 11">
            <a:extLst>
              <a:ext uri="{FF2B5EF4-FFF2-40B4-BE49-F238E27FC236}">
                <a16:creationId xmlns:a16="http://schemas.microsoft.com/office/drawing/2014/main" id="{50F667CD-F41E-714A-B12C-50F51A4504E3}"/>
              </a:ext>
            </a:extLst>
          </p:cNvPr>
          <p:cNvSpPr>
            <a:spLocks noGrp="1"/>
          </p:cNvSpPr>
          <p:nvPr>
            <p:ph type="title" idx="4294967295"/>
          </p:nvPr>
        </p:nvSpPr>
        <p:spPr>
          <a:xfrm>
            <a:off x="228600" y="228600"/>
            <a:ext cx="4114800" cy="1143000"/>
          </a:xfrm>
        </p:spPr>
        <p:txBody>
          <a:bodyPr/>
          <a:lstStyle/>
          <a:p>
            <a:r>
              <a:rPr lang="en-US" altLang="en-US"/>
              <a:t>3d Slab Results</a:t>
            </a:r>
          </a:p>
        </p:txBody>
      </p:sp>
      <p:sp>
        <p:nvSpPr>
          <p:cNvPr id="38919" name="TextBox 12">
            <a:extLst>
              <a:ext uri="{FF2B5EF4-FFF2-40B4-BE49-F238E27FC236}">
                <a16:creationId xmlns:a16="http://schemas.microsoft.com/office/drawing/2014/main" id="{2FC7FFF0-AC1A-594E-98D7-506CA0691DA0}"/>
              </a:ext>
            </a:extLst>
          </p:cNvPr>
          <p:cNvSpPr txBox="1">
            <a:spLocks noChangeArrowheads="1"/>
          </p:cNvSpPr>
          <p:nvPr/>
        </p:nvSpPr>
        <p:spPr bwMode="auto">
          <a:xfrm>
            <a:off x="5181600" y="4648200"/>
            <a:ext cx="34909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Q</a:t>
            </a:r>
            <a:r>
              <a:rPr lang="en-US" altLang="en-US"/>
              <a:t> ~ 30,000, </a:t>
            </a:r>
            <a:r>
              <a:rPr lang="en-US" altLang="en-US" i="1"/>
              <a:t>V </a:t>
            </a:r>
            <a:r>
              <a:rPr lang="en-US" altLang="en-US"/>
              <a:t>~ 0.06(λ/n)</a:t>
            </a:r>
            <a:r>
              <a:rPr lang="en-US" altLang="en-US" baseline="30000"/>
              <a:t>3</a:t>
            </a:r>
          </a:p>
        </p:txBody>
      </p:sp>
      <p:sp>
        <p:nvSpPr>
          <p:cNvPr id="38920" name="TextBox 13">
            <a:extLst>
              <a:ext uri="{FF2B5EF4-FFF2-40B4-BE49-F238E27FC236}">
                <a16:creationId xmlns:a16="http://schemas.microsoft.com/office/drawing/2014/main" id="{24B9A82F-F7D0-FE4F-82D8-752418A446E8}"/>
              </a:ext>
            </a:extLst>
          </p:cNvPr>
          <p:cNvSpPr txBox="1">
            <a:spLocks noChangeArrowheads="1"/>
          </p:cNvSpPr>
          <p:nvPr/>
        </p:nvSpPr>
        <p:spPr bwMode="auto">
          <a:xfrm>
            <a:off x="5181600" y="5257800"/>
            <a:ext cx="3862388"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vs. hand-optimized:</a:t>
            </a:r>
          </a:p>
          <a:p>
            <a:r>
              <a:rPr lang="en-US" altLang="en-US" sz="2000" i="1"/>
              <a:t>	Q</a:t>
            </a:r>
            <a:r>
              <a:rPr lang="en-US" altLang="en-US" sz="2000"/>
              <a:t> ~ 100,000, </a:t>
            </a:r>
            <a:r>
              <a:rPr lang="en-US" altLang="en-US" sz="2000" i="1"/>
              <a:t>V </a:t>
            </a:r>
            <a:r>
              <a:rPr lang="en-US" altLang="en-US" sz="2000"/>
              <a:t>~ 0.7(λ/n)</a:t>
            </a:r>
            <a:r>
              <a:rPr lang="en-US" altLang="en-US" sz="2000" baseline="30000"/>
              <a:t>3</a:t>
            </a:r>
            <a:endParaRPr lang="en-US" altLang="en-US" sz="2000"/>
          </a:p>
          <a:p>
            <a:r>
              <a:rPr lang="en-US" altLang="en-US" sz="2000" i="1"/>
              <a:t>	Q</a:t>
            </a:r>
            <a:r>
              <a:rPr lang="en-US" altLang="en-US" sz="2000"/>
              <a:t> ~ 300,000, </a:t>
            </a:r>
            <a:r>
              <a:rPr lang="en-US" altLang="en-US" sz="2000" i="1"/>
              <a:t>V </a:t>
            </a:r>
            <a:r>
              <a:rPr lang="en-US" altLang="en-US" sz="2000"/>
              <a:t>~ 0.2(λ/n)</a:t>
            </a:r>
            <a:r>
              <a:rPr lang="en-US" altLang="en-US" sz="2000" baseline="30000"/>
              <a:t>3</a:t>
            </a:r>
          </a:p>
          <a:p>
            <a:r>
              <a:rPr lang="en-US" altLang="en-US" sz="2000" i="1"/>
              <a:t>	and others…</a:t>
            </a:r>
          </a:p>
          <a:p>
            <a:endParaRPr lang="en-US" altLang="en-US" sz="2000" baseline="30000"/>
          </a:p>
        </p:txBody>
      </p:sp>
      <p:grpSp>
        <p:nvGrpSpPr>
          <p:cNvPr id="16" name="Group 15">
            <a:extLst>
              <a:ext uri="{FF2B5EF4-FFF2-40B4-BE49-F238E27FC236}">
                <a16:creationId xmlns:a16="http://schemas.microsoft.com/office/drawing/2014/main" id="{95EEDCDD-89A8-7249-A1A4-823FB4352F5D}"/>
              </a:ext>
            </a:extLst>
          </p:cNvPr>
          <p:cNvGrpSpPr>
            <a:grpSpLocks/>
          </p:cNvGrpSpPr>
          <p:nvPr/>
        </p:nvGrpSpPr>
        <p:grpSpPr bwMode="auto">
          <a:xfrm>
            <a:off x="0" y="1446213"/>
            <a:ext cx="4346575" cy="5164137"/>
            <a:chOff x="0" y="1446200"/>
            <a:chExt cx="4346002" cy="5164328"/>
          </a:xfrm>
        </p:grpSpPr>
        <p:pic>
          <p:nvPicPr>
            <p:cNvPr id="38922" name="Picture 9">
              <a:extLst>
                <a:ext uri="{FF2B5EF4-FFF2-40B4-BE49-F238E27FC236}">
                  <a16:creationId xmlns:a16="http://schemas.microsoft.com/office/drawing/2014/main" id="{A7A5D945-61FE-A143-8C81-55E28A2F190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46200"/>
              <a:ext cx="4346002" cy="3967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3" name="TextBox 14">
              <a:extLst>
                <a:ext uri="{FF2B5EF4-FFF2-40B4-BE49-F238E27FC236}">
                  <a16:creationId xmlns:a16="http://schemas.microsoft.com/office/drawing/2014/main" id="{77776F26-4B09-4C47-A542-EB06D787888F}"/>
                </a:ext>
              </a:extLst>
            </p:cNvPr>
            <p:cNvSpPr txBox="1">
              <a:spLocks noChangeArrowheads="1"/>
            </p:cNvSpPr>
            <p:nvPr/>
          </p:nvSpPr>
          <p:spPr bwMode="auto">
            <a:xfrm>
              <a:off x="727756" y="5410200"/>
              <a:ext cx="3082244" cy="120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after deleting “hairs”:</a:t>
              </a:r>
            </a:p>
            <a:p>
              <a:r>
                <a:rPr lang="en-US" altLang="en-US"/>
                <a:t>        </a:t>
              </a:r>
              <a:r>
                <a:rPr lang="en-US" altLang="en-US" i="1"/>
                <a:t>Q</a:t>
              </a:r>
              <a:r>
                <a:rPr lang="en-US" altLang="en-US"/>
                <a:t> ~ 10,000</a:t>
              </a:r>
            </a:p>
            <a:p>
              <a:r>
                <a:rPr lang="en-US" altLang="en-US"/>
                <a:t>(without re-optimizing)</a:t>
              </a:r>
            </a:p>
          </p:txBody>
        </p:sp>
      </p:grpSp>
      <p:sp>
        <p:nvSpPr>
          <p:cNvPr id="13" name="TextBox 12">
            <a:extLst>
              <a:ext uri="{FF2B5EF4-FFF2-40B4-BE49-F238E27FC236}">
                <a16:creationId xmlns:a16="http://schemas.microsoft.com/office/drawing/2014/main" id="{FE6AEEE8-D5DF-164D-8F99-B2EC9645088A}"/>
              </a:ext>
            </a:extLst>
          </p:cNvPr>
          <p:cNvSpPr txBox="1"/>
          <p:nvPr/>
        </p:nvSpPr>
        <p:spPr>
          <a:xfrm>
            <a:off x="516462" y="1014901"/>
            <a:ext cx="3640740" cy="369332"/>
          </a:xfrm>
          <a:prstGeom prst="rect">
            <a:avLst/>
          </a:prstGeom>
          <a:noFill/>
        </p:spPr>
        <p:txBody>
          <a:bodyPr wrap="none" rtlCol="0">
            <a:spAutoFit/>
          </a:bodyPr>
          <a:lstStyle/>
          <a:p>
            <a:r>
              <a:rPr lang="en-US" sz="1800" dirty="0"/>
              <a:t>[ X. Liang &amp; S. G. Johnson (2013). ]</a:t>
            </a:r>
          </a:p>
        </p:txBody>
      </p:sp>
    </p:spTree>
    <p:extLst>
      <p:ext uri="{BB962C8B-B14F-4D97-AF65-F5344CB8AC3E}">
        <p14:creationId xmlns:p14="http://schemas.microsoft.com/office/powerpoint/2010/main" val="3758495528"/>
      </p:ext>
    </p:extLst>
  </p:cSld>
  <p:clrMapOvr>
    <a:masterClrMapping/>
  </p:clrMapOvr>
  <p:transition spd="slow" advTm="54881"/>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5284EEE9-2DCD-0C45-844B-EF5D6E1CC3B9}"/>
              </a:ext>
            </a:extLst>
          </p:cNvPr>
          <p:cNvSpPr>
            <a:spLocks noGrp="1" noChangeArrowheads="1"/>
          </p:cNvSpPr>
          <p:nvPr>
            <p:ph type="title"/>
          </p:nvPr>
        </p:nvSpPr>
        <p:spPr>
          <a:xfrm>
            <a:off x="228600" y="76200"/>
            <a:ext cx="8686800" cy="1143000"/>
          </a:xfrm>
        </p:spPr>
        <p:txBody>
          <a:bodyPr/>
          <a:lstStyle/>
          <a:p>
            <a:pPr eaLnBrk="1" hangingPunct="1">
              <a:defRPr/>
            </a:pPr>
            <a:r>
              <a:rPr lang="en-US" i="1">
                <a:cs typeface="+mj-cs"/>
              </a:rPr>
              <a:t>Periodic</a:t>
            </a:r>
            <a:r>
              <a:rPr lang="en-US">
                <a:cs typeface="+mj-cs"/>
              </a:rPr>
              <a:t> Hermitian Eigenproblems</a:t>
            </a:r>
          </a:p>
        </p:txBody>
      </p:sp>
      <p:sp>
        <p:nvSpPr>
          <p:cNvPr id="19459" name="Rectangle 3">
            <a:extLst>
              <a:ext uri="{FF2B5EF4-FFF2-40B4-BE49-F238E27FC236}">
                <a16:creationId xmlns:a16="http://schemas.microsoft.com/office/drawing/2014/main" id="{7FB2DF6E-E1FC-354A-AA83-C30C9371BADF}"/>
              </a:ext>
            </a:extLst>
          </p:cNvPr>
          <p:cNvSpPr>
            <a:spLocks noChangeArrowheads="1"/>
          </p:cNvSpPr>
          <p:nvPr/>
        </p:nvSpPr>
        <p:spPr bwMode="auto">
          <a:xfrm>
            <a:off x="-152400" y="1066800"/>
            <a:ext cx="944880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t>[ G. Floquet, </a:t>
            </a:r>
            <a:r>
              <a:rPr lang="ja-JP" altLang="en-US" sz="1400">
                <a:latin typeface="Arial" panose="020B0604020202020204" pitchFamily="34" charset="0"/>
              </a:rPr>
              <a:t>“</a:t>
            </a:r>
            <a:r>
              <a:rPr lang="en-US" altLang="ja-JP" sz="1400"/>
              <a:t>Sur les équations différentielles linéaries à coefficients périodiques,</a:t>
            </a:r>
            <a:r>
              <a:rPr lang="ja-JP" altLang="en-US" sz="1400">
                <a:latin typeface="Arial" panose="020B0604020202020204" pitchFamily="34" charset="0"/>
              </a:rPr>
              <a:t>”</a:t>
            </a:r>
            <a:r>
              <a:rPr lang="en-US" altLang="ja-JP" sz="1400"/>
              <a:t> </a:t>
            </a:r>
            <a:r>
              <a:rPr lang="en-US" altLang="ja-JP" sz="1400" i="1"/>
              <a:t>Ann. École Norm. Sup. </a:t>
            </a:r>
            <a:r>
              <a:rPr lang="en-US" altLang="ja-JP" sz="1400" b="1"/>
              <a:t>12</a:t>
            </a:r>
            <a:r>
              <a:rPr lang="en-US" altLang="ja-JP" sz="1400"/>
              <a:t>, 47–88 (1883). ]</a:t>
            </a:r>
          </a:p>
          <a:p>
            <a:pPr algn="ctr"/>
            <a:r>
              <a:rPr lang="en-US" altLang="en-US" sz="1400"/>
              <a:t>[ F. Bloch, </a:t>
            </a:r>
            <a:r>
              <a:rPr lang="ja-JP" altLang="en-US" sz="1400">
                <a:latin typeface="Arial" panose="020B0604020202020204" pitchFamily="34" charset="0"/>
              </a:rPr>
              <a:t>“</a:t>
            </a:r>
            <a:r>
              <a:rPr lang="en-US" altLang="ja-JP" sz="1400"/>
              <a:t>Über die quantenmechanik der electronen in kristallgittern,</a:t>
            </a:r>
            <a:r>
              <a:rPr lang="ja-JP" altLang="en-US" sz="1400">
                <a:latin typeface="Arial" panose="020B0604020202020204" pitchFamily="34" charset="0"/>
              </a:rPr>
              <a:t>”</a:t>
            </a:r>
            <a:r>
              <a:rPr lang="en-US" altLang="ja-JP" sz="1400"/>
              <a:t> </a:t>
            </a:r>
            <a:r>
              <a:rPr lang="en-US" altLang="ja-JP" sz="1400" i="1"/>
              <a:t>Z. Physik </a:t>
            </a:r>
            <a:r>
              <a:rPr lang="en-US" altLang="ja-JP" sz="1400" b="1"/>
              <a:t>52</a:t>
            </a:r>
            <a:r>
              <a:rPr lang="en-US" altLang="ja-JP" sz="1400"/>
              <a:t>, 555–600 (1928). ]</a:t>
            </a:r>
            <a:endParaRPr lang="en-US" altLang="en-US" sz="1400"/>
          </a:p>
        </p:txBody>
      </p:sp>
      <p:sp>
        <p:nvSpPr>
          <p:cNvPr id="19460" name="Text Box 4">
            <a:extLst>
              <a:ext uri="{FF2B5EF4-FFF2-40B4-BE49-F238E27FC236}">
                <a16:creationId xmlns:a16="http://schemas.microsoft.com/office/drawing/2014/main" id="{7EFA2A5E-16ED-3A4A-8344-3A1CFD0C397B}"/>
              </a:ext>
            </a:extLst>
          </p:cNvPr>
          <p:cNvSpPr txBox="1">
            <a:spLocks noChangeArrowheads="1"/>
          </p:cNvSpPr>
          <p:nvPr/>
        </p:nvSpPr>
        <p:spPr bwMode="auto">
          <a:xfrm>
            <a:off x="430213" y="1752600"/>
            <a:ext cx="7424737"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if </a:t>
            </a:r>
            <a:r>
              <a:rPr lang="en-US" dirty="0" err="1">
                <a:latin typeface="Times" charset="0"/>
                <a:ea typeface="ＭＳ Ｐゴシック" charset="0"/>
              </a:rPr>
              <a:t>eigen</a:t>
            </a:r>
            <a:r>
              <a:rPr lang="en-US" dirty="0">
                <a:latin typeface="Times" charset="0"/>
                <a:ea typeface="ＭＳ Ｐゴシック" charset="0"/>
              </a:rPr>
              <a:t>-operator is periodic, then </a:t>
            </a:r>
            <a:r>
              <a:rPr lang="en-US" dirty="0">
                <a:solidFill>
                  <a:schemeClr val="accent2"/>
                </a:solidFill>
                <a:latin typeface="Times" charset="0"/>
                <a:ea typeface="ＭＳ Ｐゴシック" charset="0"/>
              </a:rPr>
              <a:t>Bloch-</a:t>
            </a:r>
            <a:r>
              <a:rPr lang="en-US" dirty="0" err="1">
                <a:solidFill>
                  <a:schemeClr val="accent2"/>
                </a:solidFill>
                <a:latin typeface="Times" charset="0"/>
                <a:ea typeface="ＭＳ Ｐゴシック" charset="0"/>
              </a:rPr>
              <a:t>Floquet</a:t>
            </a:r>
            <a:r>
              <a:rPr lang="en-US" dirty="0">
                <a:solidFill>
                  <a:schemeClr val="accent2"/>
                </a:solidFill>
                <a:latin typeface="Times" charset="0"/>
                <a:ea typeface="ＭＳ Ｐゴシック" charset="0"/>
              </a:rPr>
              <a:t> solutions</a:t>
            </a:r>
            <a:r>
              <a:rPr lang="en-US" dirty="0">
                <a:latin typeface="Times" charset="0"/>
                <a:ea typeface="ＭＳ Ｐゴシック" charset="0"/>
              </a:rPr>
              <a:t>:</a:t>
            </a:r>
          </a:p>
        </p:txBody>
      </p:sp>
      <p:graphicFrame>
        <p:nvGraphicFramePr>
          <p:cNvPr id="28676" name="Object 5">
            <a:extLst>
              <a:ext uri="{FF2B5EF4-FFF2-40B4-BE49-F238E27FC236}">
                <a16:creationId xmlns:a16="http://schemas.microsoft.com/office/drawing/2014/main" id="{66BB06E2-C151-DF4C-9A21-186D1EA26EA0}"/>
              </a:ext>
            </a:extLst>
          </p:cNvPr>
          <p:cNvGraphicFramePr>
            <a:graphicFrameLocks noChangeAspect="1"/>
          </p:cNvGraphicFramePr>
          <p:nvPr/>
        </p:nvGraphicFramePr>
        <p:xfrm>
          <a:off x="2963863" y="2493963"/>
          <a:ext cx="4918075" cy="976312"/>
        </p:xfrm>
        <a:graphic>
          <a:graphicData uri="http://schemas.openxmlformats.org/presentationml/2006/ole">
            <mc:AlternateContent xmlns:mc="http://schemas.openxmlformats.org/markup-compatibility/2006">
              <mc:Choice xmlns:v="urn:schemas-microsoft-com:vml" Requires="v">
                <p:oleObj spid="_x0000_s28731" name="Equation" r:id="rId3" imgW="736600" imgH="146050" progId="Equation.DSMT4">
                  <p:embed/>
                </p:oleObj>
              </mc:Choice>
              <mc:Fallback>
                <p:oleObj name="Equation" r:id="rId3" imgW="736600" imgH="1460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493963"/>
                        <a:ext cx="4918075" cy="976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9462" name="Text Box 6">
            <a:extLst>
              <a:ext uri="{FF2B5EF4-FFF2-40B4-BE49-F238E27FC236}">
                <a16:creationId xmlns:a16="http://schemas.microsoft.com/office/drawing/2014/main" id="{5127D793-75AB-7443-87C4-1AA0D36BBCDD}"/>
              </a:ext>
            </a:extLst>
          </p:cNvPr>
          <p:cNvSpPr txBox="1">
            <a:spLocks noChangeArrowheads="1"/>
          </p:cNvSpPr>
          <p:nvPr/>
        </p:nvSpPr>
        <p:spPr bwMode="auto">
          <a:xfrm>
            <a:off x="1219200" y="2819400"/>
            <a:ext cx="1612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can choose:</a:t>
            </a:r>
          </a:p>
        </p:txBody>
      </p:sp>
      <p:sp>
        <p:nvSpPr>
          <p:cNvPr id="19463" name="Line 7">
            <a:extLst>
              <a:ext uri="{FF2B5EF4-FFF2-40B4-BE49-F238E27FC236}">
                <a16:creationId xmlns:a16="http://schemas.microsoft.com/office/drawing/2014/main" id="{E1CBF002-E03B-2140-9514-9BB7B0CD0D79}"/>
              </a:ext>
            </a:extLst>
          </p:cNvPr>
          <p:cNvSpPr>
            <a:spLocks noChangeShapeType="1"/>
          </p:cNvSpPr>
          <p:nvPr/>
        </p:nvSpPr>
        <p:spPr bwMode="auto">
          <a:xfrm>
            <a:off x="7162800" y="3505200"/>
            <a:ext cx="228600" cy="6096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4" name="Text Box 8">
            <a:extLst>
              <a:ext uri="{FF2B5EF4-FFF2-40B4-BE49-F238E27FC236}">
                <a16:creationId xmlns:a16="http://schemas.microsoft.com/office/drawing/2014/main" id="{02AA5BBE-3CFE-6846-90EE-20D5D412B719}"/>
              </a:ext>
            </a:extLst>
          </p:cNvPr>
          <p:cNvSpPr txBox="1">
            <a:spLocks noChangeArrowheads="1"/>
          </p:cNvSpPr>
          <p:nvPr/>
        </p:nvSpPr>
        <p:spPr bwMode="auto">
          <a:xfrm>
            <a:off x="6324600" y="4175125"/>
            <a:ext cx="2625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periodic </a:t>
            </a:r>
            <a:r>
              <a:rPr lang="ja-JP" altLang="en-US">
                <a:latin typeface="Arial" panose="020B0604020202020204" pitchFamily="34" charset="0"/>
              </a:rPr>
              <a:t>“</a:t>
            </a:r>
            <a:r>
              <a:rPr lang="en-US" altLang="ja-JP"/>
              <a:t>envelope</a:t>
            </a:r>
            <a:r>
              <a:rPr lang="ja-JP" altLang="en-US">
                <a:latin typeface="Arial" panose="020B0604020202020204" pitchFamily="34" charset="0"/>
              </a:rPr>
              <a:t>”</a:t>
            </a:r>
            <a:endParaRPr lang="en-US" altLang="en-US"/>
          </a:p>
        </p:txBody>
      </p:sp>
      <p:sp>
        <p:nvSpPr>
          <p:cNvPr id="19465" name="Text Box 9">
            <a:extLst>
              <a:ext uri="{FF2B5EF4-FFF2-40B4-BE49-F238E27FC236}">
                <a16:creationId xmlns:a16="http://schemas.microsoft.com/office/drawing/2014/main" id="{09E6DFB7-B754-FE47-946C-D7772CC0AD30}"/>
              </a:ext>
            </a:extLst>
          </p:cNvPr>
          <p:cNvSpPr txBox="1">
            <a:spLocks noChangeArrowheads="1"/>
          </p:cNvSpPr>
          <p:nvPr/>
        </p:nvSpPr>
        <p:spPr bwMode="auto">
          <a:xfrm>
            <a:off x="4022725" y="3946525"/>
            <a:ext cx="14859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planewave</a:t>
            </a:r>
          </a:p>
        </p:txBody>
      </p:sp>
      <p:sp>
        <p:nvSpPr>
          <p:cNvPr id="19466" name="Line 10">
            <a:extLst>
              <a:ext uri="{FF2B5EF4-FFF2-40B4-BE49-F238E27FC236}">
                <a16:creationId xmlns:a16="http://schemas.microsoft.com/office/drawing/2014/main" id="{096E5EDD-642D-BB45-A5F7-D7AC23D6F22E}"/>
              </a:ext>
            </a:extLst>
          </p:cNvPr>
          <p:cNvSpPr>
            <a:spLocks noChangeShapeType="1"/>
          </p:cNvSpPr>
          <p:nvPr/>
        </p:nvSpPr>
        <p:spPr bwMode="auto">
          <a:xfrm flipV="1">
            <a:off x="4800600" y="3200400"/>
            <a:ext cx="685800" cy="7620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7" name="Text Box 11">
            <a:extLst>
              <a:ext uri="{FF2B5EF4-FFF2-40B4-BE49-F238E27FC236}">
                <a16:creationId xmlns:a16="http://schemas.microsoft.com/office/drawing/2014/main" id="{D8D223DB-54DA-6D47-86AE-2DD14C83A5D7}"/>
              </a:ext>
            </a:extLst>
          </p:cNvPr>
          <p:cNvSpPr txBox="1">
            <a:spLocks noChangeArrowheads="1"/>
          </p:cNvSpPr>
          <p:nvPr/>
        </p:nvSpPr>
        <p:spPr bwMode="auto">
          <a:xfrm>
            <a:off x="177800" y="4830763"/>
            <a:ext cx="87376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Corollary 1: </a:t>
            </a:r>
            <a:r>
              <a:rPr lang="en-US" sz="2800" b="1">
                <a:solidFill>
                  <a:schemeClr val="accent2"/>
                </a:solidFill>
                <a:latin typeface="Times" charset="0"/>
                <a:ea typeface="ＭＳ Ｐゴシック" charset="0"/>
              </a:rPr>
              <a:t>k</a:t>
            </a:r>
            <a:r>
              <a:rPr lang="en-US" sz="2800">
                <a:solidFill>
                  <a:schemeClr val="accent2"/>
                </a:solidFill>
                <a:latin typeface="Times" charset="0"/>
                <a:ea typeface="ＭＳ Ｐゴシック" charset="0"/>
              </a:rPr>
              <a:t> is conserved</a:t>
            </a:r>
            <a:r>
              <a:rPr lang="en-US" sz="2800">
                <a:latin typeface="Times" charset="0"/>
                <a:ea typeface="ＭＳ Ｐゴシック" charset="0"/>
              </a:rPr>
              <a:t>, </a:t>
            </a:r>
            <a:r>
              <a:rPr lang="en-US" sz="2800" i="1">
                <a:latin typeface="Times" charset="0"/>
                <a:ea typeface="ＭＳ Ｐゴシック" charset="0"/>
              </a:rPr>
              <a:t>i.e.</a:t>
            </a:r>
            <a:r>
              <a:rPr lang="en-US" sz="2800">
                <a:latin typeface="Times" charset="0"/>
                <a:ea typeface="ＭＳ Ｐゴシック" charset="0"/>
              </a:rPr>
              <a:t> </a:t>
            </a:r>
            <a:r>
              <a:rPr lang="en-US" sz="2800">
                <a:solidFill>
                  <a:srgbClr val="FF0000"/>
                </a:solidFill>
                <a:latin typeface="Times" charset="0"/>
                <a:ea typeface="ＭＳ Ｐゴシック" charset="0"/>
              </a:rPr>
              <a:t>no scattering</a:t>
            </a:r>
            <a:r>
              <a:rPr lang="en-US" sz="2800">
                <a:latin typeface="Times" charset="0"/>
                <a:ea typeface="ＭＳ Ｐゴシック" charset="0"/>
              </a:rPr>
              <a:t> of Bloch wave</a:t>
            </a:r>
          </a:p>
        </p:txBody>
      </p:sp>
      <p:sp>
        <p:nvSpPr>
          <p:cNvPr id="19468" name="Oval 12">
            <a:extLst>
              <a:ext uri="{FF2B5EF4-FFF2-40B4-BE49-F238E27FC236}">
                <a16:creationId xmlns:a16="http://schemas.microsoft.com/office/drawing/2014/main" id="{39D0A04C-CD93-9A4A-B245-9D5A33704126}"/>
              </a:ext>
            </a:extLst>
          </p:cNvPr>
          <p:cNvSpPr>
            <a:spLocks noChangeArrowheads="1"/>
          </p:cNvSpPr>
          <p:nvPr/>
        </p:nvSpPr>
        <p:spPr bwMode="auto">
          <a:xfrm>
            <a:off x="6324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69" name="Oval 13">
            <a:extLst>
              <a:ext uri="{FF2B5EF4-FFF2-40B4-BE49-F238E27FC236}">
                <a16:creationId xmlns:a16="http://schemas.microsoft.com/office/drawing/2014/main" id="{64E7066B-4ED1-964B-87F0-075B4CBADCCD}"/>
              </a:ext>
            </a:extLst>
          </p:cNvPr>
          <p:cNvSpPr>
            <a:spLocks noChangeArrowheads="1"/>
          </p:cNvSpPr>
          <p:nvPr/>
        </p:nvSpPr>
        <p:spPr bwMode="auto">
          <a:xfrm>
            <a:off x="6705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0" name="Oval 14">
            <a:extLst>
              <a:ext uri="{FF2B5EF4-FFF2-40B4-BE49-F238E27FC236}">
                <a16:creationId xmlns:a16="http://schemas.microsoft.com/office/drawing/2014/main" id="{1093D516-B5E4-F943-8106-E9233826DB9F}"/>
              </a:ext>
            </a:extLst>
          </p:cNvPr>
          <p:cNvSpPr>
            <a:spLocks noChangeArrowheads="1"/>
          </p:cNvSpPr>
          <p:nvPr/>
        </p:nvSpPr>
        <p:spPr bwMode="auto">
          <a:xfrm>
            <a:off x="7086600" y="5486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1" name="Oval 15">
            <a:extLst>
              <a:ext uri="{FF2B5EF4-FFF2-40B4-BE49-F238E27FC236}">
                <a16:creationId xmlns:a16="http://schemas.microsoft.com/office/drawing/2014/main" id="{3ED577A6-614A-704F-B296-2938B1BC92E7}"/>
              </a:ext>
            </a:extLst>
          </p:cNvPr>
          <p:cNvSpPr>
            <a:spLocks noChangeArrowheads="1"/>
          </p:cNvSpPr>
          <p:nvPr/>
        </p:nvSpPr>
        <p:spPr bwMode="auto">
          <a:xfrm>
            <a:off x="6324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2" name="Oval 16">
            <a:extLst>
              <a:ext uri="{FF2B5EF4-FFF2-40B4-BE49-F238E27FC236}">
                <a16:creationId xmlns:a16="http://schemas.microsoft.com/office/drawing/2014/main" id="{9AAEDFA1-50CC-B54F-8B8F-5F5CCDD08387}"/>
              </a:ext>
            </a:extLst>
          </p:cNvPr>
          <p:cNvSpPr>
            <a:spLocks noChangeArrowheads="1"/>
          </p:cNvSpPr>
          <p:nvPr/>
        </p:nvSpPr>
        <p:spPr bwMode="auto">
          <a:xfrm>
            <a:off x="6705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3" name="Oval 17">
            <a:extLst>
              <a:ext uri="{FF2B5EF4-FFF2-40B4-BE49-F238E27FC236}">
                <a16:creationId xmlns:a16="http://schemas.microsoft.com/office/drawing/2014/main" id="{D922F4E0-7596-E84D-92E8-47ED369367A4}"/>
              </a:ext>
            </a:extLst>
          </p:cNvPr>
          <p:cNvSpPr>
            <a:spLocks noChangeArrowheads="1"/>
          </p:cNvSpPr>
          <p:nvPr/>
        </p:nvSpPr>
        <p:spPr bwMode="auto">
          <a:xfrm>
            <a:off x="7086600" y="5867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4" name="Oval 18">
            <a:extLst>
              <a:ext uri="{FF2B5EF4-FFF2-40B4-BE49-F238E27FC236}">
                <a16:creationId xmlns:a16="http://schemas.microsoft.com/office/drawing/2014/main" id="{C4600AE5-7AFF-C147-A2A9-047C684903F1}"/>
              </a:ext>
            </a:extLst>
          </p:cNvPr>
          <p:cNvSpPr>
            <a:spLocks noChangeArrowheads="1"/>
          </p:cNvSpPr>
          <p:nvPr/>
        </p:nvSpPr>
        <p:spPr bwMode="auto">
          <a:xfrm>
            <a:off x="6324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5" name="Oval 19">
            <a:extLst>
              <a:ext uri="{FF2B5EF4-FFF2-40B4-BE49-F238E27FC236}">
                <a16:creationId xmlns:a16="http://schemas.microsoft.com/office/drawing/2014/main" id="{52102AA6-414B-9640-BC01-2B70A39040F1}"/>
              </a:ext>
            </a:extLst>
          </p:cNvPr>
          <p:cNvSpPr>
            <a:spLocks noChangeArrowheads="1"/>
          </p:cNvSpPr>
          <p:nvPr/>
        </p:nvSpPr>
        <p:spPr bwMode="auto">
          <a:xfrm>
            <a:off x="6705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6" name="Oval 20">
            <a:extLst>
              <a:ext uri="{FF2B5EF4-FFF2-40B4-BE49-F238E27FC236}">
                <a16:creationId xmlns:a16="http://schemas.microsoft.com/office/drawing/2014/main" id="{33B61785-8A81-854F-B38A-BB23F9DD8BD1}"/>
              </a:ext>
            </a:extLst>
          </p:cNvPr>
          <p:cNvSpPr>
            <a:spLocks noChangeArrowheads="1"/>
          </p:cNvSpPr>
          <p:nvPr/>
        </p:nvSpPr>
        <p:spPr bwMode="auto">
          <a:xfrm>
            <a:off x="7086600" y="624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7" name="Rectangle 21">
            <a:extLst>
              <a:ext uri="{FF2B5EF4-FFF2-40B4-BE49-F238E27FC236}">
                <a16:creationId xmlns:a16="http://schemas.microsoft.com/office/drawing/2014/main" id="{8A7885DB-2E69-5849-B7BD-85D0160A8A2D}"/>
              </a:ext>
            </a:extLst>
          </p:cNvPr>
          <p:cNvSpPr>
            <a:spLocks noChangeArrowheads="1"/>
          </p:cNvSpPr>
          <p:nvPr/>
        </p:nvSpPr>
        <p:spPr bwMode="auto">
          <a:xfrm>
            <a:off x="6629400" y="5791200"/>
            <a:ext cx="381000" cy="381000"/>
          </a:xfrm>
          <a:prstGeom prst="rect">
            <a:avLst/>
          </a:prstGeom>
          <a:noFill/>
          <a:ln w="38100">
            <a:solidFill>
              <a:schemeClr val="accent2"/>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19478" name="Text Box 22">
            <a:extLst>
              <a:ext uri="{FF2B5EF4-FFF2-40B4-BE49-F238E27FC236}">
                <a16:creationId xmlns:a16="http://schemas.microsoft.com/office/drawing/2014/main" id="{64DB3834-59CA-174D-AD57-F5A8BD1BD1E9}"/>
              </a:ext>
            </a:extLst>
          </p:cNvPr>
          <p:cNvSpPr txBox="1">
            <a:spLocks noChangeArrowheads="1"/>
          </p:cNvSpPr>
          <p:nvPr/>
        </p:nvSpPr>
        <p:spPr bwMode="auto">
          <a:xfrm>
            <a:off x="228600" y="5576888"/>
            <a:ext cx="6024563" cy="9826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Corollary 2:        given by finite </a:t>
            </a:r>
            <a:r>
              <a:rPr lang="en-US" altLang="en-US" sz="2800">
                <a:solidFill>
                  <a:schemeClr val="accent2"/>
                </a:solidFill>
              </a:rPr>
              <a:t>unit cell</a:t>
            </a:r>
            <a:r>
              <a:rPr lang="en-US" altLang="en-US" sz="2800"/>
              <a:t>,</a:t>
            </a:r>
          </a:p>
          <a:p>
            <a:r>
              <a:rPr lang="en-US" altLang="en-US" sz="2800"/>
              <a:t>		so </a:t>
            </a:r>
            <a:r>
              <a:rPr lang="en-US" altLang="en-US" sz="2800" i="1">
                <a:latin typeface="Symbol" pitchFamily="2" charset="2"/>
              </a:rPr>
              <a:t>w</a:t>
            </a:r>
            <a:r>
              <a:rPr lang="en-US" altLang="en-US" sz="2800"/>
              <a:t> are</a:t>
            </a:r>
            <a:r>
              <a:rPr lang="en-US" altLang="en-US" sz="2800">
                <a:solidFill>
                  <a:srgbClr val="FF0000"/>
                </a:solidFill>
              </a:rPr>
              <a:t> discrete </a:t>
            </a:r>
            <a:r>
              <a:rPr lang="en-US" altLang="en-US" sz="2800" i="1">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endParaRPr lang="en-US" altLang="en-US" sz="2800"/>
          </a:p>
        </p:txBody>
      </p:sp>
      <p:graphicFrame>
        <p:nvGraphicFramePr>
          <p:cNvPr id="28694" name="Object 23">
            <a:extLst>
              <a:ext uri="{FF2B5EF4-FFF2-40B4-BE49-F238E27FC236}">
                <a16:creationId xmlns:a16="http://schemas.microsoft.com/office/drawing/2014/main" id="{BA86CE5C-989D-2442-9AC8-791FFDB76BA0}"/>
              </a:ext>
            </a:extLst>
          </p:cNvPr>
          <p:cNvGraphicFramePr>
            <a:graphicFrameLocks noChangeAspect="1"/>
          </p:cNvGraphicFramePr>
          <p:nvPr/>
        </p:nvGraphicFramePr>
        <p:xfrm>
          <a:off x="2141538" y="5522913"/>
          <a:ext cx="557212" cy="619125"/>
        </p:xfrm>
        <a:graphic>
          <a:graphicData uri="http://schemas.openxmlformats.org/presentationml/2006/ole">
            <mc:AlternateContent xmlns:mc="http://schemas.openxmlformats.org/markup-compatibility/2006">
              <mc:Choice xmlns:v="urn:schemas-microsoft-com:vml" Requires="v">
                <p:oleObj spid="_x0000_s28732" name="Equation" r:id="rId5" imgW="114300" imgH="127000" progId="Equation.DSMT4">
                  <p:embed/>
                </p:oleObj>
              </mc:Choice>
              <mc:Fallback>
                <p:oleObj name="Equation" r:id="rId5" imgW="114300" imgH="127000" progId="Equation.DSMT4">
                  <p:embed/>
                  <p:pic>
                    <p:nvPicPr>
                      <p:cNvPr id="0" name="Object 2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1538" y="5522913"/>
                        <a:ext cx="557212" cy="619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0210F-9AFE-CA4D-9D28-D9363E12B4FE}"/>
              </a:ext>
            </a:extLst>
          </p:cNvPr>
          <p:cNvSpPr>
            <a:spLocks noGrp="1"/>
          </p:cNvSpPr>
          <p:nvPr>
            <p:ph type="title"/>
          </p:nvPr>
        </p:nvSpPr>
        <p:spPr>
          <a:xfrm>
            <a:off x="1" y="57090"/>
            <a:ext cx="8534400" cy="1143000"/>
          </a:xfrm>
        </p:spPr>
        <p:txBody>
          <a:bodyPr/>
          <a:lstStyle/>
          <a:p>
            <a:r>
              <a:rPr lang="en-US" sz="3600" dirty="0"/>
              <a:t>Manufacturability: Feature-size constraints</a:t>
            </a:r>
            <a:br>
              <a:rPr lang="en-US" sz="3600" dirty="0"/>
            </a:br>
            <a:r>
              <a:rPr lang="en-US" sz="1400" dirty="0"/>
              <a:t>[ Wang, Christiansen, Yu, </a:t>
            </a:r>
            <a:r>
              <a:rPr lang="en-US" sz="1400" dirty="0" err="1"/>
              <a:t>Mørk</a:t>
            </a:r>
            <a:r>
              <a:rPr lang="en-US" sz="1400" dirty="0"/>
              <a:t>, and Sigmund, </a:t>
            </a:r>
            <a:r>
              <a:rPr lang="en-US" sz="1400" i="1" dirty="0"/>
              <a:t>Appl. Phys. Lett.</a:t>
            </a:r>
            <a:r>
              <a:rPr lang="en-US" sz="1400" dirty="0"/>
              <a:t> </a:t>
            </a:r>
            <a:r>
              <a:rPr lang="en-US" sz="1400" b="1" dirty="0"/>
              <a:t>113</a:t>
            </a:r>
            <a:r>
              <a:rPr lang="en-US" sz="1400" dirty="0"/>
              <a:t>, 241101 (2018) </a:t>
            </a:r>
            <a:r>
              <a:rPr lang="en-US" sz="1050" dirty="0"/>
              <a:t>]</a:t>
            </a:r>
            <a:endParaRPr lang="en-US" sz="3600" dirty="0"/>
          </a:p>
        </p:txBody>
      </p:sp>
      <p:pic>
        <p:nvPicPr>
          <p:cNvPr id="3" name="Picture 2">
            <a:extLst>
              <a:ext uri="{FF2B5EF4-FFF2-40B4-BE49-F238E27FC236}">
                <a16:creationId xmlns:a16="http://schemas.microsoft.com/office/drawing/2014/main" id="{4CEDD0DA-5A41-784F-BD8F-668C9EFC4831}"/>
              </a:ext>
            </a:extLst>
          </p:cNvPr>
          <p:cNvPicPr>
            <a:picLocks noChangeAspect="1"/>
          </p:cNvPicPr>
          <p:nvPr/>
        </p:nvPicPr>
        <p:blipFill>
          <a:blip r:embed="rId2"/>
          <a:stretch>
            <a:fillRect/>
          </a:stretch>
        </p:blipFill>
        <p:spPr>
          <a:xfrm>
            <a:off x="1219201" y="2371016"/>
            <a:ext cx="2287064" cy="4114417"/>
          </a:xfrm>
          <a:prstGeom prst="rect">
            <a:avLst/>
          </a:prstGeom>
        </p:spPr>
      </p:pic>
      <p:pic>
        <p:nvPicPr>
          <p:cNvPr id="4" name="Picture 3">
            <a:extLst>
              <a:ext uri="{FF2B5EF4-FFF2-40B4-BE49-F238E27FC236}">
                <a16:creationId xmlns:a16="http://schemas.microsoft.com/office/drawing/2014/main" id="{C12E7328-A572-644E-B8BE-C5E150836CBF}"/>
              </a:ext>
            </a:extLst>
          </p:cNvPr>
          <p:cNvPicPr>
            <a:picLocks noChangeAspect="1"/>
          </p:cNvPicPr>
          <p:nvPr/>
        </p:nvPicPr>
        <p:blipFill>
          <a:blip r:embed="rId3"/>
          <a:stretch>
            <a:fillRect/>
          </a:stretch>
        </p:blipFill>
        <p:spPr>
          <a:xfrm>
            <a:off x="4038601" y="1816504"/>
            <a:ext cx="4877802" cy="4668929"/>
          </a:xfrm>
          <a:prstGeom prst="rect">
            <a:avLst/>
          </a:prstGeom>
        </p:spPr>
      </p:pic>
      <p:sp>
        <p:nvSpPr>
          <p:cNvPr id="5" name="TextBox 4">
            <a:extLst>
              <a:ext uri="{FF2B5EF4-FFF2-40B4-BE49-F238E27FC236}">
                <a16:creationId xmlns:a16="http://schemas.microsoft.com/office/drawing/2014/main" id="{7039DFFE-E39A-6A48-918D-791640B8FF76}"/>
              </a:ext>
            </a:extLst>
          </p:cNvPr>
          <p:cNvSpPr txBox="1"/>
          <p:nvPr/>
        </p:nvSpPr>
        <p:spPr>
          <a:xfrm>
            <a:off x="1029233" y="1092799"/>
            <a:ext cx="8114768" cy="830997"/>
          </a:xfrm>
          <a:prstGeom prst="rect">
            <a:avLst/>
          </a:prstGeom>
          <a:noFill/>
        </p:spPr>
        <p:txBody>
          <a:bodyPr wrap="square" rtlCol="0">
            <a:spAutoFit/>
          </a:bodyPr>
          <a:lstStyle/>
          <a:p>
            <a:r>
              <a:rPr lang="en-US" dirty="0"/>
              <a:t>Various techniques to impose a minimum feature size, connectivity, and other manufacturing constraints in TO.</a:t>
            </a:r>
          </a:p>
        </p:txBody>
      </p:sp>
      <p:sp>
        <p:nvSpPr>
          <p:cNvPr id="6" name="TextBox 5">
            <a:extLst>
              <a:ext uri="{FF2B5EF4-FFF2-40B4-BE49-F238E27FC236}">
                <a16:creationId xmlns:a16="http://schemas.microsoft.com/office/drawing/2014/main" id="{35BA1DCE-AEF1-4C4C-A14E-286DCE68ECAA}"/>
              </a:ext>
            </a:extLst>
          </p:cNvPr>
          <p:cNvSpPr txBox="1"/>
          <p:nvPr/>
        </p:nvSpPr>
        <p:spPr>
          <a:xfrm>
            <a:off x="1" y="2952621"/>
            <a:ext cx="1866217" cy="461665"/>
          </a:xfrm>
          <a:prstGeom prst="rect">
            <a:avLst/>
          </a:prstGeom>
          <a:noFill/>
        </p:spPr>
        <p:txBody>
          <a:bodyPr wrap="none" rtlCol="0">
            <a:spAutoFit/>
          </a:bodyPr>
          <a:lstStyle/>
          <a:p>
            <a:r>
              <a:rPr lang="en-US" dirty="0">
                <a:solidFill>
                  <a:srgbClr val="0432FF"/>
                </a:solidFill>
              </a:rPr>
              <a:t>no constraint:</a:t>
            </a:r>
          </a:p>
        </p:txBody>
      </p:sp>
      <p:sp>
        <p:nvSpPr>
          <p:cNvPr id="7" name="TextBox 6">
            <a:extLst>
              <a:ext uri="{FF2B5EF4-FFF2-40B4-BE49-F238E27FC236}">
                <a16:creationId xmlns:a16="http://schemas.microsoft.com/office/drawing/2014/main" id="{6E3B95E4-9A00-B84C-8D4E-EAF95C4D8CB2}"/>
              </a:ext>
            </a:extLst>
          </p:cNvPr>
          <p:cNvSpPr txBox="1"/>
          <p:nvPr/>
        </p:nvSpPr>
        <p:spPr>
          <a:xfrm>
            <a:off x="0" y="5177091"/>
            <a:ext cx="1617751" cy="830997"/>
          </a:xfrm>
          <a:prstGeom prst="rect">
            <a:avLst/>
          </a:prstGeom>
          <a:noFill/>
        </p:spPr>
        <p:txBody>
          <a:bodyPr wrap="none" rtlCol="0">
            <a:spAutoFit/>
          </a:bodyPr>
          <a:lstStyle/>
          <a:p>
            <a:pPr algn="ctr"/>
            <a:r>
              <a:rPr lang="en-US" dirty="0">
                <a:solidFill>
                  <a:srgbClr val="0432FF"/>
                </a:solidFill>
              </a:rPr>
              <a:t>feature-size</a:t>
            </a:r>
          </a:p>
          <a:p>
            <a:pPr algn="ctr"/>
            <a:r>
              <a:rPr lang="en-US" dirty="0">
                <a:solidFill>
                  <a:srgbClr val="0432FF"/>
                </a:solidFill>
              </a:rPr>
              <a:t>constraint:</a:t>
            </a:r>
          </a:p>
        </p:txBody>
      </p:sp>
      <p:sp>
        <p:nvSpPr>
          <p:cNvPr id="8" name="TextBox 7">
            <a:extLst>
              <a:ext uri="{FF2B5EF4-FFF2-40B4-BE49-F238E27FC236}">
                <a16:creationId xmlns:a16="http://schemas.microsoft.com/office/drawing/2014/main" id="{34F45E57-69C1-8B4D-9616-42A1EB5DE488}"/>
              </a:ext>
            </a:extLst>
          </p:cNvPr>
          <p:cNvSpPr txBox="1"/>
          <p:nvPr/>
        </p:nvSpPr>
        <p:spPr>
          <a:xfrm>
            <a:off x="5486401" y="6381690"/>
            <a:ext cx="2244525" cy="400110"/>
          </a:xfrm>
          <a:prstGeom prst="rect">
            <a:avLst/>
          </a:prstGeom>
          <a:noFill/>
        </p:spPr>
        <p:txBody>
          <a:bodyPr wrap="none" rtlCol="0">
            <a:spAutoFit/>
          </a:bodyPr>
          <a:lstStyle/>
          <a:p>
            <a:r>
              <a:rPr lang="en-US" sz="2000" dirty="0">
                <a:solidFill>
                  <a:srgbClr val="0432FF"/>
                </a:solidFill>
              </a:rPr>
              <a:t>various size cavities</a:t>
            </a:r>
          </a:p>
        </p:txBody>
      </p:sp>
    </p:spTree>
    <p:extLst>
      <p:ext uri="{BB962C8B-B14F-4D97-AF65-F5344CB8AC3E}">
        <p14:creationId xmlns:p14="http://schemas.microsoft.com/office/powerpoint/2010/main" val="38860888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1">
            <a:extLst>
              <a:ext uri="{FF2B5EF4-FFF2-40B4-BE49-F238E27FC236}">
                <a16:creationId xmlns:a16="http://schemas.microsoft.com/office/drawing/2014/main" id="{A98180F4-5728-8E45-B073-8C25F8CBA3E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667000"/>
            <a:ext cx="5257800"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Title 1">
            <a:extLst>
              <a:ext uri="{FF2B5EF4-FFF2-40B4-BE49-F238E27FC236}">
                <a16:creationId xmlns:a16="http://schemas.microsoft.com/office/drawing/2014/main" id="{F4A16320-BCF7-E542-9AF6-4265DF8C062E}"/>
              </a:ext>
            </a:extLst>
          </p:cNvPr>
          <p:cNvSpPr>
            <a:spLocks noGrp="1"/>
          </p:cNvSpPr>
          <p:nvPr>
            <p:ph type="title"/>
          </p:nvPr>
        </p:nvSpPr>
        <p:spPr>
          <a:xfrm>
            <a:off x="381000" y="228600"/>
            <a:ext cx="8382000" cy="1143000"/>
          </a:xfrm>
        </p:spPr>
        <p:txBody>
          <a:bodyPr/>
          <a:lstStyle/>
          <a:p>
            <a:r>
              <a:rPr lang="en-US" altLang="en-US"/>
              <a:t>Intra-cavity 2</a:t>
            </a:r>
            <a:r>
              <a:rPr lang="en-US" altLang="en-US" baseline="30000"/>
              <a:t>nd</a:t>
            </a:r>
            <a:r>
              <a:rPr lang="en-US" altLang="en-US"/>
              <a:t>-harmonic generation</a:t>
            </a:r>
          </a:p>
        </p:txBody>
      </p:sp>
      <p:sp>
        <p:nvSpPr>
          <p:cNvPr id="4" name="Rectangle 3">
            <a:extLst>
              <a:ext uri="{FF2B5EF4-FFF2-40B4-BE49-F238E27FC236}">
                <a16:creationId xmlns:a16="http://schemas.microsoft.com/office/drawing/2014/main" id="{0C9BC3F7-25EC-7645-9050-7F1747C5FC7D}"/>
              </a:ext>
            </a:extLst>
          </p:cNvPr>
          <p:cNvSpPr>
            <a:spLocks noChangeArrowheads="1"/>
          </p:cNvSpPr>
          <p:nvPr/>
        </p:nvSpPr>
        <p:spPr bwMode="auto">
          <a:xfrm>
            <a:off x="309563" y="1993900"/>
            <a:ext cx="4419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defRPr/>
            </a:pPr>
            <a:r>
              <a:rPr lang="en-US">
                <a:latin typeface="Times" charset="0"/>
                <a:ea typeface="ＭＳ Ｐゴシック" charset="0"/>
              </a:rPr>
              <a:t>input/output channel</a:t>
            </a:r>
          </a:p>
        </p:txBody>
      </p:sp>
      <p:sp>
        <p:nvSpPr>
          <p:cNvPr id="5" name="Oval 4">
            <a:extLst>
              <a:ext uri="{FF2B5EF4-FFF2-40B4-BE49-F238E27FC236}">
                <a16:creationId xmlns:a16="http://schemas.microsoft.com/office/drawing/2014/main" id="{3AB1A8BC-82B3-214B-B13C-FC7DD5D5CAA1}"/>
              </a:ext>
            </a:extLst>
          </p:cNvPr>
          <p:cNvSpPr>
            <a:spLocks noChangeArrowheads="1"/>
          </p:cNvSpPr>
          <p:nvPr/>
        </p:nvSpPr>
        <p:spPr bwMode="auto">
          <a:xfrm>
            <a:off x="4881563" y="1536700"/>
            <a:ext cx="1447800" cy="1447800"/>
          </a:xfrm>
          <a:prstGeom prst="ellipse">
            <a:avLst/>
          </a:prstGeom>
          <a:solidFill>
            <a:srgbClr val="FFFFD5"/>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cavity</a:t>
            </a:r>
          </a:p>
          <a:p>
            <a:pPr algn="ctr"/>
            <a:r>
              <a:rPr lang="en-US" altLang="en-US">
                <a:solidFill>
                  <a:srgbClr val="FF0000"/>
                </a:solidFill>
                <a:latin typeface="Symbol" pitchFamily="2" charset="2"/>
              </a:rPr>
              <a:t>ω</a:t>
            </a:r>
            <a:r>
              <a:rPr lang="en-US" altLang="en-US" baseline="-25000">
                <a:solidFill>
                  <a:srgbClr val="FF0000"/>
                </a:solidFill>
              </a:rPr>
              <a:t>1</a:t>
            </a:r>
            <a:endParaRPr lang="en-US" altLang="en-US"/>
          </a:p>
          <a:p>
            <a:pPr algn="ctr"/>
            <a:r>
              <a:rPr lang="en-US" altLang="en-US">
                <a:solidFill>
                  <a:srgbClr val="0000FF"/>
                </a:solidFill>
                <a:latin typeface="Symbol" pitchFamily="2" charset="2"/>
              </a:rPr>
              <a:t>ω</a:t>
            </a:r>
            <a:r>
              <a:rPr lang="en-US" altLang="en-US" baseline="-25000">
                <a:solidFill>
                  <a:srgbClr val="0000FF"/>
                </a:solidFill>
              </a:rPr>
              <a:t>2</a:t>
            </a:r>
            <a:r>
              <a:rPr lang="en-US" altLang="en-US">
                <a:solidFill>
                  <a:srgbClr val="0000FF"/>
                </a:solidFill>
              </a:rPr>
              <a:t>=2</a:t>
            </a:r>
            <a:r>
              <a:rPr lang="en-US" altLang="en-US">
                <a:solidFill>
                  <a:srgbClr val="0000FF"/>
                </a:solidFill>
                <a:latin typeface="Symbol" pitchFamily="2" charset="2"/>
              </a:rPr>
              <a:t>ω</a:t>
            </a:r>
            <a:r>
              <a:rPr lang="en-US" altLang="en-US" baseline="-25000">
                <a:solidFill>
                  <a:srgbClr val="0000FF"/>
                </a:solidFill>
              </a:rPr>
              <a:t>1</a:t>
            </a:r>
          </a:p>
        </p:txBody>
      </p:sp>
      <p:sp>
        <p:nvSpPr>
          <p:cNvPr id="6" name="Freeform 5">
            <a:extLst>
              <a:ext uri="{FF2B5EF4-FFF2-40B4-BE49-F238E27FC236}">
                <a16:creationId xmlns:a16="http://schemas.microsoft.com/office/drawing/2014/main" id="{E655CE52-6C5F-C54D-AA04-4F55AE4F6D21}"/>
              </a:ext>
            </a:extLst>
          </p:cNvPr>
          <p:cNvSpPr>
            <a:spLocks/>
          </p:cNvSpPr>
          <p:nvPr/>
        </p:nvSpPr>
        <p:spPr bwMode="auto">
          <a:xfrm>
            <a:off x="3967163" y="16129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FF0000"/>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7" name="Text Box 6">
            <a:extLst>
              <a:ext uri="{FF2B5EF4-FFF2-40B4-BE49-F238E27FC236}">
                <a16:creationId xmlns:a16="http://schemas.microsoft.com/office/drawing/2014/main" id="{7CD53764-7895-EA41-98EB-B998321FDFD7}"/>
              </a:ext>
            </a:extLst>
          </p:cNvPr>
          <p:cNvSpPr txBox="1">
            <a:spLocks noChangeArrowheads="1"/>
          </p:cNvSpPr>
          <p:nvPr/>
        </p:nvSpPr>
        <p:spPr bwMode="auto">
          <a:xfrm>
            <a:off x="3738563" y="1308100"/>
            <a:ext cx="5064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Q</a:t>
            </a:r>
            <a:r>
              <a:rPr lang="en-US" baseline="-25000">
                <a:solidFill>
                  <a:srgbClr val="FF0000"/>
                </a:solidFill>
                <a:latin typeface="Times" charset="0"/>
                <a:ea typeface="ＭＳ Ｐゴシック" charset="0"/>
              </a:rPr>
              <a:t>1</a:t>
            </a:r>
            <a:endParaRPr lang="en-US">
              <a:solidFill>
                <a:srgbClr val="FF0000"/>
              </a:solidFill>
              <a:latin typeface="Times" charset="0"/>
              <a:ea typeface="ＭＳ Ｐゴシック" charset="0"/>
            </a:endParaRPr>
          </a:p>
        </p:txBody>
      </p:sp>
      <p:sp>
        <p:nvSpPr>
          <p:cNvPr id="8" name="Freeform 7">
            <a:extLst>
              <a:ext uri="{FF2B5EF4-FFF2-40B4-BE49-F238E27FC236}">
                <a16:creationId xmlns:a16="http://schemas.microsoft.com/office/drawing/2014/main" id="{ADC722C1-9157-744F-9FE1-329B24D28A98}"/>
              </a:ext>
            </a:extLst>
          </p:cNvPr>
          <p:cNvSpPr>
            <a:spLocks/>
          </p:cNvSpPr>
          <p:nvPr/>
        </p:nvSpPr>
        <p:spPr bwMode="auto">
          <a:xfrm flipV="1">
            <a:off x="3967163" y="2578100"/>
            <a:ext cx="990600" cy="317500"/>
          </a:xfrm>
          <a:custGeom>
            <a:avLst/>
            <a:gdLst>
              <a:gd name="T0" fmla="*/ 990600 w 624"/>
              <a:gd name="T1" fmla="*/ 241300 h 200"/>
              <a:gd name="T2" fmla="*/ 457200 w 624"/>
              <a:gd name="T3" fmla="*/ 12700 h 200"/>
              <a:gd name="T4" fmla="*/ 0 w 624"/>
              <a:gd name="T5" fmla="*/ 317500 h 200"/>
              <a:gd name="T6" fmla="*/ 0 60000 65536"/>
              <a:gd name="T7" fmla="*/ 0 60000 65536"/>
              <a:gd name="T8" fmla="*/ 0 60000 65536"/>
            </a:gdLst>
            <a:ahLst/>
            <a:cxnLst>
              <a:cxn ang="T6">
                <a:pos x="T0" y="T1"/>
              </a:cxn>
              <a:cxn ang="T7">
                <a:pos x="T2" y="T3"/>
              </a:cxn>
              <a:cxn ang="T8">
                <a:pos x="T4" y="T5"/>
              </a:cxn>
            </a:cxnLst>
            <a:rect l="0" t="0" r="r" b="b"/>
            <a:pathLst>
              <a:path w="624" h="200">
                <a:moveTo>
                  <a:pt x="624" y="152"/>
                </a:moveTo>
                <a:cubicBezTo>
                  <a:pt x="508" y="76"/>
                  <a:pt x="392" y="0"/>
                  <a:pt x="288" y="8"/>
                </a:cubicBezTo>
                <a:cubicBezTo>
                  <a:pt x="184" y="16"/>
                  <a:pt x="92" y="108"/>
                  <a:pt x="0" y="200"/>
                </a:cubicBezTo>
              </a:path>
            </a:pathLst>
          </a:custGeom>
          <a:noFill/>
          <a:ln w="9525">
            <a:solidFill>
              <a:srgbClr val="0000FF"/>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9" name="Text Box 8">
            <a:extLst>
              <a:ext uri="{FF2B5EF4-FFF2-40B4-BE49-F238E27FC236}">
                <a16:creationId xmlns:a16="http://schemas.microsoft.com/office/drawing/2014/main" id="{017476B2-1AD3-C64F-8911-CAF8540E0B0F}"/>
              </a:ext>
            </a:extLst>
          </p:cNvPr>
          <p:cNvSpPr txBox="1">
            <a:spLocks noChangeArrowheads="1"/>
          </p:cNvSpPr>
          <p:nvPr/>
        </p:nvSpPr>
        <p:spPr bwMode="auto">
          <a:xfrm>
            <a:off x="3917950" y="2743200"/>
            <a:ext cx="509588"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solidFill>
                  <a:srgbClr val="0000FF"/>
                </a:solidFill>
                <a:latin typeface="Times" charset="0"/>
                <a:ea typeface="ＭＳ Ｐゴシック" charset="0"/>
              </a:rPr>
              <a:t>Q</a:t>
            </a:r>
            <a:r>
              <a:rPr lang="en-US" baseline="-25000" dirty="0">
                <a:solidFill>
                  <a:srgbClr val="0000FF"/>
                </a:solidFill>
                <a:latin typeface="Times" charset="0"/>
                <a:ea typeface="ＭＳ Ｐゴシック" charset="0"/>
              </a:rPr>
              <a:t>2</a:t>
            </a:r>
            <a:endParaRPr lang="en-US" dirty="0">
              <a:solidFill>
                <a:srgbClr val="0000FF"/>
              </a:solidFill>
              <a:latin typeface="Times" charset="0"/>
              <a:ea typeface="ＭＳ Ｐゴシック" charset="0"/>
            </a:endParaRPr>
          </a:p>
        </p:txBody>
      </p:sp>
      <p:sp>
        <p:nvSpPr>
          <p:cNvPr id="10" name="Freeform 9">
            <a:extLst>
              <a:ext uri="{FF2B5EF4-FFF2-40B4-BE49-F238E27FC236}">
                <a16:creationId xmlns:a16="http://schemas.microsoft.com/office/drawing/2014/main" id="{25F841EA-D025-754B-AE7D-32A535A560B2}"/>
              </a:ext>
            </a:extLst>
          </p:cNvPr>
          <p:cNvSpPr>
            <a:spLocks/>
          </p:cNvSpPr>
          <p:nvPr/>
        </p:nvSpPr>
        <p:spPr bwMode="auto">
          <a:xfrm>
            <a:off x="6316663" y="1600200"/>
            <a:ext cx="774700" cy="1079500"/>
          </a:xfrm>
          <a:custGeom>
            <a:avLst/>
            <a:gdLst>
              <a:gd name="T0" fmla="*/ 0 w 488"/>
              <a:gd name="T1" fmla="*/ 266700 h 680"/>
              <a:gd name="T2" fmla="*/ 609600 w 488"/>
              <a:gd name="T3" fmla="*/ 114300 h 680"/>
              <a:gd name="T4" fmla="*/ 685800 w 488"/>
              <a:gd name="T5" fmla="*/ 952500 h 680"/>
              <a:gd name="T6" fmla="*/ 76200 w 488"/>
              <a:gd name="T7" fmla="*/ 876300 h 6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8" h="680">
                <a:moveTo>
                  <a:pt x="0" y="168"/>
                </a:moveTo>
                <a:cubicBezTo>
                  <a:pt x="156" y="84"/>
                  <a:pt x="312" y="0"/>
                  <a:pt x="384" y="72"/>
                </a:cubicBezTo>
                <a:cubicBezTo>
                  <a:pt x="456" y="144"/>
                  <a:pt x="488" y="520"/>
                  <a:pt x="432" y="600"/>
                </a:cubicBezTo>
                <a:cubicBezTo>
                  <a:pt x="376" y="680"/>
                  <a:pt x="212" y="616"/>
                  <a:pt x="48" y="552"/>
                </a:cubicBezTo>
              </a:path>
            </a:pathLst>
          </a:custGeom>
          <a:noFill/>
          <a:ln w="9525">
            <a:solidFill>
              <a:schemeClr val="tx1"/>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11" name="Text Box 10">
            <a:extLst>
              <a:ext uri="{FF2B5EF4-FFF2-40B4-BE49-F238E27FC236}">
                <a16:creationId xmlns:a16="http://schemas.microsoft.com/office/drawing/2014/main" id="{B07FC85B-2F41-5B4A-953D-0F0E73975ECF}"/>
              </a:ext>
            </a:extLst>
          </p:cNvPr>
          <p:cNvSpPr txBox="1">
            <a:spLocks noChangeArrowheads="1"/>
          </p:cNvSpPr>
          <p:nvPr/>
        </p:nvSpPr>
        <p:spPr bwMode="auto">
          <a:xfrm>
            <a:off x="7015163" y="1809750"/>
            <a:ext cx="1671637" cy="8302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χ</a:t>
            </a:r>
            <a:r>
              <a:rPr lang="en-US" altLang="en-US" baseline="30000"/>
              <a:t>(2)</a:t>
            </a:r>
            <a:endParaRPr lang="en-US" altLang="en-US"/>
          </a:p>
          <a:p>
            <a:r>
              <a:rPr lang="en-US" altLang="en-US"/>
              <a:t>nonlinearity</a:t>
            </a:r>
          </a:p>
        </p:txBody>
      </p:sp>
      <p:sp>
        <p:nvSpPr>
          <p:cNvPr id="40971" name="TextBox 12">
            <a:extLst>
              <a:ext uri="{FF2B5EF4-FFF2-40B4-BE49-F238E27FC236}">
                <a16:creationId xmlns:a16="http://schemas.microsoft.com/office/drawing/2014/main" id="{51529E4F-FD02-E44E-B421-CDA682694EA0}"/>
              </a:ext>
            </a:extLst>
          </p:cNvPr>
          <p:cNvSpPr txBox="1">
            <a:spLocks noChangeArrowheads="1"/>
          </p:cNvSpPr>
          <p:nvPr/>
        </p:nvSpPr>
        <p:spPr bwMode="auto">
          <a:xfrm rot="-5400000">
            <a:off x="-1089818" y="4391818"/>
            <a:ext cx="2641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a:t>
            </a:r>
            <a:r>
              <a:rPr lang="en-US" altLang="en-US" baseline="-25000">
                <a:solidFill>
                  <a:srgbClr val="FF0000"/>
                </a:solidFill>
              </a:rPr>
              <a:t>out</a:t>
            </a:r>
            <a:r>
              <a:rPr lang="en-US" altLang="en-US">
                <a:solidFill>
                  <a:srgbClr val="FF0000"/>
                </a:solidFill>
              </a:rPr>
              <a:t> at </a:t>
            </a:r>
            <a:r>
              <a:rPr lang="el-GR" altLang="en-US">
                <a:solidFill>
                  <a:srgbClr val="FF0000"/>
                </a:solidFill>
              </a:rPr>
              <a:t>ω</a:t>
            </a:r>
            <a:r>
              <a:rPr lang="en-US" altLang="en-US" baseline="-25000">
                <a:solidFill>
                  <a:srgbClr val="FF0000"/>
                </a:solidFill>
              </a:rPr>
              <a:t>2</a:t>
            </a:r>
            <a:r>
              <a:rPr lang="en-US" altLang="en-US">
                <a:solidFill>
                  <a:srgbClr val="FF0000"/>
                </a:solidFill>
              </a:rPr>
              <a:t> / P</a:t>
            </a:r>
            <a:r>
              <a:rPr lang="en-US" altLang="en-US" baseline="-25000">
                <a:solidFill>
                  <a:srgbClr val="FF0000"/>
                </a:solidFill>
              </a:rPr>
              <a:t>in</a:t>
            </a:r>
            <a:r>
              <a:rPr lang="en-US" altLang="en-US">
                <a:solidFill>
                  <a:srgbClr val="FF0000"/>
                </a:solidFill>
              </a:rPr>
              <a:t> at </a:t>
            </a:r>
            <a:r>
              <a:rPr lang="el-GR" altLang="en-US">
                <a:solidFill>
                  <a:srgbClr val="FF0000"/>
                </a:solidFill>
              </a:rPr>
              <a:t>ω</a:t>
            </a:r>
            <a:r>
              <a:rPr lang="en-US" altLang="en-US" baseline="-25000">
                <a:solidFill>
                  <a:srgbClr val="FF0000"/>
                </a:solidFill>
              </a:rPr>
              <a:t>1</a:t>
            </a:r>
          </a:p>
        </p:txBody>
      </p:sp>
      <p:sp>
        <p:nvSpPr>
          <p:cNvPr id="40972" name="TextBox 13">
            <a:extLst>
              <a:ext uri="{FF2B5EF4-FFF2-40B4-BE49-F238E27FC236}">
                <a16:creationId xmlns:a16="http://schemas.microsoft.com/office/drawing/2014/main" id="{EF74F832-1137-4842-A4CF-05947FC231AA}"/>
              </a:ext>
            </a:extLst>
          </p:cNvPr>
          <p:cNvSpPr txBox="1">
            <a:spLocks noChangeArrowheads="1"/>
          </p:cNvSpPr>
          <p:nvPr/>
        </p:nvSpPr>
        <p:spPr bwMode="auto">
          <a:xfrm>
            <a:off x="1295400" y="6396038"/>
            <a:ext cx="40306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power in (nondimensionalized)</a:t>
            </a:r>
          </a:p>
        </p:txBody>
      </p:sp>
      <p:sp>
        <p:nvSpPr>
          <p:cNvPr id="40973" name="TextBox 14">
            <a:extLst>
              <a:ext uri="{FF2B5EF4-FFF2-40B4-BE49-F238E27FC236}">
                <a16:creationId xmlns:a16="http://schemas.microsoft.com/office/drawing/2014/main" id="{52705523-E2C7-F843-AAC4-2DDE29D798C9}"/>
              </a:ext>
            </a:extLst>
          </p:cNvPr>
          <p:cNvSpPr txBox="1">
            <a:spLocks noChangeArrowheads="1"/>
          </p:cNvSpPr>
          <p:nvPr/>
        </p:nvSpPr>
        <p:spPr bwMode="auto">
          <a:xfrm>
            <a:off x="508000" y="1143000"/>
            <a:ext cx="2692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Rodriguez et al, 2007 ]</a:t>
            </a:r>
          </a:p>
        </p:txBody>
      </p:sp>
      <p:sp>
        <p:nvSpPr>
          <p:cNvPr id="40974" name="TextBox 15">
            <a:extLst>
              <a:ext uri="{FF2B5EF4-FFF2-40B4-BE49-F238E27FC236}">
                <a16:creationId xmlns:a16="http://schemas.microsoft.com/office/drawing/2014/main" id="{C780D6FD-5A65-D647-9CF9-7F182F567A86}"/>
              </a:ext>
            </a:extLst>
          </p:cNvPr>
          <p:cNvSpPr txBox="1">
            <a:spLocks noChangeArrowheads="1"/>
          </p:cNvSpPr>
          <p:nvPr/>
        </p:nvSpPr>
        <p:spPr bwMode="auto">
          <a:xfrm>
            <a:off x="5715000" y="3581400"/>
            <a:ext cx="339883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theory: 100% conversion</a:t>
            </a:r>
          </a:p>
          <a:p>
            <a:r>
              <a:rPr lang="en-US" altLang="en-US" dirty="0"/>
              <a:t>at critical input power</a:t>
            </a:r>
          </a:p>
          <a:p>
            <a:endParaRPr lang="en-US" altLang="en-US" dirty="0"/>
          </a:p>
          <a:p>
            <a:r>
              <a:rPr lang="en-US" altLang="en-US" dirty="0"/>
              <a:t>… tricky part is </a:t>
            </a:r>
            <a:r>
              <a:rPr lang="en-US" altLang="en-US" dirty="0">
                <a:solidFill>
                  <a:srgbClr val="0432FF"/>
                </a:solidFill>
              </a:rPr>
              <a:t>designing</a:t>
            </a:r>
          </a:p>
          <a:p>
            <a:r>
              <a:rPr lang="en-US" altLang="en-US" dirty="0">
                <a:solidFill>
                  <a:srgbClr val="0432FF"/>
                </a:solidFill>
              </a:rPr>
              <a:t>cavity with simultaneous,</a:t>
            </a:r>
          </a:p>
          <a:p>
            <a:r>
              <a:rPr lang="en-US" altLang="en-US" dirty="0">
                <a:solidFill>
                  <a:srgbClr val="0432FF"/>
                </a:solidFill>
              </a:rPr>
              <a:t>spatially overlapping</a:t>
            </a:r>
          </a:p>
          <a:p>
            <a:r>
              <a:rPr lang="en-US" altLang="en-US" dirty="0">
                <a:solidFill>
                  <a:srgbClr val="0432FF"/>
                </a:solidFill>
              </a:rPr>
              <a:t>resonances</a:t>
            </a:r>
            <a:r>
              <a:rPr lang="en-US" altLang="en-US" dirty="0"/>
              <a:t> at </a:t>
            </a:r>
            <a:r>
              <a:rPr lang="el-GR" altLang="en-US" dirty="0"/>
              <a:t>ω</a:t>
            </a:r>
            <a:r>
              <a:rPr lang="en-US" altLang="en-US" baseline="-25000" dirty="0"/>
              <a:t>1</a:t>
            </a:r>
            <a:r>
              <a:rPr lang="en-US" altLang="en-US" dirty="0"/>
              <a:t> &amp; </a:t>
            </a:r>
            <a:r>
              <a:rPr lang="el-GR" altLang="en-US" dirty="0"/>
              <a:t>ω</a:t>
            </a:r>
            <a:r>
              <a:rPr lang="en-US" altLang="en-US" baseline="-25000" dirty="0"/>
              <a:t>2</a:t>
            </a:r>
          </a:p>
        </p:txBody>
      </p:sp>
    </p:spTree>
    <p:extLst>
      <p:ext uri="{BB962C8B-B14F-4D97-AF65-F5344CB8AC3E}">
        <p14:creationId xmlns:p14="http://schemas.microsoft.com/office/powerpoint/2010/main" val="260242488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3E447121-42C2-2A4C-8A3C-8DF585C7A952}"/>
              </a:ext>
            </a:extLst>
          </p:cNvPr>
          <p:cNvSpPr>
            <a:spLocks noGrp="1"/>
          </p:cNvSpPr>
          <p:nvPr>
            <p:ph type="title"/>
          </p:nvPr>
        </p:nvSpPr>
        <p:spPr>
          <a:xfrm>
            <a:off x="685800" y="6350"/>
            <a:ext cx="7772400" cy="1143000"/>
          </a:xfrm>
        </p:spPr>
        <p:txBody>
          <a:bodyPr/>
          <a:lstStyle/>
          <a:p>
            <a:r>
              <a:rPr lang="en-US" altLang="en-US"/>
              <a:t>Hand-design SHG cavity</a:t>
            </a:r>
          </a:p>
        </p:txBody>
      </p:sp>
      <p:pic>
        <p:nvPicPr>
          <p:cNvPr id="67586" name="Picture 2">
            <a:extLst>
              <a:ext uri="{FF2B5EF4-FFF2-40B4-BE49-F238E27FC236}">
                <a16:creationId xmlns:a16="http://schemas.microsoft.com/office/drawing/2014/main" id="{A6727DB5-167C-8840-A001-214D091BC0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 y="1143000"/>
            <a:ext cx="9144000" cy="30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TextBox 3">
            <a:extLst>
              <a:ext uri="{FF2B5EF4-FFF2-40B4-BE49-F238E27FC236}">
                <a16:creationId xmlns:a16="http://schemas.microsoft.com/office/drawing/2014/main" id="{A138EDA4-E8BF-8D47-B286-2626C5132941}"/>
              </a:ext>
            </a:extLst>
          </p:cNvPr>
          <p:cNvSpPr txBox="1">
            <a:spLocks noChangeArrowheads="1"/>
          </p:cNvSpPr>
          <p:nvPr/>
        </p:nvSpPr>
        <p:spPr bwMode="auto">
          <a:xfrm>
            <a:off x="328613" y="1676400"/>
            <a:ext cx="56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1</a:t>
            </a:r>
            <a:endParaRPr lang="en-US" altLang="en-US" sz="2800" baseline="-25000"/>
          </a:p>
        </p:txBody>
      </p:sp>
      <p:sp>
        <p:nvSpPr>
          <p:cNvPr id="67588" name="TextBox 4">
            <a:extLst>
              <a:ext uri="{FF2B5EF4-FFF2-40B4-BE49-F238E27FC236}">
                <a16:creationId xmlns:a16="http://schemas.microsoft.com/office/drawing/2014/main" id="{AAC45A20-247A-DD44-88A5-FE0FF25D0248}"/>
              </a:ext>
            </a:extLst>
          </p:cNvPr>
          <p:cNvSpPr txBox="1">
            <a:spLocks noChangeArrowheads="1"/>
          </p:cNvSpPr>
          <p:nvPr/>
        </p:nvSpPr>
        <p:spPr bwMode="auto">
          <a:xfrm>
            <a:off x="4648200" y="1676400"/>
            <a:ext cx="1524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sz="2800"/>
              <a:t>ω</a:t>
            </a:r>
            <a:r>
              <a:rPr lang="el-GR" altLang="en-US" sz="2800" baseline="-25000"/>
              <a:t>2</a:t>
            </a:r>
            <a:r>
              <a:rPr lang="el-GR" altLang="en-US" sz="2800"/>
              <a:t>≈2ω</a:t>
            </a:r>
            <a:r>
              <a:rPr lang="el-GR" altLang="en-US" sz="2800" baseline="-25000"/>
              <a:t>1</a:t>
            </a:r>
            <a:endParaRPr lang="en-US" altLang="en-US" sz="2800" baseline="-25000"/>
          </a:p>
        </p:txBody>
      </p:sp>
      <p:pic>
        <p:nvPicPr>
          <p:cNvPr id="67589" name="Picture 5">
            <a:extLst>
              <a:ext uri="{FF2B5EF4-FFF2-40B4-BE49-F238E27FC236}">
                <a16:creationId xmlns:a16="http://schemas.microsoft.com/office/drawing/2014/main" id="{D19A26CD-F207-D341-8AEA-58D2C1E77EF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200" y="4089400"/>
            <a:ext cx="4686300" cy="284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90" name="TextBox 6">
            <a:extLst>
              <a:ext uri="{FF2B5EF4-FFF2-40B4-BE49-F238E27FC236}">
                <a16:creationId xmlns:a16="http://schemas.microsoft.com/office/drawing/2014/main" id="{EF9C980F-FE9E-C142-96B8-7C1E5D0C7A21}"/>
              </a:ext>
            </a:extLst>
          </p:cNvPr>
          <p:cNvSpPr txBox="1">
            <a:spLocks noChangeArrowheads="1"/>
          </p:cNvSpPr>
          <p:nvPr/>
        </p:nvSpPr>
        <p:spPr bwMode="auto">
          <a:xfrm>
            <a:off x="3276600" y="833438"/>
            <a:ext cx="24241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Bi </a:t>
            </a:r>
            <a:r>
              <a:rPr lang="en-US" altLang="en-US" i="1"/>
              <a:t>et al.</a:t>
            </a:r>
            <a:r>
              <a:rPr lang="en-US" altLang="en-US"/>
              <a:t> (2012) ]</a:t>
            </a:r>
          </a:p>
        </p:txBody>
      </p:sp>
      <p:sp>
        <p:nvSpPr>
          <p:cNvPr id="67591" name="TextBox 7">
            <a:extLst>
              <a:ext uri="{FF2B5EF4-FFF2-40B4-BE49-F238E27FC236}">
                <a16:creationId xmlns:a16="http://schemas.microsoft.com/office/drawing/2014/main" id="{EBBD6F1B-36C9-DE45-A4AA-5028ADA773CF}"/>
              </a:ext>
            </a:extLst>
          </p:cNvPr>
          <p:cNvSpPr txBox="1">
            <a:spLocks noChangeArrowheads="1"/>
          </p:cNvSpPr>
          <p:nvPr/>
        </p:nvSpPr>
        <p:spPr bwMode="auto">
          <a:xfrm>
            <a:off x="4702175" y="4419600"/>
            <a:ext cx="48593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~80–90% efficiency (2d &amp; 3d)</a:t>
            </a:r>
          </a:p>
          <a:p>
            <a:r>
              <a:rPr lang="en-US" altLang="en-US"/>
              <a:t>for AlGaAs, 30mW power, at telecom</a:t>
            </a:r>
          </a:p>
          <a:p>
            <a:r>
              <a:rPr lang="en-US" altLang="en-US"/>
              <a:t>wavelengths with 0.1% bandwidth</a:t>
            </a:r>
          </a:p>
          <a:p>
            <a:r>
              <a:rPr lang="en-US" altLang="en-US"/>
              <a:t>	…</a:t>
            </a:r>
          </a:p>
          <a:p>
            <a:r>
              <a:rPr lang="en-US" altLang="en-US"/>
              <a:t>months of hand-tuning to find</a:t>
            </a:r>
          </a:p>
          <a:p>
            <a:r>
              <a:rPr lang="en-US" altLang="en-US"/>
              <a:t>compatible resonance modes</a:t>
            </a:r>
          </a:p>
        </p:txBody>
      </p:sp>
    </p:spTree>
    <p:extLst>
      <p:ext uri="{BB962C8B-B14F-4D97-AF65-F5344CB8AC3E}">
        <p14:creationId xmlns:p14="http://schemas.microsoft.com/office/powerpoint/2010/main" val="41909404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1760D19A-42C8-1B47-9E43-DCC83484FC0C}"/>
              </a:ext>
            </a:extLst>
          </p:cNvPr>
          <p:cNvSpPr>
            <a:spLocks noGrp="1"/>
          </p:cNvSpPr>
          <p:nvPr>
            <p:ph type="title"/>
          </p:nvPr>
        </p:nvSpPr>
        <p:spPr>
          <a:xfrm>
            <a:off x="685800" y="-228600"/>
            <a:ext cx="7772400" cy="1143000"/>
          </a:xfrm>
        </p:spPr>
        <p:txBody>
          <a:bodyPr/>
          <a:lstStyle/>
          <a:p>
            <a:r>
              <a:rPr lang="en-US" altLang="en-US"/>
              <a:t>SHG by “LDOS” optimization</a:t>
            </a:r>
          </a:p>
        </p:txBody>
      </p:sp>
      <p:pic>
        <p:nvPicPr>
          <p:cNvPr id="68610" name="Picture 2">
            <a:extLst>
              <a:ext uri="{FF2B5EF4-FFF2-40B4-BE49-F238E27FC236}">
                <a16:creationId xmlns:a16="http://schemas.microsoft.com/office/drawing/2014/main" id="{39B4B12F-5B77-4343-8FFA-EEC765E666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1600200"/>
            <a:ext cx="6492875"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a:extLst>
              <a:ext uri="{FF2B5EF4-FFF2-40B4-BE49-F238E27FC236}">
                <a16:creationId xmlns:a16="http://schemas.microsoft.com/office/drawing/2014/main" id="{624430C1-4B6F-EF4C-BD4C-3F15593079F2}"/>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sp>
        <p:nvSpPr>
          <p:cNvPr id="68612" name="TextBox 4">
            <a:extLst>
              <a:ext uri="{FF2B5EF4-FFF2-40B4-BE49-F238E27FC236}">
                <a16:creationId xmlns:a16="http://schemas.microsoft.com/office/drawing/2014/main" id="{72F15A59-1C63-D648-A257-165C93806C71}"/>
              </a:ext>
            </a:extLst>
          </p:cNvPr>
          <p:cNvSpPr txBox="1">
            <a:spLocks noChangeArrowheads="1"/>
          </p:cNvSpPr>
          <p:nvPr/>
        </p:nvSpPr>
        <p:spPr bwMode="auto">
          <a:xfrm>
            <a:off x="152400" y="1524000"/>
            <a:ext cx="321945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key idea:</a:t>
            </a:r>
          </a:p>
          <a:p>
            <a:endParaRPr lang="en-US" altLang="en-US" dirty="0"/>
          </a:p>
          <a:p>
            <a:r>
              <a:rPr lang="en-US" altLang="en-US" dirty="0"/>
              <a:t>source J</a:t>
            </a:r>
            <a:r>
              <a:rPr lang="en-US" altLang="en-US" baseline="-25000" dirty="0"/>
              <a:t>1</a:t>
            </a:r>
            <a:r>
              <a:rPr lang="en-US" altLang="en-US" dirty="0"/>
              <a:t> at </a:t>
            </a:r>
            <a:r>
              <a:rPr lang="el-GR" altLang="en-US" dirty="0"/>
              <a:t>ω</a:t>
            </a:r>
            <a:r>
              <a:rPr lang="en-US" altLang="en-US" baseline="-25000" dirty="0"/>
              <a:t>1</a:t>
            </a:r>
          </a:p>
          <a:p>
            <a:r>
              <a:rPr lang="en-US" altLang="en-US" dirty="0"/>
              <a:t> ⟹ E</a:t>
            </a:r>
            <a:r>
              <a:rPr lang="en-US" altLang="en-US" baseline="-25000" dirty="0"/>
              <a:t>1</a:t>
            </a:r>
          </a:p>
          <a:p>
            <a:r>
              <a:rPr lang="en-US" altLang="en-US" dirty="0"/>
              <a:t> ⟹ J</a:t>
            </a:r>
            <a:r>
              <a:rPr lang="en-US" altLang="en-US" baseline="-25000" dirty="0"/>
              <a:t>2</a:t>
            </a:r>
            <a:r>
              <a:rPr lang="en-US" altLang="en-US" dirty="0"/>
              <a:t> ~ </a:t>
            </a:r>
            <a:r>
              <a:rPr lang="el-GR" altLang="en-US" dirty="0"/>
              <a:t>χ</a:t>
            </a:r>
            <a:r>
              <a:rPr lang="en-US" altLang="en-US" baseline="30000" dirty="0"/>
              <a:t>(2)</a:t>
            </a:r>
            <a:r>
              <a:rPr lang="en-US" altLang="en-US" dirty="0"/>
              <a:t> E</a:t>
            </a:r>
            <a:r>
              <a:rPr lang="en-US" altLang="en-US" baseline="-25000" dirty="0"/>
              <a:t>1</a:t>
            </a:r>
            <a:r>
              <a:rPr lang="en-US" altLang="en-US" baseline="30000" dirty="0"/>
              <a:t>2</a:t>
            </a:r>
          </a:p>
          <a:p>
            <a:r>
              <a:rPr lang="en-US" altLang="en-US" dirty="0"/>
              <a:t> ⟹ E</a:t>
            </a:r>
            <a:r>
              <a:rPr lang="en-US" altLang="en-US" baseline="-25000" dirty="0"/>
              <a:t>2</a:t>
            </a:r>
          </a:p>
          <a:p>
            <a:r>
              <a:rPr lang="en-US" altLang="en-US" dirty="0"/>
              <a:t> ⟹ power at </a:t>
            </a:r>
            <a:r>
              <a:rPr lang="el-GR" altLang="en-US" dirty="0"/>
              <a:t>ω</a:t>
            </a:r>
            <a:r>
              <a:rPr lang="en-US" altLang="en-US" baseline="-25000" dirty="0"/>
              <a:t>2</a:t>
            </a:r>
            <a:endParaRPr lang="el-GR" altLang="en-US" baseline="-25000" dirty="0"/>
          </a:p>
          <a:p>
            <a:endParaRPr lang="el-GR" altLang="en-US" dirty="0"/>
          </a:p>
          <a:p>
            <a:r>
              <a:rPr lang="en-US" altLang="en-US" dirty="0">
                <a:solidFill>
                  <a:srgbClr val="FF0000"/>
                </a:solidFill>
              </a:rPr>
              <a:t>Maximizing SHG</a:t>
            </a:r>
          </a:p>
          <a:p>
            <a:r>
              <a:rPr lang="en-US" altLang="en-US" dirty="0">
                <a:solidFill>
                  <a:srgbClr val="FF0000"/>
                </a:solidFill>
              </a:rPr>
              <a:t>= maximizing</a:t>
            </a:r>
          </a:p>
          <a:p>
            <a:r>
              <a:rPr lang="en-US" altLang="en-US" dirty="0">
                <a:solidFill>
                  <a:srgbClr val="0000FF"/>
                </a:solidFill>
              </a:rPr>
              <a:t>composition of</a:t>
            </a:r>
          </a:p>
          <a:p>
            <a:r>
              <a:rPr lang="en-US" altLang="en-US" dirty="0">
                <a:solidFill>
                  <a:srgbClr val="0000FF"/>
                </a:solidFill>
              </a:rPr>
              <a:t>two </a:t>
            </a:r>
            <a:r>
              <a:rPr lang="en-US" altLang="en-US" dirty="0">
                <a:solidFill>
                  <a:srgbClr val="FF0000"/>
                </a:solidFill>
              </a:rPr>
              <a:t>scattering problems.</a:t>
            </a:r>
          </a:p>
          <a:p>
            <a:endParaRPr lang="en-US" altLang="en-US" dirty="0"/>
          </a:p>
        </p:txBody>
      </p:sp>
    </p:spTree>
    <p:extLst>
      <p:ext uri="{BB962C8B-B14F-4D97-AF65-F5344CB8AC3E}">
        <p14:creationId xmlns:p14="http://schemas.microsoft.com/office/powerpoint/2010/main" val="2393938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5A2D3369-959D-A64C-B98D-24FEB4480D03}"/>
              </a:ext>
            </a:extLst>
          </p:cNvPr>
          <p:cNvSpPr>
            <a:spLocks noGrp="1"/>
          </p:cNvSpPr>
          <p:nvPr>
            <p:ph type="title"/>
          </p:nvPr>
        </p:nvSpPr>
        <p:spPr>
          <a:xfrm>
            <a:off x="685800" y="-228600"/>
            <a:ext cx="7772400" cy="1143000"/>
          </a:xfrm>
        </p:spPr>
        <p:txBody>
          <a:bodyPr/>
          <a:lstStyle/>
          <a:p>
            <a:r>
              <a:rPr lang="en-US" altLang="en-US"/>
              <a:t>SHG by “LDOS” optimization</a:t>
            </a:r>
          </a:p>
        </p:txBody>
      </p:sp>
      <p:sp>
        <p:nvSpPr>
          <p:cNvPr id="69634" name="Rectangle 3">
            <a:extLst>
              <a:ext uri="{FF2B5EF4-FFF2-40B4-BE49-F238E27FC236}">
                <a16:creationId xmlns:a16="http://schemas.microsoft.com/office/drawing/2014/main" id="{D20EA7D1-9F68-994C-872D-2DBAE55808BF}"/>
              </a:ext>
            </a:extLst>
          </p:cNvPr>
          <p:cNvSpPr>
            <a:spLocks noChangeArrowheads="1"/>
          </p:cNvSpPr>
          <p:nvPr/>
        </p:nvSpPr>
        <p:spPr bwMode="auto">
          <a:xfrm>
            <a:off x="76200" y="685800"/>
            <a:ext cx="8915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t>[ Lin, Liang, Lončar, Johnson, and Rodriguez, </a:t>
            </a:r>
            <a:r>
              <a:rPr lang="en-US" altLang="en-US" sz="2000" i="1"/>
              <a:t>Optica</a:t>
            </a:r>
            <a:r>
              <a:rPr lang="en-US" altLang="en-US" sz="2000"/>
              <a:t>, vol. 3, pp. 233–238 (2016). ]</a:t>
            </a:r>
          </a:p>
        </p:txBody>
      </p:sp>
      <p:pic>
        <p:nvPicPr>
          <p:cNvPr id="69635" name="Picture 5">
            <a:extLst>
              <a:ext uri="{FF2B5EF4-FFF2-40B4-BE49-F238E27FC236}">
                <a16:creationId xmlns:a16="http://schemas.microsoft.com/office/drawing/2014/main" id="{B791DCB3-A09E-674B-8552-AF0D3F86101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371600"/>
            <a:ext cx="5138738"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6" name="TextBox 6">
            <a:extLst>
              <a:ext uri="{FF2B5EF4-FFF2-40B4-BE49-F238E27FC236}">
                <a16:creationId xmlns:a16="http://schemas.microsoft.com/office/drawing/2014/main" id="{FF0BAFED-4E13-DC47-A0DE-C0DA750C419B}"/>
              </a:ext>
            </a:extLst>
          </p:cNvPr>
          <p:cNvSpPr txBox="1">
            <a:spLocks noChangeArrowheads="1"/>
          </p:cNvSpPr>
          <p:nvPr/>
        </p:nvSpPr>
        <p:spPr bwMode="auto">
          <a:xfrm>
            <a:off x="36814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1</a:t>
            </a:r>
          </a:p>
        </p:txBody>
      </p:sp>
      <p:sp>
        <p:nvSpPr>
          <p:cNvPr id="69637" name="TextBox 7">
            <a:extLst>
              <a:ext uri="{FF2B5EF4-FFF2-40B4-BE49-F238E27FC236}">
                <a16:creationId xmlns:a16="http://schemas.microsoft.com/office/drawing/2014/main" id="{5DF8A422-99E8-9843-BB7D-482AE8BB5C01}"/>
              </a:ext>
            </a:extLst>
          </p:cNvPr>
          <p:cNvSpPr txBox="1">
            <a:spLocks noChangeArrowheads="1"/>
          </p:cNvSpPr>
          <p:nvPr/>
        </p:nvSpPr>
        <p:spPr bwMode="auto">
          <a:xfrm>
            <a:off x="4519613" y="5257800"/>
            <a:ext cx="50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a:t>ω</a:t>
            </a:r>
            <a:r>
              <a:rPr lang="en-US" altLang="en-US" baseline="-25000"/>
              <a:t>2</a:t>
            </a:r>
          </a:p>
        </p:txBody>
      </p:sp>
      <p:sp>
        <p:nvSpPr>
          <p:cNvPr id="69638" name="TextBox 8">
            <a:extLst>
              <a:ext uri="{FF2B5EF4-FFF2-40B4-BE49-F238E27FC236}">
                <a16:creationId xmlns:a16="http://schemas.microsoft.com/office/drawing/2014/main" id="{CD3A0117-E509-F543-8F04-EEC4DF78EF1B}"/>
              </a:ext>
            </a:extLst>
          </p:cNvPr>
          <p:cNvSpPr txBox="1">
            <a:spLocks noChangeArrowheads="1"/>
          </p:cNvSpPr>
          <p:nvPr/>
        </p:nvSpPr>
        <p:spPr bwMode="auto">
          <a:xfrm>
            <a:off x="5791200" y="2209800"/>
            <a:ext cx="2627313"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gave </a:t>
            </a:r>
            <a:r>
              <a:rPr lang="en-US" altLang="en-US" sz="2800">
                <a:solidFill>
                  <a:srgbClr val="FF0000"/>
                </a:solidFill>
              </a:rPr>
              <a:t>factor of 10</a:t>
            </a:r>
          </a:p>
          <a:p>
            <a:r>
              <a:rPr lang="en-US" altLang="en-US" sz="2800"/>
              <a:t>increase in </a:t>
            </a:r>
          </a:p>
          <a:p>
            <a:r>
              <a:rPr lang="en-US" altLang="en-US" sz="2800"/>
              <a:t>mode-overlap</a:t>
            </a:r>
          </a:p>
          <a:p>
            <a:r>
              <a:rPr lang="en-US" altLang="en-US" sz="2800"/>
              <a:t>figure of merit</a:t>
            </a:r>
          </a:p>
          <a:p>
            <a:r>
              <a:rPr lang="en-US" altLang="en-US" sz="2800"/>
              <a:t>vs.</a:t>
            </a:r>
          </a:p>
          <a:p>
            <a:r>
              <a:rPr lang="en-US" altLang="en-US" sz="2800"/>
              <a:t>best hand design</a:t>
            </a:r>
          </a:p>
        </p:txBody>
      </p:sp>
      <p:sp>
        <p:nvSpPr>
          <p:cNvPr id="69639" name="TextBox 9">
            <a:extLst>
              <a:ext uri="{FF2B5EF4-FFF2-40B4-BE49-F238E27FC236}">
                <a16:creationId xmlns:a16="http://schemas.microsoft.com/office/drawing/2014/main" id="{E781CCF4-AF65-5344-91C2-1CECD72DEFA1}"/>
              </a:ext>
            </a:extLst>
          </p:cNvPr>
          <p:cNvSpPr txBox="1">
            <a:spLocks noChangeArrowheads="1"/>
          </p:cNvSpPr>
          <p:nvPr/>
        </p:nvSpPr>
        <p:spPr bwMode="auto">
          <a:xfrm>
            <a:off x="533400" y="5867400"/>
            <a:ext cx="49609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optimized VCSEL-like multilayer-film</a:t>
            </a:r>
          </a:p>
          <a:p>
            <a:pPr algn="ctr"/>
            <a:r>
              <a:rPr lang="en-US" altLang="en-US"/>
              <a:t>(~hundreds of degrees of freedom)</a:t>
            </a:r>
          </a:p>
        </p:txBody>
      </p:sp>
    </p:spTree>
    <p:extLst>
      <p:ext uri="{BB962C8B-B14F-4D97-AF65-F5344CB8AC3E}">
        <p14:creationId xmlns:p14="http://schemas.microsoft.com/office/powerpoint/2010/main" val="6339226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32BD95-B43D-430E-9CDB-46E0BB160B3E}"/>
              </a:ext>
            </a:extLst>
          </p:cNvPr>
          <p:cNvPicPr>
            <a:picLocks noChangeAspect="1"/>
          </p:cNvPicPr>
          <p:nvPr/>
        </p:nvPicPr>
        <p:blipFill>
          <a:blip r:embed="rId3"/>
          <a:stretch>
            <a:fillRect/>
          </a:stretch>
        </p:blipFill>
        <p:spPr>
          <a:xfrm>
            <a:off x="167838" y="968392"/>
            <a:ext cx="4270789" cy="3081630"/>
          </a:xfrm>
          <a:prstGeom prst="rect">
            <a:avLst/>
          </a:prstGeom>
        </p:spPr>
      </p:pic>
      <p:sp>
        <p:nvSpPr>
          <p:cNvPr id="13" name="Title 1">
            <a:extLst>
              <a:ext uri="{FF2B5EF4-FFF2-40B4-BE49-F238E27FC236}">
                <a16:creationId xmlns:a16="http://schemas.microsoft.com/office/drawing/2014/main" id="{221143CB-A89E-4D64-B54D-0B25C46524EE}"/>
              </a:ext>
            </a:extLst>
          </p:cNvPr>
          <p:cNvSpPr txBox="1">
            <a:spLocks/>
          </p:cNvSpPr>
          <p:nvPr/>
        </p:nvSpPr>
        <p:spPr>
          <a:xfrm>
            <a:off x="586319" y="-23199"/>
            <a:ext cx="8254767" cy="857250"/>
          </a:xfrm>
          <a:prstGeom prst="rect">
            <a:avLst/>
          </a:prstGeom>
        </p:spPr>
        <p:txBody>
          <a:bodyPr vert="horz" lIns="68580" tIns="34290" rIns="68580" bIns="34290" rtlCol="0" anchor="ctr">
            <a:normAutofit fontScale="97500"/>
          </a:bodyPr>
          <a:lstStyle/>
          <a:p>
            <a:pPr defTabSz="342900">
              <a:defRPr/>
            </a:pPr>
            <a:r>
              <a:rPr lang="en-US" sz="2700" dirty="0">
                <a:latin typeface="+mj-lt"/>
                <a:ea typeface="+mj-ea"/>
                <a:cs typeface="+mj-cs"/>
              </a:rPr>
              <a:t>Topology optimization for nonlinear frequency conversion</a:t>
            </a:r>
          </a:p>
        </p:txBody>
      </p:sp>
      <p:grpSp>
        <p:nvGrpSpPr>
          <p:cNvPr id="16" name="Group 15">
            <a:extLst>
              <a:ext uri="{FF2B5EF4-FFF2-40B4-BE49-F238E27FC236}">
                <a16:creationId xmlns:a16="http://schemas.microsoft.com/office/drawing/2014/main" id="{F323D349-ED0C-4752-BF98-52E172A03EDC}"/>
              </a:ext>
            </a:extLst>
          </p:cNvPr>
          <p:cNvGrpSpPr/>
          <p:nvPr/>
        </p:nvGrpSpPr>
        <p:grpSpPr>
          <a:xfrm>
            <a:off x="4508162" y="2769269"/>
            <a:ext cx="4530193" cy="3344234"/>
            <a:chOff x="1676399" y="336062"/>
            <a:chExt cx="8379559" cy="6185876"/>
          </a:xfrm>
        </p:grpSpPr>
        <p:pic>
          <p:nvPicPr>
            <p:cNvPr id="18" name="Picture 17">
              <a:extLst>
                <a:ext uri="{FF2B5EF4-FFF2-40B4-BE49-F238E27FC236}">
                  <a16:creationId xmlns:a16="http://schemas.microsoft.com/office/drawing/2014/main" id="{BD78746C-D77A-40D8-9FE7-E6A8D9FC5D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399" y="336062"/>
              <a:ext cx="8305802" cy="6185876"/>
            </a:xfrm>
            <a:prstGeom prst="rect">
              <a:avLst/>
            </a:prstGeom>
          </p:spPr>
        </p:pic>
        <p:sp>
          <p:nvSpPr>
            <p:cNvPr id="19" name="Star: 5 Points 18">
              <a:extLst>
                <a:ext uri="{FF2B5EF4-FFF2-40B4-BE49-F238E27FC236}">
                  <a16:creationId xmlns:a16="http://schemas.microsoft.com/office/drawing/2014/main" id="{A93BC5A1-A510-4788-9198-CE55C2C658CE}"/>
                </a:ext>
              </a:extLst>
            </p:cNvPr>
            <p:cNvSpPr/>
            <p:nvPr/>
          </p:nvSpPr>
          <p:spPr>
            <a:xfrm>
              <a:off x="8873413" y="2920482"/>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Star: 5 Points 19">
              <a:extLst>
                <a:ext uri="{FF2B5EF4-FFF2-40B4-BE49-F238E27FC236}">
                  <a16:creationId xmlns:a16="http://schemas.microsoft.com/office/drawing/2014/main" id="{04747157-A7F0-4251-BECF-82878858857E}"/>
                </a:ext>
              </a:extLst>
            </p:cNvPr>
            <p:cNvSpPr/>
            <p:nvPr/>
          </p:nvSpPr>
          <p:spPr>
            <a:xfrm>
              <a:off x="9589708" y="3109828"/>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 name="Star: 5 Points 21">
              <a:extLst>
                <a:ext uri="{FF2B5EF4-FFF2-40B4-BE49-F238E27FC236}">
                  <a16:creationId xmlns:a16="http://schemas.microsoft.com/office/drawing/2014/main" id="{7220AEDA-BE84-4640-B5A3-D244330DCAB9}"/>
                </a:ext>
              </a:extLst>
            </p:cNvPr>
            <p:cNvSpPr/>
            <p:nvPr/>
          </p:nvSpPr>
          <p:spPr>
            <a:xfrm>
              <a:off x="9057303" y="3233061"/>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Star: 5 Points 22">
              <a:extLst>
                <a:ext uri="{FF2B5EF4-FFF2-40B4-BE49-F238E27FC236}">
                  <a16:creationId xmlns:a16="http://schemas.microsoft.com/office/drawing/2014/main" id="{D5A12443-5076-445B-86D9-DDC13746A8F6}"/>
                </a:ext>
              </a:extLst>
            </p:cNvPr>
            <p:cNvSpPr/>
            <p:nvPr/>
          </p:nvSpPr>
          <p:spPr>
            <a:xfrm>
              <a:off x="9231864" y="393596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Star: 5 Points 23">
              <a:extLst>
                <a:ext uri="{FF2B5EF4-FFF2-40B4-BE49-F238E27FC236}">
                  <a16:creationId xmlns:a16="http://schemas.microsoft.com/office/drawing/2014/main" id="{106FC925-5E66-47F7-B64E-8514EE386F68}"/>
                </a:ext>
              </a:extLst>
            </p:cNvPr>
            <p:cNvSpPr/>
            <p:nvPr/>
          </p:nvSpPr>
          <p:spPr>
            <a:xfrm>
              <a:off x="9395734" y="5023679"/>
              <a:ext cx="205274" cy="205274"/>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TextBox 24">
              <a:extLst>
                <a:ext uri="{FF2B5EF4-FFF2-40B4-BE49-F238E27FC236}">
                  <a16:creationId xmlns:a16="http://schemas.microsoft.com/office/drawing/2014/main" id="{0226D879-DEA1-44AE-BFBF-F553431B70AA}"/>
                </a:ext>
              </a:extLst>
            </p:cNvPr>
            <p:cNvSpPr txBox="1"/>
            <p:nvPr/>
          </p:nvSpPr>
          <p:spPr>
            <a:xfrm>
              <a:off x="8058647" y="1825653"/>
              <a:ext cx="1997311" cy="1195527"/>
            </a:xfrm>
            <a:prstGeom prst="rect">
              <a:avLst/>
            </a:prstGeom>
            <a:noFill/>
          </p:spPr>
          <p:txBody>
            <a:bodyPr wrap="square" rtlCol="0">
              <a:spAutoFit/>
            </a:bodyPr>
            <a:lstStyle/>
            <a:p>
              <a:r>
                <a:rPr lang="en-US" sz="1800" b="1" dirty="0">
                  <a:solidFill>
                    <a:srgbClr val="FF0000"/>
                  </a:solidFill>
                </a:rPr>
                <a:t>Inverse Designs</a:t>
              </a:r>
            </a:p>
          </p:txBody>
        </p:sp>
      </p:grpSp>
      <p:sp>
        <p:nvSpPr>
          <p:cNvPr id="26" name="TextBox 25">
            <a:extLst>
              <a:ext uri="{FF2B5EF4-FFF2-40B4-BE49-F238E27FC236}">
                <a16:creationId xmlns:a16="http://schemas.microsoft.com/office/drawing/2014/main" id="{94BBAA76-6F55-4D6F-83FD-85462E1D7052}"/>
              </a:ext>
            </a:extLst>
          </p:cNvPr>
          <p:cNvSpPr txBox="1"/>
          <p:nvPr/>
        </p:nvSpPr>
        <p:spPr>
          <a:xfrm>
            <a:off x="5029200" y="6199682"/>
            <a:ext cx="4083121" cy="369332"/>
          </a:xfrm>
          <a:prstGeom prst="rect">
            <a:avLst/>
          </a:prstGeom>
          <a:noFill/>
        </p:spPr>
        <p:txBody>
          <a:bodyPr wrap="square" rtlCol="0">
            <a:spAutoFit/>
          </a:bodyPr>
          <a:lstStyle/>
          <a:p>
            <a:pPr algn="ctr"/>
            <a:r>
              <a:rPr lang="en-US" sz="1800" dirty="0">
                <a:latin typeface="Times"/>
                <a:cs typeface="Times"/>
              </a:rPr>
              <a:t>[ Lin </a:t>
            </a:r>
            <a:r>
              <a:rPr lang="en-US" sz="1800" i="1" dirty="0">
                <a:latin typeface="Times"/>
                <a:cs typeface="Times"/>
              </a:rPr>
              <a:t>et al</a:t>
            </a:r>
            <a:r>
              <a:rPr lang="en-US" sz="1800" dirty="0">
                <a:latin typeface="Times"/>
                <a:cs typeface="Times"/>
              </a:rPr>
              <a:t>, Optica Vol. 3, 233 (2016) ] </a:t>
            </a:r>
          </a:p>
        </p:txBody>
      </p:sp>
      <p:sp>
        <p:nvSpPr>
          <p:cNvPr id="3" name="TextBox 2">
            <a:extLst>
              <a:ext uri="{FF2B5EF4-FFF2-40B4-BE49-F238E27FC236}">
                <a16:creationId xmlns:a16="http://schemas.microsoft.com/office/drawing/2014/main" id="{20226BF4-9F51-5A41-9FC3-1B9874716E74}"/>
              </a:ext>
            </a:extLst>
          </p:cNvPr>
          <p:cNvSpPr txBox="1"/>
          <p:nvPr/>
        </p:nvSpPr>
        <p:spPr>
          <a:xfrm>
            <a:off x="5803158" y="670389"/>
            <a:ext cx="1944763" cy="338554"/>
          </a:xfrm>
          <a:prstGeom prst="rect">
            <a:avLst/>
          </a:prstGeom>
          <a:noFill/>
        </p:spPr>
        <p:txBody>
          <a:bodyPr wrap="none" rtlCol="0">
            <a:spAutoFit/>
          </a:bodyPr>
          <a:lstStyle/>
          <a:p>
            <a:r>
              <a:rPr lang="en-US" sz="1600" dirty="0"/>
              <a:t>(figs courtesy Z. Lin)</a:t>
            </a:r>
          </a:p>
        </p:txBody>
      </p:sp>
      <p:sp>
        <p:nvSpPr>
          <p:cNvPr id="4" name="TextBox 3">
            <a:extLst>
              <a:ext uri="{FF2B5EF4-FFF2-40B4-BE49-F238E27FC236}">
                <a16:creationId xmlns:a16="http://schemas.microsoft.com/office/drawing/2014/main" id="{532E1783-045A-1B4E-8846-97F725547AF6}"/>
              </a:ext>
            </a:extLst>
          </p:cNvPr>
          <p:cNvSpPr txBox="1"/>
          <p:nvPr/>
        </p:nvSpPr>
        <p:spPr>
          <a:xfrm>
            <a:off x="1124868" y="4166469"/>
            <a:ext cx="2063385" cy="461665"/>
          </a:xfrm>
          <a:prstGeom prst="rect">
            <a:avLst/>
          </a:prstGeom>
          <a:noFill/>
        </p:spPr>
        <p:txBody>
          <a:bodyPr wrap="none" rtlCol="0">
            <a:spAutoFit/>
          </a:bodyPr>
          <a:lstStyle/>
          <a:p>
            <a:r>
              <a:rPr lang="en-US" dirty="0">
                <a:solidFill>
                  <a:srgbClr val="0432FF"/>
                </a:solidFill>
              </a:rPr>
              <a:t>extension to 3d</a:t>
            </a:r>
          </a:p>
        </p:txBody>
      </p:sp>
    </p:spTree>
    <p:extLst>
      <p:ext uri="{BB962C8B-B14F-4D97-AF65-F5344CB8AC3E}">
        <p14:creationId xmlns:p14="http://schemas.microsoft.com/office/powerpoint/2010/main" val="1567642531"/>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782F7F5-EC4A-D64A-99B7-A80D562899A1}"/>
              </a:ext>
            </a:extLst>
          </p:cNvPr>
          <p:cNvGrpSpPr/>
          <p:nvPr/>
        </p:nvGrpSpPr>
        <p:grpSpPr>
          <a:xfrm>
            <a:off x="381000" y="2057400"/>
            <a:ext cx="8024456" cy="3980022"/>
            <a:chOff x="381000" y="2057400"/>
            <a:chExt cx="8024456" cy="3980022"/>
          </a:xfrm>
        </p:grpSpPr>
        <p:pic>
          <p:nvPicPr>
            <p:cNvPr id="4" name="Picture 3">
              <a:extLst>
                <a:ext uri="{FF2B5EF4-FFF2-40B4-BE49-F238E27FC236}">
                  <a16:creationId xmlns:a16="http://schemas.microsoft.com/office/drawing/2014/main" id="{4E3147A9-D613-B34E-82BD-3A21C32BE309}"/>
                </a:ext>
              </a:extLst>
            </p:cNvPr>
            <p:cNvPicPr>
              <a:picLocks noChangeAspect="1"/>
            </p:cNvPicPr>
            <p:nvPr/>
          </p:nvPicPr>
          <p:blipFill>
            <a:blip r:embed="rId2"/>
            <a:stretch>
              <a:fillRect/>
            </a:stretch>
          </p:blipFill>
          <p:spPr>
            <a:xfrm>
              <a:off x="381000" y="2057400"/>
              <a:ext cx="7500189" cy="3810000"/>
            </a:xfrm>
            <a:prstGeom prst="rect">
              <a:avLst/>
            </a:prstGeom>
          </p:spPr>
        </p:pic>
        <p:sp>
          <p:nvSpPr>
            <p:cNvPr id="8" name="Rectangle 7">
              <a:extLst>
                <a:ext uri="{FF2B5EF4-FFF2-40B4-BE49-F238E27FC236}">
                  <a16:creationId xmlns:a16="http://schemas.microsoft.com/office/drawing/2014/main" id="{D7AEBA9C-CABC-7B49-9D8E-02B570A8C178}"/>
                </a:ext>
              </a:extLst>
            </p:cNvPr>
            <p:cNvSpPr/>
            <p:nvPr/>
          </p:nvSpPr>
          <p:spPr bwMode="auto">
            <a:xfrm>
              <a:off x="381000" y="3200400"/>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9" name="Rectangle 8">
              <a:extLst>
                <a:ext uri="{FF2B5EF4-FFF2-40B4-BE49-F238E27FC236}">
                  <a16:creationId xmlns:a16="http://schemas.microsoft.com/office/drawing/2014/main" id="{1B29C5EF-5145-1943-AF90-344358AE23BE}"/>
                </a:ext>
              </a:extLst>
            </p:cNvPr>
            <p:cNvSpPr/>
            <p:nvPr/>
          </p:nvSpPr>
          <p:spPr bwMode="auto">
            <a:xfrm>
              <a:off x="5122974" y="3586609"/>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
          <p:nvSpPr>
            <p:cNvPr id="10" name="Rectangle 9">
              <a:extLst>
                <a:ext uri="{FF2B5EF4-FFF2-40B4-BE49-F238E27FC236}">
                  <a16:creationId xmlns:a16="http://schemas.microsoft.com/office/drawing/2014/main" id="{A6847468-065C-BE4B-96E0-168E8A491A55}"/>
                </a:ext>
              </a:extLst>
            </p:cNvPr>
            <p:cNvSpPr/>
            <p:nvPr/>
          </p:nvSpPr>
          <p:spPr bwMode="auto">
            <a:xfrm>
              <a:off x="6154604" y="2877363"/>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ＭＳ Ｐゴシック" charset="0"/>
              </a:endParaRPr>
            </a:p>
          </p:txBody>
        </p:sp>
        <p:sp>
          <p:nvSpPr>
            <p:cNvPr id="11" name="Rectangle 10">
              <a:extLst>
                <a:ext uri="{FF2B5EF4-FFF2-40B4-BE49-F238E27FC236}">
                  <a16:creationId xmlns:a16="http://schemas.microsoft.com/office/drawing/2014/main" id="{BA3CC639-E1CB-644A-94C8-945C65DE7EE7}"/>
                </a:ext>
              </a:extLst>
            </p:cNvPr>
            <p:cNvSpPr/>
            <p:nvPr/>
          </p:nvSpPr>
          <p:spPr bwMode="auto">
            <a:xfrm>
              <a:off x="3581400" y="5576620"/>
              <a:ext cx="2250852" cy="460802"/>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lstStyle/>
          <a:p>
            <a:r>
              <a:rPr lang="en-US" dirty="0"/>
              <a:t>Surface-enhanced Raman Scattering</a:t>
            </a:r>
            <a:br>
              <a:rPr lang="en-US" dirty="0"/>
            </a:br>
            <a:r>
              <a:rPr lang="en-US" sz="2800" dirty="0"/>
              <a:t>[ R. Christiansen, arXiv:1911.05002 (2019) ]</a:t>
            </a:r>
            <a:endParaRPr lang="en-US" dirty="0"/>
          </a:p>
        </p:txBody>
      </p:sp>
      <p:sp>
        <p:nvSpPr>
          <p:cNvPr id="5" name="TextBox 4">
            <a:extLst>
              <a:ext uri="{FF2B5EF4-FFF2-40B4-BE49-F238E27FC236}">
                <a16:creationId xmlns:a16="http://schemas.microsoft.com/office/drawing/2014/main" id="{F782379D-B397-9245-BC8E-F815339B731A}"/>
              </a:ext>
            </a:extLst>
          </p:cNvPr>
          <p:cNvSpPr txBox="1"/>
          <p:nvPr/>
        </p:nvSpPr>
        <p:spPr>
          <a:xfrm>
            <a:off x="6248400" y="4419600"/>
            <a:ext cx="2536272" cy="830997"/>
          </a:xfrm>
          <a:prstGeom prst="rect">
            <a:avLst/>
          </a:prstGeom>
          <a:noFill/>
        </p:spPr>
        <p:txBody>
          <a:bodyPr wrap="none" rtlCol="0">
            <a:spAutoFit/>
          </a:bodyPr>
          <a:lstStyle/>
          <a:p>
            <a:r>
              <a:rPr lang="en-US" i="1" dirty="0"/>
              <a:t>[ Image: </a:t>
            </a:r>
          </a:p>
          <a:p>
            <a:r>
              <a:rPr lang="en-US" i="1" dirty="0"/>
              <a:t>M. K. </a:t>
            </a:r>
            <a:r>
              <a:rPr lang="en-US" i="1" dirty="0" err="1"/>
              <a:t>Oo</a:t>
            </a:r>
            <a:r>
              <a:rPr lang="en-US" i="1" dirty="0"/>
              <a:t>, </a:t>
            </a:r>
            <a:r>
              <a:rPr lang="en-US" i="1" dirty="0" err="1"/>
              <a:t>UMich</a:t>
            </a:r>
            <a:r>
              <a:rPr lang="en-US" i="1" dirty="0"/>
              <a:t> ]</a:t>
            </a:r>
          </a:p>
        </p:txBody>
      </p:sp>
      <p:sp>
        <p:nvSpPr>
          <p:cNvPr id="6" name="TextBox 5">
            <a:extLst>
              <a:ext uri="{FF2B5EF4-FFF2-40B4-BE49-F238E27FC236}">
                <a16:creationId xmlns:a16="http://schemas.microsoft.com/office/drawing/2014/main" id="{F606A2E7-FC49-9841-B2E8-3BD87894EF4F}"/>
              </a:ext>
            </a:extLst>
          </p:cNvPr>
          <p:cNvSpPr txBox="1"/>
          <p:nvPr/>
        </p:nvSpPr>
        <p:spPr>
          <a:xfrm>
            <a:off x="297486" y="1486624"/>
            <a:ext cx="2895344" cy="1077218"/>
          </a:xfrm>
          <a:prstGeom prst="rect">
            <a:avLst/>
          </a:prstGeom>
          <a:noFill/>
        </p:spPr>
        <p:txBody>
          <a:bodyPr wrap="none" rtlCol="0">
            <a:spAutoFit/>
          </a:bodyPr>
          <a:lstStyle/>
          <a:p>
            <a:pPr algn="ctr"/>
            <a:r>
              <a:rPr lang="en-US" sz="3200" dirty="0">
                <a:solidFill>
                  <a:srgbClr val="FF0000"/>
                </a:solidFill>
              </a:rPr>
              <a:t>incident “pump”</a:t>
            </a:r>
          </a:p>
          <a:p>
            <a:pPr algn="ctr"/>
            <a:r>
              <a:rPr lang="en-US" sz="3200" dirty="0">
                <a:solidFill>
                  <a:srgbClr val="FF0000"/>
                </a:solidFill>
              </a:rPr>
              <a:t>at </a:t>
            </a:r>
            <a:r>
              <a:rPr lang="el-GR" sz="3200" dirty="0">
                <a:solidFill>
                  <a:srgbClr val="FF0000"/>
                </a:solidFill>
              </a:rPr>
              <a:t>ω</a:t>
            </a:r>
            <a:endParaRPr lang="en-US" sz="3200" dirty="0">
              <a:solidFill>
                <a:srgbClr val="FF0000"/>
              </a:solidFill>
            </a:endParaRPr>
          </a:p>
        </p:txBody>
      </p:sp>
      <p:sp>
        <p:nvSpPr>
          <p:cNvPr id="7" name="TextBox 6">
            <a:extLst>
              <a:ext uri="{FF2B5EF4-FFF2-40B4-BE49-F238E27FC236}">
                <a16:creationId xmlns:a16="http://schemas.microsoft.com/office/drawing/2014/main" id="{DB288417-117F-BE4C-BE96-C12F1B1308C4}"/>
              </a:ext>
            </a:extLst>
          </p:cNvPr>
          <p:cNvSpPr txBox="1"/>
          <p:nvPr/>
        </p:nvSpPr>
        <p:spPr>
          <a:xfrm>
            <a:off x="6684155" y="1518791"/>
            <a:ext cx="1678665" cy="1077218"/>
          </a:xfrm>
          <a:prstGeom prst="rect">
            <a:avLst/>
          </a:prstGeom>
          <a:noFill/>
        </p:spPr>
        <p:txBody>
          <a:bodyPr wrap="none" rtlCol="0">
            <a:spAutoFit/>
          </a:bodyPr>
          <a:lstStyle/>
          <a:p>
            <a:pPr algn="ctr"/>
            <a:r>
              <a:rPr lang="en-US" sz="3200" dirty="0">
                <a:solidFill>
                  <a:srgbClr val="0000FF"/>
                </a:solidFill>
              </a:rPr>
              <a:t>emitted</a:t>
            </a:r>
          </a:p>
          <a:p>
            <a:pPr algn="ctr"/>
            <a:r>
              <a:rPr lang="en-US" sz="3200" dirty="0">
                <a:solidFill>
                  <a:srgbClr val="0000FF"/>
                </a:solidFill>
              </a:rPr>
              <a:t>at </a:t>
            </a:r>
            <a:r>
              <a:rPr lang="el-GR" sz="3200" dirty="0">
                <a:solidFill>
                  <a:srgbClr val="0000FF"/>
                </a:solidFill>
              </a:rPr>
              <a:t>ω</a:t>
            </a:r>
            <a:r>
              <a:rPr lang="en-US" sz="3200" dirty="0">
                <a:solidFill>
                  <a:srgbClr val="0000FF"/>
                </a:solidFill>
              </a:rPr>
              <a:t>–</a:t>
            </a:r>
            <a:r>
              <a:rPr lang="el-GR" sz="3200" dirty="0">
                <a:solidFill>
                  <a:srgbClr val="0000FF"/>
                </a:solidFill>
              </a:rPr>
              <a:t>Δω</a:t>
            </a:r>
            <a:endParaRPr lang="en-US" sz="3200" dirty="0">
              <a:solidFill>
                <a:srgbClr val="0000FF"/>
              </a:solidFill>
            </a:endParaRPr>
          </a:p>
        </p:txBody>
      </p:sp>
      <p:sp>
        <p:nvSpPr>
          <p:cNvPr id="13" name="TextBox 12">
            <a:extLst>
              <a:ext uri="{FF2B5EF4-FFF2-40B4-BE49-F238E27FC236}">
                <a16:creationId xmlns:a16="http://schemas.microsoft.com/office/drawing/2014/main" id="{7BB9AB16-7881-F945-9E4F-C15570A33FAA}"/>
              </a:ext>
            </a:extLst>
          </p:cNvPr>
          <p:cNvSpPr txBox="1"/>
          <p:nvPr/>
        </p:nvSpPr>
        <p:spPr>
          <a:xfrm>
            <a:off x="3927231" y="2449948"/>
            <a:ext cx="1309974" cy="892552"/>
          </a:xfrm>
          <a:prstGeom prst="rect">
            <a:avLst/>
          </a:prstGeom>
          <a:noFill/>
        </p:spPr>
        <p:txBody>
          <a:bodyPr wrap="none" rtlCol="0">
            <a:spAutoFit/>
          </a:bodyPr>
          <a:lstStyle/>
          <a:p>
            <a:r>
              <a:rPr lang="en-US" sz="2800" dirty="0">
                <a:solidFill>
                  <a:srgbClr val="00B050"/>
                </a:solidFill>
              </a:rPr>
              <a:t>Raman</a:t>
            </a:r>
            <a:endParaRPr lang="en-US" dirty="0">
              <a:solidFill>
                <a:srgbClr val="00B050"/>
              </a:solidFill>
            </a:endParaRPr>
          </a:p>
          <a:p>
            <a:r>
              <a:rPr lang="en-US" dirty="0">
                <a:solidFill>
                  <a:srgbClr val="00B050"/>
                </a:solidFill>
              </a:rPr>
              <a:t>molecule</a:t>
            </a:r>
          </a:p>
        </p:txBody>
      </p:sp>
      <p:sp>
        <p:nvSpPr>
          <p:cNvPr id="14" name="TextBox 13">
            <a:extLst>
              <a:ext uri="{FF2B5EF4-FFF2-40B4-BE49-F238E27FC236}">
                <a16:creationId xmlns:a16="http://schemas.microsoft.com/office/drawing/2014/main" id="{AA0F7F70-1C17-B248-96DB-43553E52970F}"/>
              </a:ext>
            </a:extLst>
          </p:cNvPr>
          <p:cNvSpPr txBox="1"/>
          <p:nvPr/>
        </p:nvSpPr>
        <p:spPr>
          <a:xfrm>
            <a:off x="87918" y="5698748"/>
            <a:ext cx="9038502" cy="954107"/>
          </a:xfrm>
          <a:prstGeom prst="rect">
            <a:avLst/>
          </a:prstGeom>
          <a:noFill/>
        </p:spPr>
        <p:txBody>
          <a:bodyPr wrap="square" rtlCol="0">
            <a:spAutoFit/>
          </a:bodyPr>
          <a:lstStyle/>
          <a:p>
            <a:r>
              <a:rPr lang="en-US" sz="2800" dirty="0"/>
              <a:t>enhance Raman both by </a:t>
            </a:r>
            <a:r>
              <a:rPr lang="en-US" sz="2800" dirty="0">
                <a:solidFill>
                  <a:srgbClr val="FF0000"/>
                </a:solidFill>
              </a:rPr>
              <a:t>focusing incident wave </a:t>
            </a:r>
            <a:r>
              <a:rPr lang="en-US" sz="2800" dirty="0"/>
              <a:t>and by </a:t>
            </a:r>
            <a:r>
              <a:rPr lang="en-US" sz="2800" dirty="0">
                <a:solidFill>
                  <a:srgbClr val="0000FF"/>
                </a:solidFill>
              </a:rPr>
              <a:t>enhancing emission </a:t>
            </a:r>
            <a:r>
              <a:rPr lang="en-US" sz="2800" dirty="0"/>
              <a:t>(Purcell effect) … what structure is best?</a:t>
            </a:r>
          </a:p>
        </p:txBody>
      </p:sp>
      <p:sp>
        <p:nvSpPr>
          <p:cNvPr id="15" name="TextBox 14">
            <a:extLst>
              <a:ext uri="{FF2B5EF4-FFF2-40B4-BE49-F238E27FC236}">
                <a16:creationId xmlns:a16="http://schemas.microsoft.com/office/drawing/2014/main" id="{62E68578-2A0E-FA43-BBD5-ACAB9170A8E7}"/>
              </a:ext>
            </a:extLst>
          </p:cNvPr>
          <p:cNvSpPr txBox="1"/>
          <p:nvPr/>
        </p:nvSpPr>
        <p:spPr>
          <a:xfrm>
            <a:off x="1357811" y="4134317"/>
            <a:ext cx="2188420" cy="1200329"/>
          </a:xfrm>
          <a:prstGeom prst="rect">
            <a:avLst/>
          </a:prstGeom>
          <a:noFill/>
        </p:spPr>
        <p:txBody>
          <a:bodyPr wrap="none" rtlCol="0">
            <a:spAutoFit/>
          </a:bodyPr>
          <a:lstStyle/>
          <a:p>
            <a:r>
              <a:rPr lang="en-US" dirty="0"/>
              <a:t>resonant</a:t>
            </a:r>
          </a:p>
          <a:p>
            <a:r>
              <a:rPr lang="en-US" dirty="0"/>
              <a:t>structures</a:t>
            </a:r>
          </a:p>
          <a:p>
            <a:r>
              <a:rPr lang="en-US" dirty="0"/>
              <a:t>(metal particles)</a:t>
            </a:r>
          </a:p>
        </p:txBody>
      </p:sp>
    </p:spTree>
    <p:extLst>
      <p:ext uri="{BB962C8B-B14F-4D97-AF65-F5344CB8AC3E}">
        <p14:creationId xmlns:p14="http://schemas.microsoft.com/office/powerpoint/2010/main" val="20188414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97E291AA-5CD6-D648-867C-CDABDCAE5C5E}"/>
              </a:ext>
            </a:extLst>
          </p:cNvPr>
          <p:cNvGrpSpPr/>
          <p:nvPr/>
        </p:nvGrpSpPr>
        <p:grpSpPr>
          <a:xfrm>
            <a:off x="69365" y="1618714"/>
            <a:ext cx="4677508" cy="4674204"/>
            <a:chOff x="457200" y="1641231"/>
            <a:chExt cx="4677508" cy="4674204"/>
          </a:xfrm>
        </p:grpSpPr>
        <p:pic>
          <p:nvPicPr>
            <p:cNvPr id="16" name="Picture 15">
              <a:extLst>
                <a:ext uri="{FF2B5EF4-FFF2-40B4-BE49-F238E27FC236}">
                  <a16:creationId xmlns:a16="http://schemas.microsoft.com/office/drawing/2014/main" id="{C7BE0AE0-9312-084E-82B6-3A4DDE61AB9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07" t="-1092" r="60295" b="1092"/>
            <a:stretch/>
          </p:blipFill>
          <p:spPr>
            <a:xfrm>
              <a:off x="457200" y="1676400"/>
              <a:ext cx="4677508" cy="4639035"/>
            </a:xfrm>
            <a:prstGeom prst="rect">
              <a:avLst/>
            </a:prstGeom>
          </p:spPr>
        </p:pic>
        <p:sp>
          <p:nvSpPr>
            <p:cNvPr id="17" name="Rectangle 16">
              <a:extLst>
                <a:ext uri="{FF2B5EF4-FFF2-40B4-BE49-F238E27FC236}">
                  <a16:creationId xmlns:a16="http://schemas.microsoft.com/office/drawing/2014/main" id="{B8F5F2AD-2418-A540-B1E7-BDB68B55B55E}"/>
                </a:ext>
              </a:extLst>
            </p:cNvPr>
            <p:cNvSpPr/>
            <p:nvPr/>
          </p:nvSpPr>
          <p:spPr bwMode="auto">
            <a:xfrm>
              <a:off x="573457" y="1641231"/>
              <a:ext cx="2942492" cy="60239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grpSp>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58262" y="222313"/>
            <a:ext cx="8968154" cy="762000"/>
          </a:xfrm>
        </p:spPr>
        <p:txBody>
          <a:bodyPr>
            <a:normAutofit fontScale="90000"/>
          </a:bodyPr>
          <a:lstStyle/>
          <a:p>
            <a:r>
              <a:rPr lang="en-US" dirty="0"/>
              <a:t>Optimization for Raman Scattering</a:t>
            </a:r>
            <a:br>
              <a:rPr lang="en-US" dirty="0"/>
            </a:br>
            <a:r>
              <a:rPr lang="en-US" sz="2800" dirty="0"/>
              <a:t>[ R. Christiansen, arXiv:1811.12936 (2019) ]</a:t>
            </a:r>
            <a:endParaRPr lang="en-US" dirty="0"/>
          </a:p>
        </p:txBody>
      </p:sp>
      <p:sp>
        <p:nvSpPr>
          <p:cNvPr id="3" name="TextBox 2">
            <a:extLst>
              <a:ext uri="{FF2B5EF4-FFF2-40B4-BE49-F238E27FC236}">
                <a16:creationId xmlns:a16="http://schemas.microsoft.com/office/drawing/2014/main" id="{B720E270-350D-6041-BB60-6E9AF4A1564A}"/>
              </a:ext>
            </a:extLst>
          </p:cNvPr>
          <p:cNvSpPr txBox="1"/>
          <p:nvPr/>
        </p:nvSpPr>
        <p:spPr>
          <a:xfrm>
            <a:off x="1082215" y="5858905"/>
            <a:ext cx="3882731" cy="830997"/>
          </a:xfrm>
          <a:prstGeom prst="rect">
            <a:avLst/>
          </a:prstGeom>
          <a:noFill/>
        </p:spPr>
        <p:txBody>
          <a:bodyPr wrap="none" rtlCol="0">
            <a:spAutoFit/>
          </a:bodyPr>
          <a:lstStyle/>
          <a:p>
            <a:pPr algn="ctr"/>
            <a:r>
              <a:rPr lang="en-US" sz="2400" dirty="0">
                <a:solidFill>
                  <a:srgbClr val="0000FF"/>
                </a:solidFill>
              </a:rPr>
              <a:t>every “pixel” </a:t>
            </a:r>
            <a:r>
              <a:rPr lang="en-US" sz="2400" dirty="0"/>
              <a:t>in </a:t>
            </a:r>
            <a:r>
              <a:rPr lang="en-US" sz="2400" dirty="0">
                <a:solidFill>
                  <a:srgbClr val="0000FF"/>
                </a:solidFill>
              </a:rPr>
              <a:t>???</a:t>
            </a:r>
            <a:r>
              <a:rPr lang="en-US" sz="2400" dirty="0"/>
              <a:t> Region</a:t>
            </a:r>
          </a:p>
          <a:p>
            <a:pPr algn="ctr"/>
            <a:r>
              <a:rPr lang="en-US" sz="2400" dirty="0"/>
              <a:t>is a design degree of freedom</a:t>
            </a:r>
          </a:p>
        </p:txBody>
      </p:sp>
      <p:sp>
        <p:nvSpPr>
          <p:cNvPr id="20" name="TextBox 19">
            <a:extLst>
              <a:ext uri="{FF2B5EF4-FFF2-40B4-BE49-F238E27FC236}">
                <a16:creationId xmlns:a16="http://schemas.microsoft.com/office/drawing/2014/main" id="{7BB48F40-A164-7B40-A453-9163514E216C}"/>
              </a:ext>
            </a:extLst>
          </p:cNvPr>
          <p:cNvSpPr txBox="1"/>
          <p:nvPr/>
        </p:nvSpPr>
        <p:spPr>
          <a:xfrm>
            <a:off x="2227334" y="1466265"/>
            <a:ext cx="3154133" cy="461665"/>
          </a:xfrm>
          <a:prstGeom prst="rect">
            <a:avLst/>
          </a:prstGeom>
          <a:noFill/>
        </p:spPr>
        <p:txBody>
          <a:bodyPr wrap="none" rtlCol="0">
            <a:spAutoFit/>
          </a:bodyPr>
          <a:lstStyle/>
          <a:p>
            <a:r>
              <a:rPr lang="en-US" sz="2400" dirty="0">
                <a:solidFill>
                  <a:srgbClr val="FF0000"/>
                </a:solidFill>
              </a:rPr>
              <a:t>maximize output power</a:t>
            </a:r>
          </a:p>
        </p:txBody>
      </p:sp>
      <p:pic>
        <p:nvPicPr>
          <p:cNvPr id="21" name="raman.mp4">
            <a:hlinkClick r:id="" action="ppaction://media"/>
            <a:extLst>
              <a:ext uri="{FF2B5EF4-FFF2-40B4-BE49-F238E27FC236}">
                <a16:creationId xmlns:a16="http://schemas.microsoft.com/office/drawing/2014/main" id="{4C98A51C-A9EE-0E41-A685-89508BF2DC8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4939328" y="2312003"/>
            <a:ext cx="3962399" cy="3962399"/>
          </a:xfrm>
          <a:prstGeom prst="rect">
            <a:avLst/>
          </a:prstGeom>
        </p:spPr>
      </p:pic>
      <p:sp>
        <p:nvSpPr>
          <p:cNvPr id="22" name="TextBox 21">
            <a:extLst>
              <a:ext uri="{FF2B5EF4-FFF2-40B4-BE49-F238E27FC236}">
                <a16:creationId xmlns:a16="http://schemas.microsoft.com/office/drawing/2014/main" id="{9BDDF04E-9B14-8747-9ADE-052F26D7270F}"/>
              </a:ext>
            </a:extLst>
          </p:cNvPr>
          <p:cNvSpPr txBox="1"/>
          <p:nvPr/>
        </p:nvSpPr>
        <p:spPr>
          <a:xfrm>
            <a:off x="5983224" y="1525569"/>
            <a:ext cx="2555508" cy="830997"/>
          </a:xfrm>
          <a:prstGeom prst="rect">
            <a:avLst/>
          </a:prstGeom>
          <a:noFill/>
        </p:spPr>
        <p:txBody>
          <a:bodyPr wrap="none" rtlCol="0">
            <a:spAutoFit/>
          </a:bodyPr>
          <a:lstStyle/>
          <a:p>
            <a:r>
              <a:rPr lang="en-US" sz="2400" dirty="0">
                <a:solidFill>
                  <a:srgbClr val="0000FF"/>
                </a:solidFill>
              </a:rPr>
              <a:t>Ag nanoparticle</a:t>
            </a:r>
          </a:p>
          <a:p>
            <a:r>
              <a:rPr lang="en-US" sz="2400" dirty="0">
                <a:solidFill>
                  <a:srgbClr val="0000FF"/>
                </a:solidFill>
              </a:rPr>
              <a:t>optimization steps:</a:t>
            </a:r>
          </a:p>
        </p:txBody>
      </p:sp>
      <p:sp>
        <p:nvSpPr>
          <p:cNvPr id="23" name="TextBox 22">
            <a:extLst>
              <a:ext uri="{FF2B5EF4-FFF2-40B4-BE49-F238E27FC236}">
                <a16:creationId xmlns:a16="http://schemas.microsoft.com/office/drawing/2014/main" id="{9EDA2C20-8773-2F47-BE59-43F1DB219DBD}"/>
              </a:ext>
            </a:extLst>
          </p:cNvPr>
          <p:cNvSpPr txBox="1"/>
          <p:nvPr/>
        </p:nvSpPr>
        <p:spPr>
          <a:xfrm>
            <a:off x="69365" y="2778435"/>
            <a:ext cx="1354858" cy="461665"/>
          </a:xfrm>
          <a:prstGeom prst="rect">
            <a:avLst/>
          </a:prstGeom>
          <a:noFill/>
        </p:spPr>
        <p:txBody>
          <a:bodyPr wrap="none" rtlCol="0">
            <a:spAutoFit/>
          </a:bodyPr>
          <a:lstStyle/>
          <a:p>
            <a:r>
              <a:rPr lang="el-GR" sz="2400" dirty="0">
                <a:solidFill>
                  <a:srgbClr val="00B050"/>
                </a:solidFill>
              </a:rPr>
              <a:t>λ</a:t>
            </a:r>
            <a:r>
              <a:rPr lang="en-US" sz="2400" dirty="0">
                <a:solidFill>
                  <a:srgbClr val="00B050"/>
                </a:solidFill>
              </a:rPr>
              <a:t>=532nm</a:t>
            </a:r>
          </a:p>
        </p:txBody>
      </p:sp>
      <p:cxnSp>
        <p:nvCxnSpPr>
          <p:cNvPr id="25" name="Straight Arrow Connector 24">
            <a:extLst>
              <a:ext uri="{FF2B5EF4-FFF2-40B4-BE49-F238E27FC236}">
                <a16:creationId xmlns:a16="http://schemas.microsoft.com/office/drawing/2014/main" id="{7ADFD488-4DB7-BF4B-8CCC-396B5B60C798}"/>
              </a:ext>
            </a:extLst>
          </p:cNvPr>
          <p:cNvCxnSpPr>
            <a:cxnSpLocks/>
          </p:cNvCxnSpPr>
          <p:nvPr/>
        </p:nvCxnSpPr>
        <p:spPr bwMode="auto">
          <a:xfrm>
            <a:off x="5331069" y="6477000"/>
            <a:ext cx="3411416"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TextBox 26">
            <a:extLst>
              <a:ext uri="{FF2B5EF4-FFF2-40B4-BE49-F238E27FC236}">
                <a16:creationId xmlns:a16="http://schemas.microsoft.com/office/drawing/2014/main" id="{17114C53-6A51-B84F-82C9-93EA4DE258C7}"/>
              </a:ext>
            </a:extLst>
          </p:cNvPr>
          <p:cNvSpPr txBox="1"/>
          <p:nvPr/>
        </p:nvSpPr>
        <p:spPr>
          <a:xfrm>
            <a:off x="7620000" y="6015335"/>
            <a:ext cx="1039067" cy="461665"/>
          </a:xfrm>
          <a:prstGeom prst="rect">
            <a:avLst/>
          </a:prstGeom>
          <a:noFill/>
        </p:spPr>
        <p:txBody>
          <a:bodyPr wrap="none" rtlCol="0">
            <a:spAutoFit/>
          </a:bodyPr>
          <a:lstStyle/>
          <a:p>
            <a:r>
              <a:rPr lang="en-US" dirty="0"/>
              <a:t>200nm</a:t>
            </a:r>
          </a:p>
        </p:txBody>
      </p:sp>
      <p:cxnSp>
        <p:nvCxnSpPr>
          <p:cNvPr id="28" name="Straight Arrow Connector 27">
            <a:extLst>
              <a:ext uri="{FF2B5EF4-FFF2-40B4-BE49-F238E27FC236}">
                <a16:creationId xmlns:a16="http://schemas.microsoft.com/office/drawing/2014/main" id="{9D018812-4CC0-DC45-8D9E-175D58A02EC4}"/>
              </a:ext>
            </a:extLst>
          </p:cNvPr>
          <p:cNvCxnSpPr>
            <a:cxnSpLocks/>
          </p:cNvCxnSpPr>
          <p:nvPr/>
        </p:nvCxnSpPr>
        <p:spPr bwMode="auto">
          <a:xfrm>
            <a:off x="6805246" y="6689902"/>
            <a:ext cx="536331" cy="0"/>
          </a:xfrm>
          <a:prstGeom prst="straightConnector1">
            <a:avLst/>
          </a:prstGeom>
          <a:solidFill>
            <a:schemeClr val="accent1"/>
          </a:solidFill>
          <a:ln w="9525" cap="flat" cmpd="sng" algn="ctr">
            <a:solidFill>
              <a:schemeClr val="tx1"/>
            </a:solidFill>
            <a:prstDash val="solid"/>
            <a:round/>
            <a:headEnd type="triangle" w="lg" len="lg"/>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0" name="TextBox 29">
            <a:extLst>
              <a:ext uri="{FF2B5EF4-FFF2-40B4-BE49-F238E27FC236}">
                <a16:creationId xmlns:a16="http://schemas.microsoft.com/office/drawing/2014/main" id="{695A1022-929C-F845-B219-9B716720A0FD}"/>
              </a:ext>
            </a:extLst>
          </p:cNvPr>
          <p:cNvSpPr txBox="1"/>
          <p:nvPr/>
        </p:nvSpPr>
        <p:spPr>
          <a:xfrm>
            <a:off x="7341577" y="6477000"/>
            <a:ext cx="885179" cy="461665"/>
          </a:xfrm>
          <a:prstGeom prst="rect">
            <a:avLst/>
          </a:prstGeom>
          <a:noFill/>
        </p:spPr>
        <p:txBody>
          <a:bodyPr wrap="none" rtlCol="0">
            <a:spAutoFit/>
          </a:bodyPr>
          <a:lstStyle/>
          <a:p>
            <a:r>
              <a:rPr lang="en-US" dirty="0"/>
              <a:t>20nm</a:t>
            </a:r>
          </a:p>
        </p:txBody>
      </p:sp>
      <p:pic>
        <p:nvPicPr>
          <p:cNvPr id="31" name="Picture 30">
            <a:extLst>
              <a:ext uri="{FF2B5EF4-FFF2-40B4-BE49-F238E27FC236}">
                <a16:creationId xmlns:a16="http://schemas.microsoft.com/office/drawing/2014/main" id="{B9F13DF0-9A0A-7E4F-B31F-B85E10F751F8}"/>
              </a:ext>
            </a:extLst>
          </p:cNvPr>
          <p:cNvPicPr>
            <a:picLocks noChangeAspect="1"/>
          </p:cNvPicPr>
          <p:nvPr/>
        </p:nvPicPr>
        <p:blipFill>
          <a:blip r:embed="rId6"/>
          <a:stretch>
            <a:fillRect/>
          </a:stretch>
        </p:blipFill>
        <p:spPr>
          <a:xfrm>
            <a:off x="334540" y="697001"/>
            <a:ext cx="1222436" cy="1677853"/>
          </a:xfrm>
          <a:prstGeom prst="rect">
            <a:avLst/>
          </a:prstGeom>
        </p:spPr>
      </p:pic>
      <p:sp>
        <p:nvSpPr>
          <p:cNvPr id="32" name="TextBox 31">
            <a:extLst>
              <a:ext uri="{FF2B5EF4-FFF2-40B4-BE49-F238E27FC236}">
                <a16:creationId xmlns:a16="http://schemas.microsoft.com/office/drawing/2014/main" id="{15271B6D-F482-8B47-B430-547804963A86}"/>
              </a:ext>
            </a:extLst>
          </p:cNvPr>
          <p:cNvSpPr txBox="1"/>
          <p:nvPr/>
        </p:nvSpPr>
        <p:spPr>
          <a:xfrm>
            <a:off x="1772877" y="2133600"/>
            <a:ext cx="1309974" cy="830997"/>
          </a:xfrm>
          <a:prstGeom prst="rect">
            <a:avLst/>
          </a:prstGeom>
          <a:noFill/>
        </p:spPr>
        <p:txBody>
          <a:bodyPr wrap="none" rtlCol="0">
            <a:spAutoFit/>
          </a:bodyPr>
          <a:lstStyle/>
          <a:p>
            <a:r>
              <a:rPr lang="en-US" dirty="0"/>
              <a:t>Raman</a:t>
            </a:r>
          </a:p>
          <a:p>
            <a:r>
              <a:rPr lang="en-US" dirty="0"/>
              <a:t>molecule</a:t>
            </a:r>
          </a:p>
        </p:txBody>
      </p:sp>
      <p:cxnSp>
        <p:nvCxnSpPr>
          <p:cNvPr id="34" name="Straight Arrow Connector 33">
            <a:extLst>
              <a:ext uri="{FF2B5EF4-FFF2-40B4-BE49-F238E27FC236}">
                <a16:creationId xmlns:a16="http://schemas.microsoft.com/office/drawing/2014/main" id="{59DC185A-821B-1145-B1F6-210310C04523}"/>
              </a:ext>
            </a:extLst>
          </p:cNvPr>
          <p:cNvCxnSpPr>
            <a:cxnSpLocks/>
          </p:cNvCxnSpPr>
          <p:nvPr/>
        </p:nvCxnSpPr>
        <p:spPr bwMode="auto">
          <a:xfrm>
            <a:off x="2444262" y="2848708"/>
            <a:ext cx="580292" cy="1529861"/>
          </a:xfrm>
          <a:prstGeom prst="straightConnector1">
            <a:avLst/>
          </a:prstGeom>
          <a:solidFill>
            <a:schemeClr val="accent1"/>
          </a:solidFill>
          <a:ln w="9525" cap="flat" cmpd="sng" algn="ctr">
            <a:solidFill>
              <a:srgbClr val="0000FF"/>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58652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00"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1"/>
                </p:tgtEl>
              </p:cMediaNode>
            </p:video>
            <p:seq concurrent="1" nextAc="seek">
              <p:cTn id="8" restart="whenNotActive" fill="hold" evtFilter="cancelBubble" nodeType="interactiveSeq">
                <p:stCondLst>
                  <p:cond evt="onClick" delay="0">
                    <p:tgtEl>
                      <p:spTgt spid="2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1"/>
                                        </p:tgtEl>
                                      </p:cBhvr>
                                    </p:cmd>
                                  </p:childTnLst>
                                </p:cTn>
                              </p:par>
                            </p:childTnLst>
                          </p:cTn>
                        </p:par>
                      </p:childTnLst>
                    </p:cTn>
                  </p:par>
                </p:childTnLst>
              </p:cTn>
              <p:nextCondLst>
                <p:cond evt="onClick" delay="0">
                  <p:tgtEl>
                    <p:spTgt spid="21"/>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EF655-DD9B-234E-AF91-3AD636661D51}"/>
              </a:ext>
            </a:extLst>
          </p:cNvPr>
          <p:cNvSpPr>
            <a:spLocks noGrp="1"/>
          </p:cNvSpPr>
          <p:nvPr>
            <p:ph type="title"/>
          </p:nvPr>
        </p:nvSpPr>
        <p:spPr>
          <a:xfrm>
            <a:off x="123092" y="304800"/>
            <a:ext cx="8968154" cy="762000"/>
          </a:xfrm>
        </p:spPr>
        <p:txBody>
          <a:bodyPr>
            <a:normAutofit fontScale="90000"/>
          </a:bodyPr>
          <a:lstStyle/>
          <a:p>
            <a:r>
              <a:rPr lang="en-US" dirty="0"/>
              <a:t>60× better than typical resonators</a:t>
            </a:r>
            <a:br>
              <a:rPr lang="en-US" dirty="0"/>
            </a:br>
            <a:r>
              <a:rPr lang="en-US" sz="2800" dirty="0"/>
              <a:t>[ R. Christiansen, arXiv:1811.12936 (2019) ]</a:t>
            </a:r>
            <a:endParaRPr lang="en-US" dirty="0"/>
          </a:p>
        </p:txBody>
      </p:sp>
      <p:pic>
        <p:nvPicPr>
          <p:cNvPr id="10" name="Picture 9">
            <a:extLst>
              <a:ext uri="{FF2B5EF4-FFF2-40B4-BE49-F238E27FC236}">
                <a16:creationId xmlns:a16="http://schemas.microsoft.com/office/drawing/2014/main" id="{15AE2D91-47EA-3440-9250-286E276EEE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1371600"/>
            <a:ext cx="7010400" cy="5259802"/>
          </a:xfrm>
          <a:prstGeom prst="rect">
            <a:avLst/>
          </a:prstGeom>
        </p:spPr>
      </p:pic>
      <p:sp>
        <p:nvSpPr>
          <p:cNvPr id="4" name="TextBox 3">
            <a:extLst>
              <a:ext uri="{FF2B5EF4-FFF2-40B4-BE49-F238E27FC236}">
                <a16:creationId xmlns:a16="http://schemas.microsoft.com/office/drawing/2014/main" id="{175B2502-2752-1E48-9B47-C2EB833CFAA3}"/>
              </a:ext>
            </a:extLst>
          </p:cNvPr>
          <p:cNvSpPr txBox="1"/>
          <p:nvPr/>
        </p:nvSpPr>
        <p:spPr>
          <a:xfrm>
            <a:off x="6764215" y="1981200"/>
            <a:ext cx="2227385" cy="3539430"/>
          </a:xfrm>
          <a:prstGeom prst="rect">
            <a:avLst/>
          </a:prstGeom>
          <a:noFill/>
        </p:spPr>
        <p:txBody>
          <a:bodyPr wrap="square" rtlCol="0">
            <a:spAutoFit/>
          </a:bodyPr>
          <a:lstStyle/>
          <a:p>
            <a:pPr algn="ctr"/>
            <a:r>
              <a:rPr lang="en-US" sz="2800" dirty="0">
                <a:solidFill>
                  <a:srgbClr val="0000FF"/>
                </a:solidFill>
              </a:rPr>
              <a:t>Very promising 2d </a:t>
            </a:r>
            <a:r>
              <a:rPr lang="en-US" sz="2800" dirty="0"/>
              <a:t>results!</a:t>
            </a:r>
          </a:p>
          <a:p>
            <a:pPr algn="ctr"/>
            <a:endParaRPr lang="en-US" sz="2800" dirty="0"/>
          </a:p>
          <a:p>
            <a:pPr algn="ctr"/>
            <a:r>
              <a:rPr lang="en-US" sz="2800" dirty="0"/>
              <a:t>… 3d optimization currently running</a:t>
            </a:r>
          </a:p>
        </p:txBody>
      </p:sp>
      <p:sp>
        <p:nvSpPr>
          <p:cNvPr id="5" name="TextBox 4">
            <a:extLst>
              <a:ext uri="{FF2B5EF4-FFF2-40B4-BE49-F238E27FC236}">
                <a16:creationId xmlns:a16="http://schemas.microsoft.com/office/drawing/2014/main" id="{3C6D2F05-03AD-7A40-B01B-43E1DEE2F962}"/>
              </a:ext>
            </a:extLst>
          </p:cNvPr>
          <p:cNvSpPr txBox="1"/>
          <p:nvPr/>
        </p:nvSpPr>
        <p:spPr>
          <a:xfrm>
            <a:off x="4360985" y="3604846"/>
            <a:ext cx="2326278" cy="830997"/>
          </a:xfrm>
          <a:prstGeom prst="rect">
            <a:avLst/>
          </a:prstGeom>
          <a:noFill/>
        </p:spPr>
        <p:txBody>
          <a:bodyPr wrap="none" rtlCol="0">
            <a:spAutoFit/>
          </a:bodyPr>
          <a:lstStyle/>
          <a:p>
            <a:r>
              <a:rPr lang="en-US" dirty="0">
                <a:solidFill>
                  <a:srgbClr val="FF0000"/>
                </a:solidFill>
              </a:rPr>
              <a:t>optimized</a:t>
            </a:r>
          </a:p>
          <a:p>
            <a:r>
              <a:rPr lang="en-US" dirty="0">
                <a:solidFill>
                  <a:srgbClr val="FF0000"/>
                </a:solidFill>
              </a:rPr>
              <a:t>“bowtie” antenna</a:t>
            </a:r>
          </a:p>
        </p:txBody>
      </p:sp>
    </p:spTree>
    <p:extLst>
      <p:ext uri="{BB962C8B-B14F-4D97-AF65-F5344CB8AC3E}">
        <p14:creationId xmlns:p14="http://schemas.microsoft.com/office/powerpoint/2010/main" val="409244965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A31A3-86C2-EC41-8BD3-86D454272E38}"/>
              </a:ext>
            </a:extLst>
          </p:cNvPr>
          <p:cNvSpPr>
            <a:spLocks noGrp="1"/>
          </p:cNvSpPr>
          <p:nvPr>
            <p:ph type="title"/>
          </p:nvPr>
        </p:nvSpPr>
        <p:spPr/>
        <p:txBody>
          <a:bodyPr>
            <a:normAutofit/>
          </a:bodyPr>
          <a:lstStyle/>
          <a:p>
            <a:r>
              <a:rPr lang="en-US" dirty="0"/>
              <a:t>“</a:t>
            </a:r>
            <a:r>
              <a:rPr lang="en-US" dirty="0" err="1"/>
              <a:t>Metasurface</a:t>
            </a:r>
            <a:r>
              <a:rPr lang="en-US" dirty="0"/>
              <a:t>” optical devices:</a:t>
            </a:r>
          </a:p>
        </p:txBody>
      </p:sp>
      <p:sp>
        <p:nvSpPr>
          <p:cNvPr id="3" name="Slide Number">
            <a:extLst>
              <a:ext uri="{FF2B5EF4-FFF2-40B4-BE49-F238E27FC236}">
                <a16:creationId xmlns:a16="http://schemas.microsoft.com/office/drawing/2014/main" id="{CE5F3DAE-E976-A440-B764-1DE41715156D}"/>
              </a:ext>
            </a:extLst>
          </p:cNvPr>
          <p:cNvSpPr txBox="1">
            <a:spLocks/>
          </p:cNvSpPr>
          <p:nvPr/>
        </p:nvSpPr>
        <p:spPr>
          <a:xfrm>
            <a:off x="1911652" y="7613375"/>
            <a:ext cx="170460" cy="243230"/>
          </a:xfrm>
          <a:prstGeom prst="rect">
            <a:avLst/>
          </a:prstGeom>
          <a:extLst>
            <a:ext uri="{C572A759-6A51-4108-AA02-DFA0A04FC94B}">
              <ma14:wrappingTextBoxFlag xmlns:ma14="http://schemas.microsoft.com/office/mac/drawingml/2011/main" xmlns="" val="1"/>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6CB4B4D-7CA3-9044-876B-883B54F8677D}" type="slidenum">
              <a:rPr lang="en-US" sz="1350"/>
              <a:pPr/>
              <a:t>139</a:t>
            </a:fld>
            <a:endParaRPr lang="en-US" sz="1350"/>
          </a:p>
        </p:txBody>
      </p:sp>
      <p:grpSp>
        <p:nvGrpSpPr>
          <p:cNvPr id="4" name="Image Gallery">
            <a:extLst>
              <a:ext uri="{FF2B5EF4-FFF2-40B4-BE49-F238E27FC236}">
                <a16:creationId xmlns:a16="http://schemas.microsoft.com/office/drawing/2014/main" id="{3402EAF5-F9FC-374B-BE75-988A7C22972C}"/>
              </a:ext>
            </a:extLst>
          </p:cNvPr>
          <p:cNvGrpSpPr/>
          <p:nvPr/>
        </p:nvGrpSpPr>
        <p:grpSpPr>
          <a:xfrm>
            <a:off x="211171" y="2074588"/>
            <a:ext cx="2782826" cy="4131926"/>
            <a:chOff x="0" y="0"/>
            <a:chExt cx="4057536" cy="6024609"/>
          </a:xfrm>
        </p:grpSpPr>
        <p:pic>
          <p:nvPicPr>
            <p:cNvPr id="5" name="Screen Shot 2018-04-27 at 5.29.47 PM.png" descr="Screen Shot 2018-04-27 at 5.29.47 PM.png">
              <a:extLst>
                <a:ext uri="{FF2B5EF4-FFF2-40B4-BE49-F238E27FC236}">
                  <a16:creationId xmlns:a16="http://schemas.microsoft.com/office/drawing/2014/main" id="{32D79037-6C10-944D-A559-C4B94789F0CE}"/>
                </a:ext>
              </a:extLst>
            </p:cNvPr>
            <p:cNvPicPr>
              <a:picLocks noChangeAspect="1"/>
            </p:cNvPicPr>
            <p:nvPr/>
          </p:nvPicPr>
          <p:blipFill>
            <a:blip r:embed="rId2">
              <a:extLst/>
            </a:blip>
            <a:srcRect t="7919" b="7919"/>
            <a:stretch>
              <a:fillRect/>
            </a:stretch>
          </p:blipFill>
          <p:spPr>
            <a:xfrm>
              <a:off x="0" y="0"/>
              <a:ext cx="4057537" cy="4329907"/>
            </a:xfrm>
            <a:prstGeom prst="rect">
              <a:avLst/>
            </a:prstGeom>
            <a:ln w="12700" cap="flat">
              <a:noFill/>
              <a:miter lim="400000"/>
            </a:ln>
            <a:effectLst/>
          </p:spPr>
        </p:pic>
        <p:sp>
          <p:nvSpPr>
            <p:cNvPr id="6" name="(M.Khorasaninejad, W. T. Chen, R. C. Devlin, J.Oh, A. Y. Zhu ,F. Capasso, Science, June 3 2016)">
              <a:extLst>
                <a:ext uri="{FF2B5EF4-FFF2-40B4-BE49-F238E27FC236}">
                  <a16:creationId xmlns:a16="http://schemas.microsoft.com/office/drawing/2014/main" id="{0C3BE83B-00EB-9D41-B02E-BDC4493004F4}"/>
                </a:ext>
              </a:extLst>
            </p:cNvPr>
            <p:cNvSpPr/>
            <p:nvPr/>
          </p:nvSpPr>
          <p:spPr>
            <a:xfrm>
              <a:off x="0" y="4406106"/>
              <a:ext cx="4057537" cy="161850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p>
              <a:pPr>
                <a:spcBef>
                  <a:spcPts val="3150"/>
                </a:spcBef>
                <a:defRPr b="0"/>
              </a:pPr>
              <a:r>
                <a:rPr sz="1800"/>
                <a:t>(M.Khorasaninejad, W. T. Chen, R. C. Devlin, J.Oh, A. Y. Zhu</a:t>
              </a:r>
              <a:r>
                <a:rPr sz="1800" baseline="30666"/>
                <a:t> </a:t>
              </a:r>
              <a:r>
                <a:rPr sz="1800"/>
                <a:t>,F. Capasso, </a:t>
              </a:r>
              <a:r>
                <a:rPr sz="1800" i="1">
                  <a:latin typeface="Arial"/>
                  <a:ea typeface="Arial"/>
                  <a:cs typeface="Arial"/>
                  <a:sym typeface="Arial"/>
                </a:rPr>
                <a:t>Science</a:t>
              </a:r>
              <a:r>
                <a:rPr sz="1800"/>
                <a:t>, June 3 2016)</a:t>
              </a:r>
            </a:p>
          </p:txBody>
        </p:sp>
      </p:grpSp>
      <p:grpSp>
        <p:nvGrpSpPr>
          <p:cNvPr id="13" name="Image Gallery">
            <a:extLst>
              <a:ext uri="{FF2B5EF4-FFF2-40B4-BE49-F238E27FC236}">
                <a16:creationId xmlns:a16="http://schemas.microsoft.com/office/drawing/2014/main" id="{D814D58F-7C39-7E47-8B38-6975C6811AA3}"/>
              </a:ext>
            </a:extLst>
          </p:cNvPr>
          <p:cNvGrpSpPr/>
          <p:nvPr/>
        </p:nvGrpSpPr>
        <p:grpSpPr>
          <a:xfrm>
            <a:off x="3061687" y="2849904"/>
            <a:ext cx="3588749" cy="3091213"/>
            <a:chOff x="0" y="0"/>
            <a:chExt cx="5676503" cy="4889525"/>
          </a:xfrm>
        </p:grpSpPr>
        <p:pic>
          <p:nvPicPr>
            <p:cNvPr id="14" name="Screen Shot 2018-04-30 at 5.28.34 PM.png" descr="Screen Shot 2018-04-30 at 5.28.34 PM.png">
              <a:extLst>
                <a:ext uri="{FF2B5EF4-FFF2-40B4-BE49-F238E27FC236}">
                  <a16:creationId xmlns:a16="http://schemas.microsoft.com/office/drawing/2014/main" id="{FD07D0BF-C97C-BD49-BC73-9B4D332D6B46}"/>
                </a:ext>
              </a:extLst>
            </p:cNvPr>
            <p:cNvPicPr>
              <a:picLocks noChangeAspect="1"/>
            </p:cNvPicPr>
            <p:nvPr/>
          </p:nvPicPr>
          <p:blipFill>
            <a:blip r:embed="rId3">
              <a:extLst/>
            </a:blip>
            <a:srcRect t="10356" b="10356"/>
            <a:stretch>
              <a:fillRect/>
            </a:stretch>
          </p:blipFill>
          <p:spPr>
            <a:xfrm>
              <a:off x="0" y="0"/>
              <a:ext cx="5676504" cy="3441726"/>
            </a:xfrm>
            <a:prstGeom prst="rect">
              <a:avLst/>
            </a:prstGeom>
            <a:ln w="12700" cap="flat">
              <a:noFill/>
              <a:miter lim="400000"/>
            </a:ln>
            <a:effectLst/>
          </p:spPr>
        </p:pic>
        <p:sp>
          <p:nvSpPr>
            <p:cNvPr id="15" name="M. Khorasaninejad et al.,. IEEE J. Sel. Top. Quantum Electron. 23, 4700216 (2017)">
              <a:extLst>
                <a:ext uri="{FF2B5EF4-FFF2-40B4-BE49-F238E27FC236}">
                  <a16:creationId xmlns:a16="http://schemas.microsoft.com/office/drawing/2014/main" id="{76025311-C242-4948-BF7C-F7D4794F5FB3}"/>
                </a:ext>
              </a:extLst>
            </p:cNvPr>
            <p:cNvSpPr/>
            <p:nvPr/>
          </p:nvSpPr>
          <p:spPr>
            <a:xfrm>
              <a:off x="0" y="3517925"/>
              <a:ext cx="5676504" cy="13716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p>
              <a:pPr>
                <a:spcBef>
                  <a:spcPts val="3150"/>
                </a:spcBef>
                <a:defRPr sz="2000" b="0"/>
              </a:pPr>
              <a:r>
                <a:rPr sz="1500"/>
                <a:t>M. Khorasaninejad et al.,. IEEE J. Sel. Top. Quantum Electron. 23, 4700216 (2017) </a:t>
              </a:r>
              <a:br>
                <a:rPr sz="1500"/>
              </a:br>
              <a:endParaRPr sz="1500"/>
            </a:p>
          </p:txBody>
        </p:sp>
      </p:grpSp>
      <p:pic>
        <p:nvPicPr>
          <p:cNvPr id="16" name="Picture 15">
            <a:extLst>
              <a:ext uri="{FF2B5EF4-FFF2-40B4-BE49-F238E27FC236}">
                <a16:creationId xmlns:a16="http://schemas.microsoft.com/office/drawing/2014/main" id="{87966DBE-5FCC-D443-99DC-DA78C2F43137}"/>
              </a:ext>
            </a:extLst>
          </p:cNvPr>
          <p:cNvPicPr>
            <a:picLocks noChangeAspect="1"/>
          </p:cNvPicPr>
          <p:nvPr/>
        </p:nvPicPr>
        <p:blipFill>
          <a:blip r:embed="rId4"/>
          <a:stretch>
            <a:fillRect/>
          </a:stretch>
        </p:blipFill>
        <p:spPr>
          <a:xfrm>
            <a:off x="6650436" y="2911340"/>
            <a:ext cx="2450365" cy="1296124"/>
          </a:xfrm>
          <a:prstGeom prst="rect">
            <a:avLst/>
          </a:prstGeom>
        </p:spPr>
      </p:pic>
      <p:sp>
        <p:nvSpPr>
          <p:cNvPr id="17" name="TextBox 16">
            <a:extLst>
              <a:ext uri="{FF2B5EF4-FFF2-40B4-BE49-F238E27FC236}">
                <a16:creationId xmlns:a16="http://schemas.microsoft.com/office/drawing/2014/main" id="{5A8114CA-A43B-B14C-BAC0-7B52ECBBA9CC}"/>
              </a:ext>
            </a:extLst>
          </p:cNvPr>
          <p:cNvSpPr txBox="1"/>
          <p:nvPr/>
        </p:nvSpPr>
        <p:spPr>
          <a:xfrm>
            <a:off x="6977270" y="4191836"/>
            <a:ext cx="2518638" cy="369332"/>
          </a:xfrm>
          <a:prstGeom prst="rect">
            <a:avLst/>
          </a:prstGeom>
          <a:noFill/>
        </p:spPr>
        <p:txBody>
          <a:bodyPr wrap="none" rtlCol="0">
            <a:spAutoFit/>
          </a:bodyPr>
          <a:lstStyle/>
          <a:p>
            <a:r>
              <a:rPr lang="en-US" sz="1800" dirty="0" err="1"/>
              <a:t>Capasso</a:t>
            </a:r>
            <a:r>
              <a:rPr lang="en-US" sz="1800" dirty="0"/>
              <a:t> group (Harvard)</a:t>
            </a:r>
          </a:p>
        </p:txBody>
      </p:sp>
      <p:sp>
        <p:nvSpPr>
          <p:cNvPr id="18" name="TextBox 17">
            <a:extLst>
              <a:ext uri="{FF2B5EF4-FFF2-40B4-BE49-F238E27FC236}">
                <a16:creationId xmlns:a16="http://schemas.microsoft.com/office/drawing/2014/main" id="{D0386F3A-5B9B-B742-8C2A-554018E1EC09}"/>
              </a:ext>
            </a:extLst>
          </p:cNvPr>
          <p:cNvSpPr txBox="1"/>
          <p:nvPr/>
        </p:nvSpPr>
        <p:spPr>
          <a:xfrm>
            <a:off x="3258437" y="1709967"/>
            <a:ext cx="5592086" cy="1384995"/>
          </a:xfrm>
          <a:prstGeom prst="rect">
            <a:avLst/>
          </a:prstGeom>
          <a:noFill/>
        </p:spPr>
        <p:txBody>
          <a:bodyPr wrap="square" rtlCol="0">
            <a:spAutoFit/>
          </a:bodyPr>
          <a:lstStyle/>
          <a:p>
            <a:r>
              <a:rPr lang="en-US" sz="2100" dirty="0">
                <a:solidFill>
                  <a:srgbClr val="FF2600"/>
                </a:solidFill>
              </a:rPr>
              <a:t>Large-area</a:t>
            </a:r>
            <a:r>
              <a:rPr lang="en-US" sz="2100" dirty="0"/>
              <a:t> (often 100–1000</a:t>
            </a:r>
            <a:r>
              <a:rPr lang="el-GR" sz="2100" dirty="0"/>
              <a:t>λ)</a:t>
            </a:r>
            <a:r>
              <a:rPr lang="en-US" sz="2100" dirty="0"/>
              <a:t> </a:t>
            </a:r>
            <a:r>
              <a:rPr lang="en-US" sz="2100" dirty="0" err="1">
                <a:solidFill>
                  <a:srgbClr val="FF2600"/>
                </a:solidFill>
              </a:rPr>
              <a:t>nanopatterned</a:t>
            </a:r>
            <a:r>
              <a:rPr lang="en-US" sz="2100" dirty="0">
                <a:solidFill>
                  <a:srgbClr val="FF2600"/>
                </a:solidFill>
              </a:rPr>
              <a:t> surfaces</a:t>
            </a:r>
            <a:r>
              <a:rPr lang="en-US" sz="2100" dirty="0"/>
              <a:t> designed to reflect/transmit desired waves — e.g. </a:t>
            </a:r>
            <a:r>
              <a:rPr lang="en-US" sz="2100" dirty="0">
                <a:solidFill>
                  <a:srgbClr val="FF2600"/>
                </a:solidFill>
              </a:rPr>
              <a:t>flat-lens focusing, beamforming, etc.</a:t>
            </a:r>
          </a:p>
        </p:txBody>
      </p:sp>
      <p:sp>
        <p:nvSpPr>
          <p:cNvPr id="19" name="Rectangle 18">
            <a:extLst>
              <a:ext uri="{FF2B5EF4-FFF2-40B4-BE49-F238E27FC236}">
                <a16:creationId xmlns:a16="http://schemas.microsoft.com/office/drawing/2014/main" id="{E42FB7DE-7DDD-8741-97F4-F9520125EAE5}"/>
              </a:ext>
            </a:extLst>
          </p:cNvPr>
          <p:cNvSpPr/>
          <p:nvPr/>
        </p:nvSpPr>
        <p:spPr>
          <a:xfrm>
            <a:off x="6620619" y="4553964"/>
            <a:ext cx="2623931" cy="1384995"/>
          </a:xfrm>
          <a:prstGeom prst="rect">
            <a:avLst/>
          </a:prstGeom>
        </p:spPr>
        <p:txBody>
          <a:bodyPr wrap="square">
            <a:spAutoFit/>
          </a:bodyPr>
          <a:lstStyle/>
          <a:p>
            <a:r>
              <a:rPr lang="en-US" sz="2100" dirty="0">
                <a:solidFill>
                  <a:srgbClr val="0432FF"/>
                </a:solidFill>
              </a:rPr>
              <a:t>“Meta:” </a:t>
            </a:r>
            <a:r>
              <a:rPr lang="en-US" sz="2100" dirty="0"/>
              <a:t>&lt;&lt;</a:t>
            </a:r>
            <a:r>
              <a:rPr lang="el-GR" sz="2100" dirty="0"/>
              <a:t> λ </a:t>
            </a:r>
            <a:r>
              <a:rPr lang="en-US" sz="2100" dirty="0"/>
              <a:t>pattern acts like effective surface “impedance”. (</a:t>
            </a:r>
            <a:r>
              <a:rPr lang="en-US" sz="2100" dirty="0">
                <a:solidFill>
                  <a:srgbClr val="0432FF"/>
                </a:solidFill>
              </a:rPr>
              <a:t>Not really necessary.)</a:t>
            </a:r>
          </a:p>
        </p:txBody>
      </p:sp>
    </p:spTree>
    <p:extLst>
      <p:ext uri="{BB962C8B-B14F-4D97-AF65-F5344CB8AC3E}">
        <p14:creationId xmlns:p14="http://schemas.microsoft.com/office/powerpoint/2010/main" val="3500211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9A25366B-D5A0-ED4B-8385-0ADA500E52D1}"/>
              </a:ext>
            </a:extLst>
          </p:cNvPr>
          <p:cNvSpPr>
            <a:spLocks noGrp="1" noChangeArrowheads="1"/>
          </p:cNvSpPr>
          <p:nvPr>
            <p:ph type="title"/>
          </p:nvPr>
        </p:nvSpPr>
        <p:spPr>
          <a:xfrm>
            <a:off x="685800" y="-228600"/>
            <a:ext cx="7772400" cy="1143000"/>
          </a:xfrm>
        </p:spPr>
        <p:txBody>
          <a:bodyPr/>
          <a:lstStyle/>
          <a:p>
            <a:pPr eaLnBrk="1" hangingPunct="1">
              <a:defRPr/>
            </a:pPr>
            <a:r>
              <a:rPr lang="en-US" sz="4000">
                <a:solidFill>
                  <a:schemeClr val="accent2"/>
                </a:solidFill>
                <a:cs typeface="+mj-cs"/>
              </a:rPr>
              <a:t>Electronic and Photonic Crystals</a:t>
            </a:r>
          </a:p>
        </p:txBody>
      </p:sp>
      <p:pic>
        <p:nvPicPr>
          <p:cNvPr id="20483" name="Picture 3">
            <a:extLst>
              <a:ext uri="{FF2B5EF4-FFF2-40B4-BE49-F238E27FC236}">
                <a16:creationId xmlns:a16="http://schemas.microsoft.com/office/drawing/2014/main" id="{51910838-2CE2-BB4B-892F-AD317F3B61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914400"/>
            <a:ext cx="3276600" cy="2603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4" name="Text Box 4">
            <a:extLst>
              <a:ext uri="{FF2B5EF4-FFF2-40B4-BE49-F238E27FC236}">
                <a16:creationId xmlns:a16="http://schemas.microsoft.com/office/drawing/2014/main" id="{2E8163EB-3B12-964B-B9A7-995535BDEDC0}"/>
              </a:ext>
            </a:extLst>
          </p:cNvPr>
          <p:cNvSpPr txBox="1">
            <a:spLocks noChangeArrowheads="1"/>
          </p:cNvSpPr>
          <p:nvPr/>
        </p:nvSpPr>
        <p:spPr bwMode="auto">
          <a:xfrm>
            <a:off x="1066800" y="533400"/>
            <a:ext cx="35067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atoms</a:t>
            </a:r>
            <a:r>
              <a:rPr lang="en-US">
                <a:latin typeface="Times" charset="0"/>
                <a:ea typeface="ＭＳ Ｐゴシック" charset="0"/>
              </a:rPr>
              <a:t> in diamond structure</a:t>
            </a:r>
          </a:p>
        </p:txBody>
      </p:sp>
      <p:pic>
        <p:nvPicPr>
          <p:cNvPr id="20485" name="Picture 5">
            <a:extLst>
              <a:ext uri="{FF2B5EF4-FFF2-40B4-BE49-F238E27FC236}">
                <a16:creationId xmlns:a16="http://schemas.microsoft.com/office/drawing/2014/main" id="{98C24CD5-4D45-2C45-9BA9-1C3F7D075B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8638" y="3708400"/>
            <a:ext cx="2171700" cy="238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6" name="Line 6">
            <a:extLst>
              <a:ext uri="{FF2B5EF4-FFF2-40B4-BE49-F238E27FC236}">
                <a16:creationId xmlns:a16="http://schemas.microsoft.com/office/drawing/2014/main" id="{4EED541C-069D-7D4F-ABFD-3585A6FCEED5}"/>
              </a:ext>
            </a:extLst>
          </p:cNvPr>
          <p:cNvSpPr>
            <a:spLocks noChangeShapeType="1"/>
          </p:cNvSpPr>
          <p:nvPr/>
        </p:nvSpPr>
        <p:spPr bwMode="auto">
          <a:xfrm>
            <a:off x="4648200" y="762000"/>
            <a:ext cx="0" cy="556260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0487" name="Text Box 7">
            <a:extLst>
              <a:ext uri="{FF2B5EF4-FFF2-40B4-BE49-F238E27FC236}">
                <a16:creationId xmlns:a16="http://schemas.microsoft.com/office/drawing/2014/main" id="{ABDA31ED-5F3D-3748-9378-9FD8DBB851ED}"/>
              </a:ext>
            </a:extLst>
          </p:cNvPr>
          <p:cNvSpPr txBox="1">
            <a:spLocks noChangeArrowheads="1"/>
          </p:cNvSpPr>
          <p:nvPr/>
        </p:nvSpPr>
        <p:spPr bwMode="auto">
          <a:xfrm>
            <a:off x="2179638" y="5943600"/>
            <a:ext cx="15875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88" name="Text Box 8">
            <a:extLst>
              <a:ext uri="{FF2B5EF4-FFF2-40B4-BE49-F238E27FC236}">
                <a16:creationId xmlns:a16="http://schemas.microsoft.com/office/drawing/2014/main" id="{2ECF676B-C833-DF4E-90D6-0253524C6D31}"/>
              </a:ext>
            </a:extLst>
          </p:cNvPr>
          <p:cNvSpPr txBox="1">
            <a:spLocks noChangeArrowheads="1"/>
          </p:cNvSpPr>
          <p:nvPr/>
        </p:nvSpPr>
        <p:spPr bwMode="auto">
          <a:xfrm rot="-5400000">
            <a:off x="483394" y="4579144"/>
            <a:ext cx="20685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electron energy</a:t>
            </a:r>
          </a:p>
        </p:txBody>
      </p:sp>
      <p:sp>
        <p:nvSpPr>
          <p:cNvPr id="20489" name="Text Box 9">
            <a:extLst>
              <a:ext uri="{FF2B5EF4-FFF2-40B4-BE49-F238E27FC236}">
                <a16:creationId xmlns:a16="http://schemas.microsoft.com/office/drawing/2014/main" id="{EF169240-2235-E34D-B248-9514D36FB728}"/>
              </a:ext>
            </a:extLst>
          </p:cNvPr>
          <p:cNvSpPr txBox="1">
            <a:spLocks noChangeArrowheads="1"/>
          </p:cNvSpPr>
          <p:nvPr/>
        </p:nvSpPr>
        <p:spPr bwMode="auto">
          <a:xfrm rot="-5400000">
            <a:off x="-305594" y="1875632"/>
            <a:ext cx="1557337"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b="1">
                <a:latin typeface="Times" charset="0"/>
                <a:ea typeface="ＭＳ Ｐゴシック" charset="0"/>
              </a:rPr>
              <a:t>Periodic</a:t>
            </a:r>
          </a:p>
          <a:p>
            <a:pPr algn="ctr">
              <a:defRPr/>
            </a:pPr>
            <a:r>
              <a:rPr lang="en-US" sz="2800" b="1">
                <a:latin typeface="Times" charset="0"/>
                <a:ea typeface="ＭＳ Ｐゴシック" charset="0"/>
              </a:rPr>
              <a:t> Medium</a:t>
            </a:r>
          </a:p>
        </p:txBody>
      </p:sp>
      <p:sp>
        <p:nvSpPr>
          <p:cNvPr id="20490" name="Text Box 10">
            <a:extLst>
              <a:ext uri="{FF2B5EF4-FFF2-40B4-BE49-F238E27FC236}">
                <a16:creationId xmlns:a16="http://schemas.microsoft.com/office/drawing/2014/main" id="{D9EABED0-CEFC-9648-AE24-1E176316CD61}"/>
              </a:ext>
            </a:extLst>
          </p:cNvPr>
          <p:cNvSpPr txBox="1">
            <a:spLocks noChangeArrowheads="1"/>
          </p:cNvSpPr>
          <p:nvPr/>
        </p:nvSpPr>
        <p:spPr bwMode="auto">
          <a:xfrm rot="-5400000">
            <a:off x="-740569" y="4264819"/>
            <a:ext cx="2427288" cy="946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800">
                <a:latin typeface="Times" charset="0"/>
                <a:ea typeface="ＭＳ Ｐゴシック" charset="0"/>
              </a:rPr>
              <a:t>Bloch waves:</a:t>
            </a:r>
            <a:endParaRPr lang="en-US" sz="2800" b="1">
              <a:latin typeface="Times" charset="0"/>
              <a:ea typeface="ＭＳ Ｐゴシック" charset="0"/>
            </a:endParaRPr>
          </a:p>
          <a:p>
            <a:pPr algn="ctr">
              <a:defRPr/>
            </a:pPr>
            <a:r>
              <a:rPr lang="en-US" sz="2800" b="1">
                <a:latin typeface="Times" charset="0"/>
                <a:ea typeface="ＭＳ Ｐゴシック" charset="0"/>
              </a:rPr>
              <a:t>Band Diagram</a:t>
            </a:r>
          </a:p>
        </p:txBody>
      </p:sp>
      <p:sp>
        <p:nvSpPr>
          <p:cNvPr id="20491" name="Line 11">
            <a:extLst>
              <a:ext uri="{FF2B5EF4-FFF2-40B4-BE49-F238E27FC236}">
                <a16:creationId xmlns:a16="http://schemas.microsoft.com/office/drawing/2014/main" id="{8C6DFDF6-3D2E-1E43-B3A5-3BB436770103}"/>
              </a:ext>
            </a:extLst>
          </p:cNvPr>
          <p:cNvSpPr>
            <a:spLocks noChangeShapeType="1"/>
          </p:cNvSpPr>
          <p:nvPr/>
        </p:nvSpPr>
        <p:spPr bwMode="auto">
          <a:xfrm>
            <a:off x="914400" y="762000"/>
            <a:ext cx="0" cy="5562600"/>
          </a:xfrm>
          <a:prstGeom prst="line">
            <a:avLst/>
          </a:prstGeom>
          <a:noFill/>
          <a:ln w="9525">
            <a:solidFill>
              <a:schemeClr val="bg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9707" name="Group 12">
            <a:extLst>
              <a:ext uri="{FF2B5EF4-FFF2-40B4-BE49-F238E27FC236}">
                <a16:creationId xmlns:a16="http://schemas.microsoft.com/office/drawing/2014/main" id="{734054C3-C69A-4B48-8724-A7509C1C6462}"/>
              </a:ext>
            </a:extLst>
          </p:cNvPr>
          <p:cNvGrpSpPr>
            <a:grpSpLocks/>
          </p:cNvGrpSpPr>
          <p:nvPr/>
        </p:nvGrpSpPr>
        <p:grpSpPr bwMode="auto">
          <a:xfrm>
            <a:off x="4800600" y="533400"/>
            <a:ext cx="4340225" cy="5638800"/>
            <a:chOff x="576" y="768"/>
            <a:chExt cx="2734" cy="3552"/>
          </a:xfrm>
        </p:grpSpPr>
        <p:pic>
          <p:nvPicPr>
            <p:cNvPr id="20493" name="Picture 13">
              <a:extLst>
                <a:ext uri="{FF2B5EF4-FFF2-40B4-BE49-F238E27FC236}">
                  <a16:creationId xmlns:a16="http://schemas.microsoft.com/office/drawing/2014/main" id="{63129B5A-E1A2-8343-8093-B85ABBA023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960"/>
              <a:ext cx="2592" cy="14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94" name="Text Box 14">
              <a:extLst>
                <a:ext uri="{FF2B5EF4-FFF2-40B4-BE49-F238E27FC236}">
                  <a16:creationId xmlns:a16="http://schemas.microsoft.com/office/drawing/2014/main" id="{3E262C3A-09C6-834E-9CC9-640A12E2C670}"/>
                </a:ext>
              </a:extLst>
            </p:cNvPr>
            <p:cNvSpPr txBox="1">
              <a:spLocks noChangeArrowheads="1"/>
            </p:cNvSpPr>
            <p:nvPr/>
          </p:nvSpPr>
          <p:spPr bwMode="auto">
            <a:xfrm>
              <a:off x="576" y="768"/>
              <a:ext cx="273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dielectric</a:t>
              </a:r>
              <a:r>
                <a:rPr lang="en-US">
                  <a:latin typeface="Times" charset="0"/>
                  <a:ea typeface="ＭＳ Ｐゴシック" charset="0"/>
                </a:rPr>
                <a:t> spheres, diamond lattice</a:t>
              </a:r>
            </a:p>
          </p:txBody>
        </p:sp>
        <p:pic>
          <p:nvPicPr>
            <p:cNvPr id="20495" name="Picture 15">
              <a:extLst>
                <a:ext uri="{FF2B5EF4-FFF2-40B4-BE49-F238E27FC236}">
                  <a16:creationId xmlns:a16="http://schemas.microsoft.com/office/drawing/2014/main" id="{2F4B7B29-FD8E-8346-85FC-C6F5F9ADD4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7" y="2592"/>
              <a:ext cx="1824" cy="1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96" name="Text Box 16">
              <a:extLst>
                <a:ext uri="{FF2B5EF4-FFF2-40B4-BE49-F238E27FC236}">
                  <a16:creationId xmlns:a16="http://schemas.microsoft.com/office/drawing/2014/main" id="{22CCB30B-A103-D241-993A-E1A3588D6DB2}"/>
                </a:ext>
              </a:extLst>
            </p:cNvPr>
            <p:cNvSpPr txBox="1">
              <a:spLocks noChangeArrowheads="1"/>
            </p:cNvSpPr>
            <p:nvPr/>
          </p:nvSpPr>
          <p:spPr bwMode="auto">
            <a:xfrm>
              <a:off x="1479" y="4032"/>
              <a:ext cx="1000"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wavevector</a:t>
              </a:r>
            </a:p>
          </p:txBody>
        </p:sp>
        <p:sp>
          <p:nvSpPr>
            <p:cNvPr id="20497" name="Text Box 17">
              <a:extLst>
                <a:ext uri="{FF2B5EF4-FFF2-40B4-BE49-F238E27FC236}">
                  <a16:creationId xmlns:a16="http://schemas.microsoft.com/office/drawing/2014/main" id="{FAA00315-EAB3-0048-B47E-79AA6577943C}"/>
                </a:ext>
              </a:extLst>
            </p:cNvPr>
            <p:cNvSpPr txBox="1">
              <a:spLocks noChangeArrowheads="1"/>
            </p:cNvSpPr>
            <p:nvPr/>
          </p:nvSpPr>
          <p:spPr bwMode="auto">
            <a:xfrm rot="-5400000">
              <a:off x="176" y="3119"/>
              <a:ext cx="1464"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photon frequency</a:t>
              </a:r>
            </a:p>
          </p:txBody>
        </p:sp>
      </p:grpSp>
      <p:sp>
        <p:nvSpPr>
          <p:cNvPr id="20498" name="Text Box 18">
            <a:extLst>
              <a:ext uri="{FF2B5EF4-FFF2-40B4-BE49-F238E27FC236}">
                <a16:creationId xmlns:a16="http://schemas.microsoft.com/office/drawing/2014/main" id="{B101E860-EC11-3242-B1F0-AE62BBA61E61}"/>
              </a:ext>
            </a:extLst>
          </p:cNvPr>
          <p:cNvSpPr txBox="1">
            <a:spLocks noChangeArrowheads="1"/>
          </p:cNvSpPr>
          <p:nvPr/>
        </p:nvSpPr>
        <p:spPr bwMode="auto">
          <a:xfrm>
            <a:off x="914400" y="6400800"/>
            <a:ext cx="37179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accent2"/>
                </a:solidFill>
                <a:latin typeface="Times" charset="0"/>
                <a:ea typeface="ＭＳ Ｐゴシック" charset="0"/>
              </a:rPr>
              <a:t>strongly interacting fermions</a:t>
            </a:r>
          </a:p>
        </p:txBody>
      </p:sp>
      <p:sp>
        <p:nvSpPr>
          <p:cNvPr id="20499" name="Text Box 19">
            <a:extLst>
              <a:ext uri="{FF2B5EF4-FFF2-40B4-BE49-F238E27FC236}">
                <a16:creationId xmlns:a16="http://schemas.microsoft.com/office/drawing/2014/main" id="{2770E856-33A8-2147-8591-6CBA52113875}"/>
              </a:ext>
            </a:extLst>
          </p:cNvPr>
          <p:cNvSpPr txBox="1">
            <a:spLocks noChangeArrowheads="1"/>
          </p:cNvSpPr>
          <p:nvPr/>
        </p:nvSpPr>
        <p:spPr bwMode="auto">
          <a:xfrm>
            <a:off x="4679950" y="6096000"/>
            <a:ext cx="45402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weakly-interacting bosons</a:t>
            </a:r>
          </a:p>
          <a:p>
            <a:r>
              <a:rPr lang="en-US" altLang="en-US">
                <a:solidFill>
                  <a:schemeClr val="accent2"/>
                </a:solidFill>
              </a:rPr>
              <a:t>… many design degrees of freedom</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0C2A6-7297-F745-8D3C-D1812ED7760A}"/>
              </a:ext>
            </a:extLst>
          </p:cNvPr>
          <p:cNvSpPr>
            <a:spLocks noGrp="1"/>
          </p:cNvSpPr>
          <p:nvPr>
            <p:ph type="title"/>
          </p:nvPr>
        </p:nvSpPr>
        <p:spPr>
          <a:xfrm>
            <a:off x="685800" y="152400"/>
            <a:ext cx="7772400" cy="762000"/>
          </a:xfrm>
        </p:spPr>
        <p:txBody>
          <a:bodyPr/>
          <a:lstStyle/>
          <a:p>
            <a:r>
              <a:rPr lang="en-US" dirty="0"/>
              <a:t>A typical “</a:t>
            </a:r>
            <a:r>
              <a:rPr lang="en-US" dirty="0" err="1"/>
              <a:t>metalens</a:t>
            </a:r>
            <a:r>
              <a:rPr lang="en-US" dirty="0"/>
              <a:t>” problem</a:t>
            </a:r>
          </a:p>
        </p:txBody>
      </p:sp>
      <p:sp>
        <p:nvSpPr>
          <p:cNvPr id="3" name="Rectangle 2">
            <a:extLst>
              <a:ext uri="{FF2B5EF4-FFF2-40B4-BE49-F238E27FC236}">
                <a16:creationId xmlns:a16="http://schemas.microsoft.com/office/drawing/2014/main" id="{706E2CFD-25DA-EA43-ADB5-73DA850294E3}"/>
              </a:ext>
            </a:extLst>
          </p:cNvPr>
          <p:cNvSpPr/>
          <p:nvPr/>
        </p:nvSpPr>
        <p:spPr bwMode="auto">
          <a:xfrm rot="5400000">
            <a:off x="1943100" y="3619500"/>
            <a:ext cx="4800600" cy="457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a:solidFill>
                  <a:srgbClr val="FF0000"/>
                </a:solidFill>
                <a:latin typeface="Times" charset="0"/>
                <a:ea typeface="ＭＳ Ｐゴシック" charset="0"/>
              </a:rPr>
              <a:t>?????</a:t>
            </a:r>
            <a:r>
              <a:rPr lang="en-US" dirty="0">
                <a:latin typeface="Times" charset="0"/>
                <a:ea typeface="ＭＳ Ｐゴシック" charset="0"/>
              </a:rPr>
              <a:t> sub-</a:t>
            </a:r>
            <a:r>
              <a:rPr lang="el-GR" dirty="0">
                <a:latin typeface="Times" charset="0"/>
                <a:ea typeface="ＭＳ Ｐゴシック" charset="0"/>
              </a:rPr>
              <a:t>λ</a:t>
            </a:r>
            <a:r>
              <a:rPr lang="en-US" dirty="0">
                <a:latin typeface="Times" charset="0"/>
                <a:ea typeface="ＭＳ Ｐゴシック" charset="0"/>
              </a:rPr>
              <a:t> pattern </a:t>
            </a:r>
            <a:r>
              <a:rPr lang="en-US" dirty="0">
                <a:solidFill>
                  <a:srgbClr val="FF0000"/>
                </a:solidFill>
                <a:latin typeface="Times" charset="0"/>
                <a:ea typeface="ＭＳ Ｐゴシック" charset="0"/>
              </a:rPr>
              <a:t>??????</a:t>
            </a:r>
            <a:endParaRPr kumimoji="0" lang="en-US" sz="2400" b="0" i="0" u="none" strike="noStrike" cap="none" normalizeH="0" baseline="0" dirty="0">
              <a:ln>
                <a:noFill/>
              </a:ln>
              <a:solidFill>
                <a:srgbClr val="FF0000"/>
              </a:solidFill>
              <a:effectLst/>
              <a:latin typeface="Times" charset="0"/>
              <a:ea typeface="ＭＳ Ｐゴシック" charset="0"/>
            </a:endParaRPr>
          </a:p>
        </p:txBody>
      </p:sp>
      <p:cxnSp>
        <p:nvCxnSpPr>
          <p:cNvPr id="5" name="Straight Arrow Connector 4">
            <a:extLst>
              <a:ext uri="{FF2B5EF4-FFF2-40B4-BE49-F238E27FC236}">
                <a16:creationId xmlns:a16="http://schemas.microsoft.com/office/drawing/2014/main" id="{3D111FB2-7C66-2545-8DB1-E81BB5E40E2A}"/>
              </a:ext>
            </a:extLst>
          </p:cNvPr>
          <p:cNvCxnSpPr/>
          <p:nvPr/>
        </p:nvCxnSpPr>
        <p:spPr bwMode="auto">
          <a:xfrm>
            <a:off x="685800" y="2133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FE067436-B63F-C04E-97E4-E8C6BDFFA44E}"/>
              </a:ext>
            </a:extLst>
          </p:cNvPr>
          <p:cNvCxnSpPr/>
          <p:nvPr/>
        </p:nvCxnSpPr>
        <p:spPr bwMode="auto">
          <a:xfrm>
            <a:off x="685800" y="2514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7" name="Straight Arrow Connector 6">
            <a:extLst>
              <a:ext uri="{FF2B5EF4-FFF2-40B4-BE49-F238E27FC236}">
                <a16:creationId xmlns:a16="http://schemas.microsoft.com/office/drawing/2014/main" id="{48B9E7D1-F308-6946-A628-322B26AB2D61}"/>
              </a:ext>
            </a:extLst>
          </p:cNvPr>
          <p:cNvCxnSpPr/>
          <p:nvPr/>
        </p:nvCxnSpPr>
        <p:spPr bwMode="auto">
          <a:xfrm>
            <a:off x="685800" y="2895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 name="Straight Arrow Connector 7">
            <a:extLst>
              <a:ext uri="{FF2B5EF4-FFF2-40B4-BE49-F238E27FC236}">
                <a16:creationId xmlns:a16="http://schemas.microsoft.com/office/drawing/2014/main" id="{D89DD61F-9B99-0644-99AD-4E364DC69726}"/>
              </a:ext>
            </a:extLst>
          </p:cNvPr>
          <p:cNvCxnSpPr/>
          <p:nvPr/>
        </p:nvCxnSpPr>
        <p:spPr bwMode="auto">
          <a:xfrm>
            <a:off x="685800" y="3276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 name="Straight Arrow Connector 8">
            <a:extLst>
              <a:ext uri="{FF2B5EF4-FFF2-40B4-BE49-F238E27FC236}">
                <a16:creationId xmlns:a16="http://schemas.microsoft.com/office/drawing/2014/main" id="{57E64C4C-75A1-A344-A653-089D8E710BEA}"/>
              </a:ext>
            </a:extLst>
          </p:cNvPr>
          <p:cNvCxnSpPr/>
          <p:nvPr/>
        </p:nvCxnSpPr>
        <p:spPr bwMode="auto">
          <a:xfrm>
            <a:off x="685800" y="3657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0" name="Straight Arrow Connector 9">
            <a:extLst>
              <a:ext uri="{FF2B5EF4-FFF2-40B4-BE49-F238E27FC236}">
                <a16:creationId xmlns:a16="http://schemas.microsoft.com/office/drawing/2014/main" id="{E2B21D2B-CFF2-9744-98D0-3EF48A8BE5C1}"/>
              </a:ext>
            </a:extLst>
          </p:cNvPr>
          <p:cNvCxnSpPr/>
          <p:nvPr/>
        </p:nvCxnSpPr>
        <p:spPr bwMode="auto">
          <a:xfrm>
            <a:off x="685800" y="4038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1" name="Straight Arrow Connector 10">
            <a:extLst>
              <a:ext uri="{FF2B5EF4-FFF2-40B4-BE49-F238E27FC236}">
                <a16:creationId xmlns:a16="http://schemas.microsoft.com/office/drawing/2014/main" id="{07F1CA4A-C588-9146-8992-9A81945E7A74}"/>
              </a:ext>
            </a:extLst>
          </p:cNvPr>
          <p:cNvCxnSpPr/>
          <p:nvPr/>
        </p:nvCxnSpPr>
        <p:spPr bwMode="auto">
          <a:xfrm>
            <a:off x="685800" y="4419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2" name="Straight Arrow Connector 11">
            <a:extLst>
              <a:ext uri="{FF2B5EF4-FFF2-40B4-BE49-F238E27FC236}">
                <a16:creationId xmlns:a16="http://schemas.microsoft.com/office/drawing/2014/main" id="{5E539663-47BE-9945-886B-700C337B41C2}"/>
              </a:ext>
            </a:extLst>
          </p:cNvPr>
          <p:cNvCxnSpPr/>
          <p:nvPr/>
        </p:nvCxnSpPr>
        <p:spPr bwMode="auto">
          <a:xfrm>
            <a:off x="685800" y="4800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3" name="Straight Arrow Connector 12">
            <a:extLst>
              <a:ext uri="{FF2B5EF4-FFF2-40B4-BE49-F238E27FC236}">
                <a16:creationId xmlns:a16="http://schemas.microsoft.com/office/drawing/2014/main" id="{EF57F00F-0538-AE4F-8999-E03C68C4FB70}"/>
              </a:ext>
            </a:extLst>
          </p:cNvPr>
          <p:cNvCxnSpPr/>
          <p:nvPr/>
        </p:nvCxnSpPr>
        <p:spPr bwMode="auto">
          <a:xfrm>
            <a:off x="685800" y="5181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14" name="Straight Arrow Connector 13">
            <a:extLst>
              <a:ext uri="{FF2B5EF4-FFF2-40B4-BE49-F238E27FC236}">
                <a16:creationId xmlns:a16="http://schemas.microsoft.com/office/drawing/2014/main" id="{AFAD44D2-69A7-7D48-AD16-46CD460403A3}"/>
              </a:ext>
            </a:extLst>
          </p:cNvPr>
          <p:cNvCxnSpPr/>
          <p:nvPr/>
        </p:nvCxnSpPr>
        <p:spPr bwMode="auto">
          <a:xfrm>
            <a:off x="685800" y="5562600"/>
            <a:ext cx="31242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5" name="Oval 14">
            <a:extLst>
              <a:ext uri="{FF2B5EF4-FFF2-40B4-BE49-F238E27FC236}">
                <a16:creationId xmlns:a16="http://schemas.microsoft.com/office/drawing/2014/main" id="{0955FE9A-0454-0E42-95E8-EC211104C520}"/>
              </a:ext>
            </a:extLst>
          </p:cNvPr>
          <p:cNvSpPr/>
          <p:nvPr/>
        </p:nvSpPr>
        <p:spPr bwMode="auto">
          <a:xfrm>
            <a:off x="7086600" y="3616779"/>
            <a:ext cx="342900" cy="342900"/>
          </a:xfrm>
          <a:prstGeom prst="ellipse">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cxnSp>
        <p:nvCxnSpPr>
          <p:cNvPr id="18" name="Straight Arrow Connector 17">
            <a:extLst>
              <a:ext uri="{FF2B5EF4-FFF2-40B4-BE49-F238E27FC236}">
                <a16:creationId xmlns:a16="http://schemas.microsoft.com/office/drawing/2014/main" id="{509AB559-7A89-F642-9465-A957FFF08E87}"/>
              </a:ext>
            </a:extLst>
          </p:cNvPr>
          <p:cNvCxnSpPr>
            <a:cxnSpLocks/>
          </p:cNvCxnSpPr>
          <p:nvPr/>
        </p:nvCxnSpPr>
        <p:spPr bwMode="auto">
          <a:xfrm>
            <a:off x="4876800" y="2286000"/>
            <a:ext cx="2209800"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0" name="Straight Arrow Connector 19">
            <a:extLst>
              <a:ext uri="{FF2B5EF4-FFF2-40B4-BE49-F238E27FC236}">
                <a16:creationId xmlns:a16="http://schemas.microsoft.com/office/drawing/2014/main" id="{A5A898D6-BF1D-FF4D-AD5A-1D52E9F6B714}"/>
              </a:ext>
            </a:extLst>
          </p:cNvPr>
          <p:cNvCxnSpPr>
            <a:cxnSpLocks/>
          </p:cNvCxnSpPr>
          <p:nvPr/>
        </p:nvCxnSpPr>
        <p:spPr bwMode="auto">
          <a:xfrm>
            <a:off x="4876800" y="3048000"/>
            <a:ext cx="2209800" cy="6096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2" name="Straight Arrow Connector 21">
            <a:extLst>
              <a:ext uri="{FF2B5EF4-FFF2-40B4-BE49-F238E27FC236}">
                <a16:creationId xmlns:a16="http://schemas.microsoft.com/office/drawing/2014/main" id="{F598767C-E918-FA4C-9A31-6D9F5449C760}"/>
              </a:ext>
            </a:extLst>
          </p:cNvPr>
          <p:cNvCxnSpPr>
            <a:cxnSpLocks/>
          </p:cNvCxnSpPr>
          <p:nvPr/>
        </p:nvCxnSpPr>
        <p:spPr bwMode="auto">
          <a:xfrm>
            <a:off x="4876800" y="3810000"/>
            <a:ext cx="2209800" cy="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4" name="Straight Arrow Connector 23">
            <a:extLst>
              <a:ext uri="{FF2B5EF4-FFF2-40B4-BE49-F238E27FC236}">
                <a16:creationId xmlns:a16="http://schemas.microsoft.com/office/drawing/2014/main" id="{28DC2C82-B482-D440-916A-4A726DBF031C}"/>
              </a:ext>
            </a:extLst>
          </p:cNvPr>
          <p:cNvCxnSpPr>
            <a:cxnSpLocks/>
          </p:cNvCxnSpPr>
          <p:nvPr/>
        </p:nvCxnSpPr>
        <p:spPr bwMode="auto">
          <a:xfrm flipV="1">
            <a:off x="4876800" y="3959679"/>
            <a:ext cx="2209800" cy="612321"/>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Straight Arrow Connector 25">
            <a:extLst>
              <a:ext uri="{FF2B5EF4-FFF2-40B4-BE49-F238E27FC236}">
                <a16:creationId xmlns:a16="http://schemas.microsoft.com/office/drawing/2014/main" id="{D2D8BD8D-F2D6-194A-9B9A-FABA9DE14972}"/>
              </a:ext>
            </a:extLst>
          </p:cNvPr>
          <p:cNvCxnSpPr>
            <a:cxnSpLocks/>
          </p:cNvCxnSpPr>
          <p:nvPr/>
        </p:nvCxnSpPr>
        <p:spPr bwMode="auto">
          <a:xfrm flipV="1">
            <a:off x="4876800" y="4114800"/>
            <a:ext cx="2242457" cy="1219200"/>
          </a:xfrm>
          <a:prstGeom prst="straightConnector1">
            <a:avLst/>
          </a:prstGeom>
          <a:solidFill>
            <a:schemeClr val="accent1"/>
          </a:solidFill>
          <a:ln w="38100" cap="flat" cmpd="sng" algn="ctr">
            <a:solidFill>
              <a:schemeClr val="tx1"/>
            </a:solidFill>
            <a:prstDash val="solid"/>
            <a:round/>
            <a:headEnd type="none" w="med" len="med"/>
            <a:tailEnd type="triangle" w="lg" len="lg"/>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3" name="TextBox 32">
            <a:extLst>
              <a:ext uri="{FF2B5EF4-FFF2-40B4-BE49-F238E27FC236}">
                <a16:creationId xmlns:a16="http://schemas.microsoft.com/office/drawing/2014/main" id="{12B69798-802C-DC49-87A6-40053673C9AB}"/>
              </a:ext>
            </a:extLst>
          </p:cNvPr>
          <p:cNvSpPr txBox="1"/>
          <p:nvPr/>
        </p:nvSpPr>
        <p:spPr>
          <a:xfrm>
            <a:off x="6090832" y="1880327"/>
            <a:ext cx="2677336" cy="1200329"/>
          </a:xfrm>
          <a:prstGeom prst="rect">
            <a:avLst/>
          </a:prstGeom>
          <a:noFill/>
        </p:spPr>
        <p:txBody>
          <a:bodyPr wrap="none" rtlCol="0">
            <a:spAutoFit/>
          </a:bodyPr>
          <a:lstStyle/>
          <a:p>
            <a:r>
              <a:rPr lang="en-US" dirty="0"/>
              <a:t>Focal spot =</a:t>
            </a:r>
          </a:p>
          <a:p>
            <a:r>
              <a:rPr lang="en-US" dirty="0"/>
              <a:t>    </a:t>
            </a:r>
            <a:r>
              <a:rPr lang="en-US" dirty="0">
                <a:solidFill>
                  <a:srgbClr val="FF0000"/>
                </a:solidFill>
              </a:rPr>
              <a:t>maximize</a:t>
            </a:r>
          </a:p>
          <a:p>
            <a:r>
              <a:rPr lang="en-US" dirty="0"/>
              <a:t>      </a:t>
            </a:r>
            <a:r>
              <a:rPr lang="en-US" dirty="0">
                <a:solidFill>
                  <a:srgbClr val="FF0000"/>
                </a:solidFill>
              </a:rPr>
              <a:t>|</a:t>
            </a:r>
            <a:r>
              <a:rPr lang="en-US" dirty="0"/>
              <a:t>electric field </a:t>
            </a:r>
            <a:r>
              <a:rPr lang="en-US" b="1" dirty="0">
                <a:solidFill>
                  <a:srgbClr val="FF0000"/>
                </a:solidFill>
              </a:rPr>
              <a:t>E</a:t>
            </a:r>
            <a:r>
              <a:rPr lang="en-US" dirty="0">
                <a:solidFill>
                  <a:srgbClr val="FF0000"/>
                </a:solidFill>
              </a:rPr>
              <a:t>|</a:t>
            </a:r>
            <a:r>
              <a:rPr lang="en-US" baseline="30000" dirty="0">
                <a:solidFill>
                  <a:srgbClr val="FF0000"/>
                </a:solidFill>
              </a:rPr>
              <a:t>2</a:t>
            </a:r>
          </a:p>
        </p:txBody>
      </p:sp>
      <p:sp>
        <p:nvSpPr>
          <p:cNvPr id="34" name="TextBox 33">
            <a:extLst>
              <a:ext uri="{FF2B5EF4-FFF2-40B4-BE49-F238E27FC236}">
                <a16:creationId xmlns:a16="http://schemas.microsoft.com/office/drawing/2014/main" id="{90345FBD-679B-CF4D-94E3-9893B0A4EB90}"/>
              </a:ext>
            </a:extLst>
          </p:cNvPr>
          <p:cNvSpPr txBox="1"/>
          <p:nvPr/>
        </p:nvSpPr>
        <p:spPr>
          <a:xfrm>
            <a:off x="552492" y="1447800"/>
            <a:ext cx="3409908" cy="461665"/>
          </a:xfrm>
          <a:prstGeom prst="rect">
            <a:avLst/>
          </a:prstGeom>
          <a:noFill/>
        </p:spPr>
        <p:txBody>
          <a:bodyPr wrap="none" rtlCol="0">
            <a:spAutoFit/>
          </a:bodyPr>
          <a:lstStyle/>
          <a:p>
            <a:r>
              <a:rPr lang="en-US" dirty="0">
                <a:solidFill>
                  <a:srgbClr val="0432FF"/>
                </a:solidFill>
              </a:rPr>
              <a:t>incident light </a:t>
            </a:r>
            <a:r>
              <a:rPr lang="en-US" dirty="0"/>
              <a:t>(planewave)</a:t>
            </a:r>
          </a:p>
        </p:txBody>
      </p:sp>
      <p:sp>
        <p:nvSpPr>
          <p:cNvPr id="35" name="TextBox 34">
            <a:extLst>
              <a:ext uri="{FF2B5EF4-FFF2-40B4-BE49-F238E27FC236}">
                <a16:creationId xmlns:a16="http://schemas.microsoft.com/office/drawing/2014/main" id="{3EEA7471-E163-FF40-A692-FDFFC1586300}"/>
              </a:ext>
            </a:extLst>
          </p:cNvPr>
          <p:cNvSpPr txBox="1"/>
          <p:nvPr/>
        </p:nvSpPr>
        <p:spPr>
          <a:xfrm>
            <a:off x="131521" y="6318286"/>
            <a:ext cx="8880957" cy="461665"/>
          </a:xfrm>
          <a:prstGeom prst="rect">
            <a:avLst/>
          </a:prstGeom>
          <a:noFill/>
        </p:spPr>
        <p:txBody>
          <a:bodyPr wrap="none" rtlCol="0">
            <a:spAutoFit/>
          </a:bodyPr>
          <a:lstStyle/>
          <a:p>
            <a:r>
              <a:rPr lang="en-US" i="1" dirty="0"/>
              <a:t>Complication:</a:t>
            </a:r>
            <a:r>
              <a:rPr lang="en-US" dirty="0"/>
              <a:t> focus </a:t>
            </a:r>
            <a:r>
              <a:rPr lang="en-US" dirty="0">
                <a:solidFill>
                  <a:srgbClr val="0432FF"/>
                </a:solidFill>
              </a:rPr>
              <a:t>multiple</a:t>
            </a:r>
            <a:r>
              <a:rPr lang="en-US" dirty="0"/>
              <a:t> incident </a:t>
            </a:r>
            <a:r>
              <a:rPr lang="el-GR" dirty="0">
                <a:solidFill>
                  <a:srgbClr val="0432FF"/>
                </a:solidFill>
              </a:rPr>
              <a:t>λ</a:t>
            </a:r>
            <a:r>
              <a:rPr lang="en-US" dirty="0"/>
              <a:t> and/or </a:t>
            </a:r>
            <a:r>
              <a:rPr lang="en-US" dirty="0">
                <a:solidFill>
                  <a:srgbClr val="0432FF"/>
                </a:solidFill>
              </a:rPr>
              <a:t>angles</a:t>
            </a:r>
            <a:r>
              <a:rPr lang="en-US" dirty="0"/>
              <a:t> </a:t>
            </a:r>
            <a:r>
              <a:rPr lang="en-US" dirty="0">
                <a:solidFill>
                  <a:srgbClr val="FF0000"/>
                </a:solidFill>
              </a:rPr>
              <a:t>simultaneously</a:t>
            </a:r>
            <a:r>
              <a:rPr lang="en-US" dirty="0"/>
              <a:t>?</a:t>
            </a:r>
          </a:p>
        </p:txBody>
      </p:sp>
    </p:spTree>
    <p:extLst>
      <p:ext uri="{BB962C8B-B14F-4D97-AF65-F5344CB8AC3E}">
        <p14:creationId xmlns:p14="http://schemas.microsoft.com/office/powerpoint/2010/main" val="32503140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3E54B-C68F-8448-BE67-4B33002F23C7}"/>
              </a:ext>
            </a:extLst>
          </p:cNvPr>
          <p:cNvSpPr>
            <a:spLocks noGrp="1"/>
          </p:cNvSpPr>
          <p:nvPr>
            <p:ph type="title"/>
          </p:nvPr>
        </p:nvSpPr>
        <p:spPr>
          <a:xfrm>
            <a:off x="354880" y="667994"/>
            <a:ext cx="6203763" cy="994172"/>
          </a:xfrm>
        </p:spPr>
        <p:txBody>
          <a:bodyPr/>
          <a:lstStyle/>
          <a:p>
            <a:r>
              <a:rPr lang="en-US" dirty="0"/>
              <a:t>Why is it a hard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8BC485-AF09-B145-8006-E6128D2342EB}"/>
                  </a:ext>
                </a:extLst>
              </p:cNvPr>
              <p:cNvSpPr>
                <a:spLocks noGrp="1"/>
              </p:cNvSpPr>
              <p:nvPr>
                <p:ph idx="1"/>
              </p:nvPr>
            </p:nvSpPr>
            <p:spPr>
              <a:xfrm>
                <a:off x="263287" y="2122743"/>
                <a:ext cx="7597538" cy="4205039"/>
              </a:xfrm>
            </p:spPr>
            <p:txBody>
              <a:bodyPr>
                <a:normAutofit fontScale="55000" lnSpcReduction="20000"/>
              </a:bodyPr>
              <a:lstStyle/>
              <a:p>
                <a:pPr marL="57150" indent="0">
                  <a:buNone/>
                </a:pPr>
                <a:r>
                  <a:rPr lang="en-US" sz="4200" dirty="0"/>
                  <a:t>• complex aperiodic pattern</a:t>
                </a:r>
              </a:p>
              <a:p>
                <a:pPr marL="57150" indent="0">
                  <a:buNone/>
                </a:pPr>
                <a:r>
                  <a:rPr lang="en-US" sz="4200" dirty="0"/>
                  <a:t>• High material contrast</a:t>
                </a:r>
              </a:p>
              <a:p>
                <a:pPr marL="57150" indent="0">
                  <a:buNone/>
                </a:pPr>
                <a:r>
                  <a:rPr lang="en-US" sz="4200" dirty="0"/>
                  <a:t>• Rapidly varying (</a:t>
                </a:r>
                <a:r>
                  <a:rPr lang="el-GR" sz="4200" dirty="0"/>
                  <a:t>λ</a:t>
                </a:r>
                <a:r>
                  <a:rPr lang="en-US" sz="4200" dirty="0"/>
                  <a:t>), big</a:t>
                </a:r>
              </a:p>
              <a:p>
                <a:pPr marL="342900" lvl="1" indent="0">
                  <a:buNone/>
                </a:pPr>
                <a:endParaRPr lang="en-US" dirty="0"/>
              </a:p>
              <a:p>
                <a:pPr marL="0" indent="0">
                  <a:buNone/>
                </a:pPr>
                <a:r>
                  <a:rPr lang="en-US" sz="4400" b="1" dirty="0"/>
                  <a:t>Very hard forward problem</a:t>
                </a:r>
              </a:p>
              <a:p>
                <a:pPr marL="0" indent="0">
                  <a:buNone/>
                </a:pPr>
                <a:r>
                  <a:rPr lang="en-US" sz="4400" dirty="0"/>
                  <a:t>Even if design is </a:t>
                </a:r>
                <a:r>
                  <a:rPr lang="en-US" sz="4400" i="1" dirty="0"/>
                  <a:t>given, </a:t>
                </a:r>
                <a:r>
                  <a:rPr lang="en-US" sz="4400" dirty="0"/>
                  <a:t>simulating it requires a</a:t>
                </a:r>
              </a:p>
              <a:p>
                <a:pPr marL="0" indent="0">
                  <a:buNone/>
                </a:pPr>
                <a:r>
                  <a:rPr lang="en-US" sz="4400" dirty="0"/>
                  <a:t>super computer for </a:t>
                </a:r>
                <a:r>
                  <a:rPr lang="en-US" sz="4400" i="1" dirty="0"/>
                  <a:t>one</a:t>
                </a:r>
                <a:r>
                  <a:rPr lang="en-US" sz="4400" dirty="0"/>
                  <a:t> brute-force simulation</a:t>
                </a:r>
              </a:p>
              <a:p>
                <a:pPr marL="0" indent="0">
                  <a:buNone/>
                </a:pPr>
                <a:endParaRPr lang="en-US" sz="4400" dirty="0"/>
              </a:p>
              <a:p>
                <a:pPr marL="0" indent="0">
                  <a:buNone/>
                </a:pPr>
                <a:r>
                  <a:rPr lang="en-US" sz="4400" b="1" dirty="0"/>
                  <a:t>Inverse problem intractable?</a:t>
                </a:r>
              </a:p>
              <a:p>
                <a:pPr marL="0" indent="0">
                  <a:buNone/>
                </a:pPr>
                <a:r>
                  <a:rPr lang="en-US" sz="4400" dirty="0"/>
                  <a:t>We are not given the design!</a:t>
                </a:r>
              </a:p>
              <a:p>
                <a:pPr marL="342900" lvl="1" indent="0">
                  <a:buNone/>
                </a:pPr>
                <a:r>
                  <a:rPr lang="en-US" sz="3600" dirty="0"/>
                  <a:t>Ex: maximize </a:t>
                </a:r>
                <a14:m>
                  <m:oMath xmlns:m="http://schemas.openxmlformats.org/officeDocument/2006/math">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𝐼</m:t>
                        </m:r>
                      </m:e>
                      <m:sup>
                        <m:r>
                          <a:rPr lang="en-US" sz="3600" b="0" i="1" smtClean="0">
                            <a:latin typeface="Cambria Math" panose="02040503050406030204" pitchFamily="18" charset="0"/>
                          </a:rPr>
                          <m:t>2</m:t>
                        </m:r>
                      </m:sup>
                    </m:sSup>
                  </m:oMath>
                </a14:m>
                <a:r>
                  <a:rPr lang="en-US" sz="3600" dirty="0"/>
                  <a:t> at focal spot </a:t>
                </a:r>
                <a:r>
                  <a:rPr lang="en-US" sz="3600" dirty="0">
                    <a:sym typeface="Wingdings" pitchFamily="2" charset="2"/>
                  </a:rPr>
                  <a:t></a:t>
                </a:r>
              </a:p>
              <a:p>
                <a:pPr marL="342900" lvl="1" indent="0">
                  <a:buNone/>
                </a:pPr>
                <a:r>
                  <a:rPr lang="en-US" sz="3600" dirty="0">
                    <a:sym typeface="Wingdings" pitchFamily="2" charset="2"/>
                  </a:rPr>
                  <a:t>       search </a:t>
                </a:r>
                <a14:m>
                  <m:oMath xmlns:m="http://schemas.openxmlformats.org/officeDocument/2006/math">
                    <m:sSup>
                      <m:sSupPr>
                        <m:ctrlPr>
                          <a:rPr lang="en-US" sz="3600" b="0" i="1" smtClean="0">
                            <a:latin typeface="Cambria Math" panose="02040503050406030204" pitchFamily="18" charset="0"/>
                            <a:sym typeface="Wingdings" pitchFamily="2" charset="2"/>
                          </a:rPr>
                        </m:ctrlPr>
                      </m:sSupPr>
                      <m:e>
                        <m:r>
                          <a:rPr lang="en-US" sz="3600" b="0" i="1" smtClean="0">
                            <a:latin typeface="Cambria Math" panose="02040503050406030204" pitchFamily="18" charset="0"/>
                            <a:sym typeface="Wingdings" pitchFamily="2" charset="2"/>
                          </a:rPr>
                          <m:t>10</m:t>
                        </m:r>
                      </m:e>
                      <m:sup>
                        <m:r>
                          <a:rPr lang="en-US" sz="3600" b="0" i="1" smtClean="0">
                            <a:latin typeface="Cambria Math" panose="02040503050406030204" pitchFamily="18" charset="0"/>
                            <a:sym typeface="Wingdings" pitchFamily="2" charset="2"/>
                          </a:rPr>
                          <m:t>6</m:t>
                        </m:r>
                      </m:sup>
                    </m:sSup>
                  </m:oMath>
                </a14:m>
                <a:r>
                  <a:rPr lang="en-US" sz="3600" dirty="0"/>
                  <a:t> parameters for best focus</a:t>
                </a:r>
              </a:p>
            </p:txBody>
          </p:sp>
        </mc:Choice>
        <mc:Fallback xmlns="">
          <p:sp>
            <p:nvSpPr>
              <p:cNvPr id="3" name="Content Placeholder 2">
                <a:extLst>
                  <a:ext uri="{FF2B5EF4-FFF2-40B4-BE49-F238E27FC236}">
                    <a16:creationId xmlns:a16="http://schemas.microsoft.com/office/drawing/2014/main" id="{238BC485-AF09-B145-8006-E6128D2342EB}"/>
                  </a:ext>
                </a:extLst>
              </p:cNvPr>
              <p:cNvSpPr>
                <a:spLocks noGrp="1" noRot="1" noChangeAspect="1" noMove="1" noResize="1" noEditPoints="1" noAdjustHandles="1" noChangeArrowheads="1" noChangeShapeType="1" noTextEdit="1"/>
              </p:cNvSpPr>
              <p:nvPr>
                <p:ph idx="1"/>
              </p:nvPr>
            </p:nvSpPr>
            <p:spPr>
              <a:xfrm>
                <a:off x="263287" y="2122743"/>
                <a:ext cx="7597538" cy="4205039"/>
              </a:xfrm>
              <a:blipFill>
                <a:blip r:embed="rId3"/>
                <a:stretch>
                  <a:fillRect l="-1336" t="-2108" b="-602"/>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2D4B41C6-7194-BC43-879C-60105DBD69BF}"/>
              </a:ext>
            </a:extLst>
          </p:cNvPr>
          <p:cNvGrpSpPr/>
          <p:nvPr/>
        </p:nvGrpSpPr>
        <p:grpSpPr>
          <a:xfrm>
            <a:off x="6716718" y="845819"/>
            <a:ext cx="2633022" cy="5137025"/>
            <a:chOff x="9148264" y="365124"/>
            <a:chExt cx="3121075" cy="6342800"/>
          </a:xfrm>
        </p:grpSpPr>
        <p:pic>
          <p:nvPicPr>
            <p:cNvPr id="11" name="Content Placeholder 9">
              <a:extLst>
                <a:ext uri="{FF2B5EF4-FFF2-40B4-BE49-F238E27FC236}">
                  <a16:creationId xmlns:a16="http://schemas.microsoft.com/office/drawing/2014/main" id="{8D345CB8-70D1-364C-9046-01DEB4D9628B}"/>
                </a:ext>
              </a:extLst>
            </p:cNvPr>
            <p:cNvPicPr>
              <a:picLocks noChangeAspect="1"/>
            </p:cNvPicPr>
            <p:nvPr/>
          </p:nvPicPr>
          <p:blipFill>
            <a:blip r:embed="rId4"/>
            <a:stretch>
              <a:fillRect/>
            </a:stretch>
          </p:blipFill>
          <p:spPr>
            <a:xfrm>
              <a:off x="9148264" y="365124"/>
              <a:ext cx="2902711" cy="5202743"/>
            </a:xfrm>
            <a:prstGeom prst="rect">
              <a:avLst/>
            </a:prstGeom>
          </p:spPr>
        </p:pic>
        <p:sp>
          <p:nvSpPr>
            <p:cNvPr id="12" name="Rectangle 11">
              <a:extLst>
                <a:ext uri="{FF2B5EF4-FFF2-40B4-BE49-F238E27FC236}">
                  <a16:creationId xmlns:a16="http://schemas.microsoft.com/office/drawing/2014/main" id="{C2DE51E0-896C-C54A-9697-8D0A8814E7F7}"/>
                </a:ext>
              </a:extLst>
            </p:cNvPr>
            <p:cNvSpPr/>
            <p:nvPr/>
          </p:nvSpPr>
          <p:spPr>
            <a:xfrm>
              <a:off x="9407858" y="5567868"/>
              <a:ext cx="2861481" cy="1140056"/>
            </a:xfrm>
            <a:prstGeom prst="rect">
              <a:avLst/>
            </a:prstGeom>
          </p:spPr>
          <p:txBody>
            <a:bodyPr wrap="square">
              <a:spAutoFit/>
            </a:bodyPr>
            <a:lstStyle/>
            <a:p>
              <a:r>
                <a:rPr lang="en-US" sz="1800" dirty="0">
                  <a:solidFill>
                    <a:srgbClr val="222222"/>
                  </a:solidFill>
                  <a:latin typeface="Source Sans Pro"/>
                </a:rPr>
                <a:t>[</a:t>
              </a:r>
              <a:r>
                <a:rPr lang="en-US" sz="1800" dirty="0" err="1">
                  <a:solidFill>
                    <a:srgbClr val="222222"/>
                  </a:solidFill>
                  <a:latin typeface="Source Sans Pro"/>
                </a:rPr>
                <a:t>Arbabi</a:t>
              </a:r>
              <a:r>
                <a:rPr lang="en-US" sz="1800" dirty="0">
                  <a:solidFill>
                    <a:srgbClr val="222222"/>
                  </a:solidFill>
                  <a:latin typeface="Source Sans Pro"/>
                </a:rPr>
                <a:t>, A. et al.</a:t>
              </a:r>
            </a:p>
            <a:p>
              <a:r>
                <a:rPr lang="en-US" sz="1800" i="1" dirty="0">
                  <a:solidFill>
                    <a:srgbClr val="222222"/>
                  </a:solidFill>
                  <a:latin typeface="Source Sans Pro"/>
                </a:rPr>
                <a:t>Nat. </a:t>
              </a:r>
              <a:r>
                <a:rPr lang="en-US" sz="1800" i="1" dirty="0" err="1">
                  <a:solidFill>
                    <a:srgbClr val="222222"/>
                  </a:solidFill>
                  <a:latin typeface="Source Sans Pro"/>
                </a:rPr>
                <a:t>Nanotechnol</a:t>
              </a:r>
              <a:r>
                <a:rPr lang="en-US" sz="1800" i="1" dirty="0">
                  <a:solidFill>
                    <a:srgbClr val="222222"/>
                  </a:solidFill>
                  <a:latin typeface="Source Sans Pro"/>
                </a:rPr>
                <a:t>.</a:t>
              </a:r>
              <a:r>
                <a:rPr lang="en-US" sz="1800" dirty="0">
                  <a:solidFill>
                    <a:srgbClr val="222222"/>
                  </a:solidFill>
                  <a:latin typeface="Source Sans Pro"/>
                </a:rPr>
                <a:t> </a:t>
              </a:r>
            </a:p>
            <a:p>
              <a:r>
                <a:rPr lang="en-US" sz="1800" b="1" dirty="0">
                  <a:solidFill>
                    <a:srgbClr val="222222"/>
                  </a:solidFill>
                  <a:latin typeface="Source Sans Pro"/>
                </a:rPr>
                <a:t>10</a:t>
              </a:r>
              <a:r>
                <a:rPr lang="en-US" sz="1800" dirty="0">
                  <a:solidFill>
                    <a:srgbClr val="222222"/>
                  </a:solidFill>
                  <a:latin typeface="Source Sans Pro"/>
                </a:rPr>
                <a:t>, 937–943 (2015)]</a:t>
              </a:r>
              <a:endParaRPr lang="en-US" sz="1800" dirty="0"/>
            </a:p>
          </p:txBody>
        </p:sp>
      </p:grpSp>
      <p:grpSp>
        <p:nvGrpSpPr>
          <p:cNvPr id="16" name="Group 15">
            <a:extLst>
              <a:ext uri="{FF2B5EF4-FFF2-40B4-BE49-F238E27FC236}">
                <a16:creationId xmlns:a16="http://schemas.microsoft.com/office/drawing/2014/main" id="{5BEA94F5-D53B-E84F-8107-93A760CA6116}"/>
              </a:ext>
            </a:extLst>
          </p:cNvPr>
          <p:cNvGrpSpPr/>
          <p:nvPr/>
        </p:nvGrpSpPr>
        <p:grpSpPr>
          <a:xfrm>
            <a:off x="4164927" y="1828800"/>
            <a:ext cx="2845473" cy="1649829"/>
            <a:chOff x="6003031" y="361760"/>
            <a:chExt cx="3793963" cy="2199772"/>
          </a:xfrm>
        </p:grpSpPr>
        <p:pic>
          <p:nvPicPr>
            <p:cNvPr id="14" name="Picture 13">
              <a:extLst>
                <a:ext uri="{FF2B5EF4-FFF2-40B4-BE49-F238E27FC236}">
                  <a16:creationId xmlns:a16="http://schemas.microsoft.com/office/drawing/2014/main" id="{2745751F-0741-8244-9E66-2448210974E1}"/>
                </a:ext>
              </a:extLst>
            </p:cNvPr>
            <p:cNvPicPr>
              <a:picLocks noChangeAspect="1"/>
            </p:cNvPicPr>
            <p:nvPr/>
          </p:nvPicPr>
          <p:blipFill>
            <a:blip r:embed="rId5"/>
            <a:stretch>
              <a:fillRect/>
            </a:stretch>
          </p:blipFill>
          <p:spPr>
            <a:xfrm>
              <a:off x="6003031" y="361760"/>
              <a:ext cx="3267153" cy="1728165"/>
            </a:xfrm>
            <a:prstGeom prst="rect">
              <a:avLst/>
            </a:prstGeom>
          </p:spPr>
        </p:pic>
        <p:sp>
          <p:nvSpPr>
            <p:cNvPr id="15" name="TextBox 14">
              <a:extLst>
                <a:ext uri="{FF2B5EF4-FFF2-40B4-BE49-F238E27FC236}">
                  <a16:creationId xmlns:a16="http://schemas.microsoft.com/office/drawing/2014/main" id="{133D5554-DBAC-4A46-9705-EE5364CB17B4}"/>
                </a:ext>
              </a:extLst>
            </p:cNvPr>
            <p:cNvSpPr txBox="1"/>
            <p:nvPr/>
          </p:nvSpPr>
          <p:spPr>
            <a:xfrm>
              <a:off x="6438810" y="2069089"/>
              <a:ext cx="3358184" cy="492443"/>
            </a:xfrm>
            <a:prstGeom prst="rect">
              <a:avLst/>
            </a:prstGeom>
            <a:noFill/>
          </p:spPr>
          <p:txBody>
            <a:bodyPr wrap="none" rtlCol="0">
              <a:spAutoFit/>
            </a:bodyPr>
            <a:lstStyle/>
            <a:p>
              <a:r>
                <a:rPr lang="en-US" sz="1800" dirty="0" err="1"/>
                <a:t>Capasso</a:t>
              </a:r>
              <a:r>
                <a:rPr lang="en-US" sz="1800" dirty="0"/>
                <a:t> group (Harvard)</a:t>
              </a:r>
            </a:p>
          </p:txBody>
        </p:sp>
      </p:grpSp>
      <p:sp>
        <p:nvSpPr>
          <p:cNvPr id="5" name="TextBox 4">
            <a:extLst>
              <a:ext uri="{FF2B5EF4-FFF2-40B4-BE49-F238E27FC236}">
                <a16:creationId xmlns:a16="http://schemas.microsoft.com/office/drawing/2014/main" id="{E9996768-7EB4-2942-A096-263F19A7985B}"/>
              </a:ext>
            </a:extLst>
          </p:cNvPr>
          <p:cNvSpPr txBox="1"/>
          <p:nvPr/>
        </p:nvSpPr>
        <p:spPr>
          <a:xfrm>
            <a:off x="6824257" y="2296161"/>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500 nm</a:t>
            </a:r>
          </a:p>
        </p:txBody>
      </p:sp>
      <p:sp>
        <p:nvSpPr>
          <p:cNvPr id="17" name="TextBox 16">
            <a:extLst>
              <a:ext uri="{FF2B5EF4-FFF2-40B4-BE49-F238E27FC236}">
                <a16:creationId xmlns:a16="http://schemas.microsoft.com/office/drawing/2014/main" id="{4E822876-8174-A042-8C33-BE5D76F9F85D}"/>
              </a:ext>
            </a:extLst>
          </p:cNvPr>
          <p:cNvSpPr txBox="1"/>
          <p:nvPr/>
        </p:nvSpPr>
        <p:spPr>
          <a:xfrm>
            <a:off x="6778537" y="4476933"/>
            <a:ext cx="731520" cy="553998"/>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t>100 µm</a:t>
            </a:r>
          </a:p>
        </p:txBody>
      </p:sp>
      <p:sp>
        <p:nvSpPr>
          <p:cNvPr id="18" name="TextBox 17">
            <a:extLst>
              <a:ext uri="{FF2B5EF4-FFF2-40B4-BE49-F238E27FC236}">
                <a16:creationId xmlns:a16="http://schemas.microsoft.com/office/drawing/2014/main" id="{B7C2B1FB-7AF8-8A42-B3D5-DD7D94ECA6B2}"/>
              </a:ext>
            </a:extLst>
          </p:cNvPr>
          <p:cNvSpPr txBox="1"/>
          <p:nvPr/>
        </p:nvSpPr>
        <p:spPr>
          <a:xfrm>
            <a:off x="4062056" y="2687511"/>
            <a:ext cx="547302" cy="553998"/>
          </a:xfrm>
          <a:prstGeom prst="rect">
            <a:avLst/>
          </a:prstGeom>
          <a:solidFill>
            <a:schemeClr val="tx1"/>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500" dirty="0">
                <a:solidFill>
                  <a:schemeClr val="bg1"/>
                </a:solidFill>
              </a:rPr>
              <a:t>2 µm</a:t>
            </a:r>
          </a:p>
        </p:txBody>
      </p:sp>
    </p:spTree>
    <p:extLst>
      <p:ext uri="{BB962C8B-B14F-4D97-AF65-F5344CB8AC3E}">
        <p14:creationId xmlns:p14="http://schemas.microsoft.com/office/powerpoint/2010/main" val="406341554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5662"/>
            <a:ext cx="9132065" cy="807171"/>
          </a:xfrm>
        </p:spPr>
        <p:txBody>
          <a:bodyPr>
            <a:normAutofit fontScale="90000"/>
          </a:bodyPr>
          <a:lstStyle/>
          <a:p>
            <a:r>
              <a:rPr lang="en-US" sz="2800" dirty="0">
                <a:solidFill>
                  <a:srgbClr val="0432FF"/>
                </a:solidFill>
                <a:latin typeface="+mn-lt"/>
              </a:rPr>
              <a:t>Large-scale</a:t>
            </a:r>
            <a:r>
              <a:rPr lang="en-US" sz="2800" dirty="0">
                <a:latin typeface="+mn-lt"/>
              </a:rPr>
              <a:t> </a:t>
            </a:r>
            <a:r>
              <a:rPr lang="en-US" sz="2800" dirty="0" err="1">
                <a:latin typeface="+mn-lt"/>
              </a:rPr>
              <a:t>metasurface</a:t>
            </a:r>
            <a:r>
              <a:rPr lang="en-US" sz="2800" dirty="0">
                <a:latin typeface="+mn-lt"/>
              </a:rPr>
              <a:t> </a:t>
            </a:r>
            <a:r>
              <a:rPr lang="en-US" sz="2800" dirty="0">
                <a:solidFill>
                  <a:srgbClr val="0432FF"/>
                </a:solidFill>
                <a:latin typeface="+mn-lt"/>
              </a:rPr>
              <a:t>optimization</a:t>
            </a:r>
            <a:r>
              <a:rPr lang="en-US" sz="2800" dirty="0">
                <a:latin typeface="+mn-lt"/>
              </a:rPr>
              <a:t> by </a:t>
            </a:r>
            <a:r>
              <a:rPr lang="en-US" sz="2800" dirty="0">
                <a:solidFill>
                  <a:srgbClr val="FF0000"/>
                </a:solidFill>
                <a:latin typeface="+mn-lt"/>
              </a:rPr>
              <a:t>domain decomposition</a:t>
            </a:r>
          </a:p>
        </p:txBody>
      </p:sp>
      <p:pic>
        <p:nvPicPr>
          <p:cNvPr id="1026" name="Picture 2" descr="https://latex.codecogs.com/gif.latex?%5Chuge%20%5Cbegin%7Balign%7D%20%26f%20%3D%20%5CBigg%7C%5Cint%20%5Cmathbf%7BG_0%7D%20%28%5Cmathbf%7Br%7D%2C%5Cmathbf%7Br%27%7D%29%20%5Cmathbf%7BJ_%5Ctext%7Bequiv%7D%7D%28%5Cmathbf%7Br%27%7D%29%20d%5Cmathbf%7Br%27%7D%5CBigg%7C%5E2%2C%5Cnotag%20%5C%5C%20%26%5Cmathbf%7BJ_%5Ctext%7Bequiv%7D%7D%20%5Csim%20%5Cmathbf%7BE%7D_%7B%7C%7C%7D%5Cnotag%20%5Cend%7Balign%7D">
            <a:extLst>
              <a:ext uri="{FF2B5EF4-FFF2-40B4-BE49-F238E27FC236}">
                <a16:creationId xmlns:a16="http://schemas.microsoft.com/office/drawing/2014/main" id="{0151087E-B826-44C5-913F-9C17F02AD0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825" y="4579367"/>
            <a:ext cx="2567636" cy="92290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009ABA27-FB41-4503-9BD8-0194F8F71BE5}"/>
              </a:ext>
            </a:extLst>
          </p:cNvPr>
          <p:cNvSpPr txBox="1"/>
          <p:nvPr/>
        </p:nvSpPr>
        <p:spPr>
          <a:xfrm>
            <a:off x="331037" y="3586877"/>
            <a:ext cx="3990204" cy="2585323"/>
          </a:xfrm>
          <a:prstGeom prst="rect">
            <a:avLst/>
          </a:prstGeom>
          <a:noFill/>
        </p:spPr>
        <p:txBody>
          <a:bodyPr wrap="square" rtlCol="0">
            <a:spAutoFit/>
          </a:bodyPr>
          <a:lstStyle/>
          <a:p>
            <a:r>
              <a:rPr lang="en-US" sz="1800" dirty="0"/>
              <a:t>many possible </a:t>
            </a:r>
            <a:r>
              <a:rPr lang="en-US" sz="1800" dirty="0">
                <a:solidFill>
                  <a:srgbClr val="0432FF"/>
                </a:solidFill>
              </a:rPr>
              <a:t>objective functions,</a:t>
            </a:r>
          </a:p>
          <a:p>
            <a:r>
              <a:rPr lang="en-US" sz="1800" dirty="0">
                <a:solidFill>
                  <a:srgbClr val="0432FF"/>
                </a:solidFill>
              </a:rPr>
              <a:t>   </a:t>
            </a:r>
            <a:r>
              <a:rPr lang="en-US" sz="1800" dirty="0">
                <a:solidFill>
                  <a:srgbClr val="FF0000"/>
                </a:solidFill>
              </a:rPr>
              <a:t>(including broad-band/multi-</a:t>
            </a:r>
            <a:r>
              <a:rPr lang="el-GR" sz="1800" dirty="0">
                <a:solidFill>
                  <a:srgbClr val="FF0000"/>
                </a:solidFill>
              </a:rPr>
              <a:t>ω</a:t>
            </a:r>
            <a:r>
              <a:rPr lang="en-US" sz="1800" dirty="0">
                <a:solidFill>
                  <a:srgbClr val="FF0000"/>
                </a:solidFill>
              </a:rPr>
              <a:t>) </a:t>
            </a:r>
          </a:p>
          <a:p>
            <a:endParaRPr lang="en-US" sz="1800" dirty="0"/>
          </a:p>
          <a:p>
            <a:r>
              <a:rPr lang="en-US" sz="1800" dirty="0"/>
              <a:t>focal-spot intensity:</a:t>
            </a:r>
          </a:p>
          <a:p>
            <a:endParaRPr lang="en-US" sz="1800" dirty="0"/>
          </a:p>
          <a:p>
            <a:endParaRPr lang="en-US" sz="1800" dirty="0"/>
          </a:p>
          <a:p>
            <a:endParaRPr lang="en-US" sz="1800" dirty="0"/>
          </a:p>
          <a:p>
            <a:endParaRPr lang="en-US" sz="1800" dirty="0"/>
          </a:p>
          <a:p>
            <a:r>
              <a:rPr lang="en-US" sz="1800" dirty="0" err="1"/>
              <a:t>wavefront</a:t>
            </a:r>
            <a:r>
              <a:rPr lang="en-US" sz="1800" dirty="0"/>
              <a:t> matching:</a:t>
            </a:r>
          </a:p>
        </p:txBody>
      </p:sp>
      <p:grpSp>
        <p:nvGrpSpPr>
          <p:cNvPr id="9" name="Group 8">
            <a:extLst>
              <a:ext uri="{FF2B5EF4-FFF2-40B4-BE49-F238E27FC236}">
                <a16:creationId xmlns:a16="http://schemas.microsoft.com/office/drawing/2014/main" id="{4B6842BA-D050-40F9-99CF-88B2149B3B93}"/>
              </a:ext>
            </a:extLst>
          </p:cNvPr>
          <p:cNvGrpSpPr/>
          <p:nvPr/>
        </p:nvGrpSpPr>
        <p:grpSpPr>
          <a:xfrm>
            <a:off x="105778" y="1500640"/>
            <a:ext cx="4172673" cy="1531686"/>
            <a:chOff x="2155032" y="632820"/>
            <a:chExt cx="5563564" cy="2042247"/>
          </a:xfrm>
        </p:grpSpPr>
        <p:pic>
          <p:nvPicPr>
            <p:cNvPr id="10" name="Graphic 9">
              <a:extLst>
                <a:ext uri="{FF2B5EF4-FFF2-40B4-BE49-F238E27FC236}">
                  <a16:creationId xmlns:a16="http://schemas.microsoft.com/office/drawing/2014/main" id="{B9DFA964-2C67-4951-B3E9-896E09ADD2E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62106" y="976389"/>
              <a:ext cx="4779506" cy="1698678"/>
            </a:xfrm>
            <a:prstGeom prst="rect">
              <a:avLst/>
            </a:prstGeom>
          </p:spPr>
        </p:pic>
        <p:sp>
          <p:nvSpPr>
            <p:cNvPr id="11" name="TextBox 10">
              <a:extLst>
                <a:ext uri="{FF2B5EF4-FFF2-40B4-BE49-F238E27FC236}">
                  <a16:creationId xmlns:a16="http://schemas.microsoft.com/office/drawing/2014/main" id="{D44EA158-29BB-4CCF-8FC8-0C0221E3919F}"/>
                </a:ext>
              </a:extLst>
            </p:cNvPr>
            <p:cNvSpPr txBox="1"/>
            <p:nvPr/>
          </p:nvSpPr>
          <p:spPr>
            <a:xfrm>
              <a:off x="5453928" y="632820"/>
              <a:ext cx="889151" cy="430887"/>
            </a:xfrm>
            <a:prstGeom prst="rect">
              <a:avLst/>
            </a:prstGeom>
            <a:noFill/>
          </p:spPr>
          <p:txBody>
            <a:bodyPr wrap="square" rtlCol="0">
              <a:spAutoFit/>
            </a:bodyPr>
            <a:lstStyle/>
            <a:p>
              <a:r>
                <a:rPr lang="en-US" sz="1500" dirty="0">
                  <a:solidFill>
                    <a:srgbClr val="0070C0"/>
                  </a:solidFill>
                </a:rPr>
                <a:t>LPA</a:t>
              </a:r>
            </a:p>
          </p:txBody>
        </p:sp>
        <p:sp>
          <p:nvSpPr>
            <p:cNvPr id="27" name="TextBox 26">
              <a:extLst>
                <a:ext uri="{FF2B5EF4-FFF2-40B4-BE49-F238E27FC236}">
                  <a16:creationId xmlns:a16="http://schemas.microsoft.com/office/drawing/2014/main" id="{C78AE48B-595D-4D0F-ADCC-F7A60B8DF760}"/>
                </a:ext>
              </a:extLst>
            </p:cNvPr>
            <p:cNvSpPr txBox="1"/>
            <p:nvPr/>
          </p:nvSpPr>
          <p:spPr>
            <a:xfrm>
              <a:off x="6250521" y="1822805"/>
              <a:ext cx="1468075" cy="430887"/>
            </a:xfrm>
            <a:prstGeom prst="rect">
              <a:avLst/>
            </a:prstGeom>
            <a:noFill/>
          </p:spPr>
          <p:txBody>
            <a:bodyPr wrap="square" rtlCol="0">
              <a:spAutoFit/>
            </a:bodyPr>
            <a:lstStyle/>
            <a:p>
              <a:r>
                <a:rPr lang="en-US" sz="1500" dirty="0">
                  <a:solidFill>
                    <a:srgbClr val="0070C0"/>
                  </a:solidFill>
                </a:rPr>
                <a:t>ODA</a:t>
              </a:r>
            </a:p>
          </p:txBody>
        </p:sp>
        <p:sp>
          <p:nvSpPr>
            <p:cNvPr id="28" name="TextBox 27">
              <a:extLst>
                <a:ext uri="{FF2B5EF4-FFF2-40B4-BE49-F238E27FC236}">
                  <a16:creationId xmlns:a16="http://schemas.microsoft.com/office/drawing/2014/main" id="{2F85D7A8-125C-464B-9363-AB6F5EBC562F}"/>
                </a:ext>
              </a:extLst>
            </p:cNvPr>
            <p:cNvSpPr txBox="1"/>
            <p:nvPr/>
          </p:nvSpPr>
          <p:spPr>
            <a:xfrm>
              <a:off x="2155032" y="880209"/>
              <a:ext cx="1937896" cy="430887"/>
            </a:xfrm>
            <a:prstGeom prst="rect">
              <a:avLst/>
            </a:prstGeom>
            <a:noFill/>
          </p:spPr>
          <p:txBody>
            <a:bodyPr wrap="square" rtlCol="0">
              <a:spAutoFit/>
            </a:bodyPr>
            <a:lstStyle/>
            <a:p>
              <a:r>
                <a:rPr lang="en-US" sz="1500" dirty="0" err="1">
                  <a:solidFill>
                    <a:srgbClr val="0070C0"/>
                  </a:solidFill>
                </a:rPr>
                <a:t>Metasurface</a:t>
              </a:r>
              <a:endParaRPr lang="en-US" sz="1500" dirty="0">
                <a:solidFill>
                  <a:srgbClr val="0070C0"/>
                </a:solidFill>
              </a:endParaRPr>
            </a:p>
          </p:txBody>
        </p:sp>
        <p:sp>
          <p:nvSpPr>
            <p:cNvPr id="19" name="Freeform: Shape 18">
              <a:extLst>
                <a:ext uri="{FF2B5EF4-FFF2-40B4-BE49-F238E27FC236}">
                  <a16:creationId xmlns:a16="http://schemas.microsoft.com/office/drawing/2014/main" id="{13C18171-DCCE-4E16-93A9-1C2C7E0DFD8A}"/>
                </a:ext>
              </a:extLst>
            </p:cNvPr>
            <p:cNvSpPr/>
            <p:nvPr/>
          </p:nvSpPr>
          <p:spPr>
            <a:xfrm>
              <a:off x="2928439" y="1265329"/>
              <a:ext cx="838899" cy="196970"/>
            </a:xfrm>
            <a:custGeom>
              <a:avLst/>
              <a:gdLst>
                <a:gd name="connsiteX0" fmla="*/ 0 w 1392572"/>
                <a:gd name="connsiteY0" fmla="*/ 0 h 855677"/>
                <a:gd name="connsiteX1" fmla="*/ 914400 w 1392572"/>
                <a:gd name="connsiteY1" fmla="*/ 192947 h 855677"/>
                <a:gd name="connsiteX2" fmla="*/ 1392572 w 1392572"/>
                <a:gd name="connsiteY2" fmla="*/ 855677 h 855677"/>
              </a:gdLst>
              <a:ahLst/>
              <a:cxnLst>
                <a:cxn ang="0">
                  <a:pos x="connsiteX0" y="connsiteY0"/>
                </a:cxn>
                <a:cxn ang="0">
                  <a:pos x="connsiteX1" y="connsiteY1"/>
                </a:cxn>
                <a:cxn ang="0">
                  <a:pos x="connsiteX2" y="connsiteY2"/>
                </a:cxn>
              </a:cxnLst>
              <a:rect l="l" t="t" r="r" b="b"/>
              <a:pathLst>
                <a:path w="1392572" h="855677">
                  <a:moveTo>
                    <a:pt x="0" y="0"/>
                  </a:moveTo>
                  <a:cubicBezTo>
                    <a:pt x="341152" y="25167"/>
                    <a:pt x="682305" y="50334"/>
                    <a:pt x="914400" y="192947"/>
                  </a:cubicBezTo>
                  <a:cubicBezTo>
                    <a:pt x="1146495" y="335560"/>
                    <a:pt x="1269533" y="595618"/>
                    <a:pt x="1392572" y="855677"/>
                  </a:cubicBezTo>
                </a:path>
              </a:pathLst>
            </a:custGeom>
            <a:noFill/>
            <a:ln w="28575">
              <a:solidFill>
                <a:schemeClr val="accent1"/>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3" name="TextBox 32">
              <a:extLst>
                <a:ext uri="{FF2B5EF4-FFF2-40B4-BE49-F238E27FC236}">
                  <a16:creationId xmlns:a16="http://schemas.microsoft.com/office/drawing/2014/main" id="{1BDA910D-1A66-40AB-97D3-6D0453CC08D9}"/>
                </a:ext>
              </a:extLst>
            </p:cNvPr>
            <p:cNvSpPr txBox="1"/>
            <p:nvPr/>
          </p:nvSpPr>
          <p:spPr>
            <a:xfrm>
              <a:off x="3985853" y="1156869"/>
              <a:ext cx="1468075" cy="430887"/>
            </a:xfrm>
            <a:prstGeom prst="rect">
              <a:avLst/>
            </a:prstGeom>
            <a:noFill/>
          </p:spPr>
          <p:txBody>
            <a:bodyPr wrap="square" rtlCol="0">
              <a:spAutoFit/>
            </a:bodyPr>
            <a:lstStyle/>
            <a:p>
              <a:r>
                <a:rPr lang="en-US" sz="1500" dirty="0">
                  <a:solidFill>
                    <a:srgbClr val="FF0000"/>
                  </a:solidFill>
                </a:rPr>
                <a:t>Unit cell</a:t>
              </a:r>
            </a:p>
          </p:txBody>
        </p:sp>
      </p:grpSp>
      <p:sp>
        <p:nvSpPr>
          <p:cNvPr id="13" name="TextBox 12">
            <a:extLst>
              <a:ext uri="{FF2B5EF4-FFF2-40B4-BE49-F238E27FC236}">
                <a16:creationId xmlns:a16="http://schemas.microsoft.com/office/drawing/2014/main" id="{55961128-9065-4B12-91C4-0FC66D54DFE5}"/>
              </a:ext>
            </a:extLst>
          </p:cNvPr>
          <p:cNvSpPr txBox="1"/>
          <p:nvPr/>
        </p:nvSpPr>
        <p:spPr>
          <a:xfrm>
            <a:off x="4061619" y="4225105"/>
            <a:ext cx="4624488" cy="1754326"/>
          </a:xfrm>
          <a:prstGeom prst="rect">
            <a:avLst/>
          </a:prstGeom>
          <a:noFill/>
        </p:spPr>
        <p:txBody>
          <a:bodyPr wrap="square" rtlCol="0">
            <a:spAutoFit/>
          </a:bodyPr>
          <a:lstStyle/>
          <a:p>
            <a:r>
              <a:rPr lang="en-US" sz="1800" b="1" i="1" dirty="0">
                <a:solidFill>
                  <a:schemeClr val="tx1">
                    <a:lumMod val="50000"/>
                    <a:lumOff val="50000"/>
                  </a:schemeClr>
                </a:solidFill>
              </a:rPr>
              <a:t>Important Notes:</a:t>
            </a:r>
          </a:p>
          <a:p>
            <a:pPr marL="214313" indent="-214313">
              <a:buFont typeface="Arial" panose="020B0604020202020204" pitchFamily="34" charset="0"/>
              <a:buChar char="•"/>
            </a:pPr>
            <a:r>
              <a:rPr lang="en-US" sz="1800" i="1" dirty="0">
                <a:solidFill>
                  <a:schemeClr val="tx1">
                    <a:lumMod val="50000"/>
                    <a:lumOff val="50000"/>
                  </a:schemeClr>
                </a:solidFill>
              </a:rPr>
              <a:t>You </a:t>
            </a:r>
            <a:r>
              <a:rPr lang="en-US" sz="1800" i="1" dirty="0">
                <a:solidFill>
                  <a:srgbClr val="FF0000"/>
                </a:solidFill>
              </a:rPr>
              <a:t>cannot</a:t>
            </a:r>
            <a:r>
              <a:rPr lang="en-US" sz="1800" i="1" dirty="0">
                <a:solidFill>
                  <a:schemeClr val="tx1">
                    <a:lumMod val="50000"/>
                    <a:lumOff val="50000"/>
                  </a:schemeClr>
                </a:solidFill>
              </a:rPr>
              <a:t> optimize each cell </a:t>
            </a:r>
            <a:r>
              <a:rPr lang="en-US" sz="1800" i="1" dirty="0">
                <a:solidFill>
                  <a:srgbClr val="FF0000"/>
                </a:solidFill>
              </a:rPr>
              <a:t>individually</a:t>
            </a:r>
            <a:r>
              <a:rPr lang="en-US" sz="1800" i="1" dirty="0">
                <a:solidFill>
                  <a:schemeClr val="tx1">
                    <a:lumMod val="50000"/>
                    <a:lumOff val="50000"/>
                  </a:schemeClr>
                </a:solidFill>
              </a:rPr>
              <a:t>. All the DOFs (&gt;10</a:t>
            </a:r>
            <a:r>
              <a:rPr lang="en-US" sz="1800" i="1" baseline="30000" dirty="0">
                <a:solidFill>
                  <a:schemeClr val="tx1">
                    <a:lumMod val="50000"/>
                    <a:lumOff val="50000"/>
                  </a:schemeClr>
                </a:solidFill>
              </a:rPr>
              <a:t>6</a:t>
            </a:r>
            <a:r>
              <a:rPr lang="en-US" sz="1800" i="1" dirty="0">
                <a:solidFill>
                  <a:schemeClr val="tx1">
                    <a:lumMod val="50000"/>
                    <a:lumOff val="50000"/>
                  </a:schemeClr>
                </a:solidFill>
              </a:rPr>
              <a:t>) over the entire surface must be considered and updated </a:t>
            </a:r>
            <a:r>
              <a:rPr lang="en-US" sz="1800" i="1" dirty="0">
                <a:solidFill>
                  <a:srgbClr val="FF0000"/>
                </a:solidFill>
              </a:rPr>
              <a:t>together</a:t>
            </a:r>
            <a:r>
              <a:rPr lang="en-US" sz="1800" i="1" dirty="0">
                <a:solidFill>
                  <a:schemeClr val="tx1">
                    <a:lumMod val="50000"/>
                    <a:lumOff val="50000"/>
                  </a:schemeClr>
                </a:solidFill>
              </a:rPr>
              <a:t>.</a:t>
            </a:r>
          </a:p>
          <a:p>
            <a:pPr marL="214313" indent="-214313">
              <a:buFont typeface="Arial" panose="020B0604020202020204" pitchFamily="34" charset="0"/>
              <a:buChar char="•"/>
            </a:pPr>
            <a:r>
              <a:rPr lang="en-US" sz="1800" i="1" dirty="0">
                <a:solidFill>
                  <a:schemeClr val="tx1">
                    <a:lumMod val="50000"/>
                    <a:lumOff val="50000"/>
                  </a:schemeClr>
                </a:solidFill>
              </a:rPr>
              <a:t>No need to restrict oneself to </a:t>
            </a:r>
            <a:r>
              <a:rPr lang="en-US" sz="1800" i="1" dirty="0">
                <a:solidFill>
                  <a:srgbClr val="FF0000"/>
                </a:solidFill>
              </a:rPr>
              <a:t>sub-</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domains; domain </a:t>
            </a:r>
            <a:r>
              <a:rPr lang="en-US" sz="1800" i="1" dirty="0">
                <a:solidFill>
                  <a:srgbClr val="FF0000"/>
                </a:solidFill>
              </a:rPr>
              <a:t>&gt;&gt; </a:t>
            </a:r>
            <a:r>
              <a:rPr lang="en-US" sz="1800" i="1" dirty="0">
                <a:solidFill>
                  <a:srgbClr val="FF0000"/>
                </a:solidFill>
                <a:latin typeface="Symbol" panose="05050102010706020507" pitchFamily="18" charset="2"/>
              </a:rPr>
              <a:t>l</a:t>
            </a:r>
            <a:r>
              <a:rPr lang="en-US" sz="1800" i="1" dirty="0">
                <a:solidFill>
                  <a:schemeClr val="tx1">
                    <a:lumMod val="50000"/>
                    <a:lumOff val="50000"/>
                  </a:schemeClr>
                </a:solidFill>
              </a:rPr>
              <a:t> tend to work better.</a:t>
            </a:r>
          </a:p>
        </p:txBody>
      </p:sp>
      <p:sp>
        <p:nvSpPr>
          <p:cNvPr id="3" name="TextBox 2">
            <a:extLst>
              <a:ext uri="{FF2B5EF4-FFF2-40B4-BE49-F238E27FC236}">
                <a16:creationId xmlns:a16="http://schemas.microsoft.com/office/drawing/2014/main" id="{8AABD7A2-AEE5-4542-9B45-F0CE13A01A57}"/>
              </a:ext>
            </a:extLst>
          </p:cNvPr>
          <p:cNvSpPr txBox="1"/>
          <p:nvPr/>
        </p:nvSpPr>
        <p:spPr>
          <a:xfrm>
            <a:off x="4382019" y="796577"/>
            <a:ext cx="4115229" cy="369332"/>
          </a:xfrm>
          <a:prstGeom prst="rect">
            <a:avLst/>
          </a:prstGeom>
          <a:noFill/>
        </p:spPr>
        <p:txBody>
          <a:bodyPr wrap="none" rtlCol="0">
            <a:spAutoFit/>
          </a:bodyPr>
          <a:lstStyle/>
          <a:p>
            <a:r>
              <a:rPr lang="en-US" sz="1800" dirty="0"/>
              <a:t>[ </a:t>
            </a:r>
            <a:r>
              <a:rPr lang="en-US" sz="1800" dirty="0" err="1"/>
              <a:t>Pestourie</a:t>
            </a:r>
            <a:r>
              <a:rPr lang="en-US" sz="1800" dirty="0"/>
              <a:t> et al. (2018); Lin et al. (2019) ]</a:t>
            </a:r>
          </a:p>
        </p:txBody>
      </p:sp>
      <p:sp>
        <p:nvSpPr>
          <p:cNvPr id="4" name="TextBox 3">
            <a:extLst>
              <a:ext uri="{FF2B5EF4-FFF2-40B4-BE49-F238E27FC236}">
                <a16:creationId xmlns:a16="http://schemas.microsoft.com/office/drawing/2014/main" id="{797834B6-6401-7644-A1FC-6CE9947BDE5C}"/>
              </a:ext>
            </a:extLst>
          </p:cNvPr>
          <p:cNvSpPr txBox="1"/>
          <p:nvPr/>
        </p:nvSpPr>
        <p:spPr>
          <a:xfrm>
            <a:off x="3868124" y="1362783"/>
            <a:ext cx="5123476" cy="2554545"/>
          </a:xfrm>
          <a:prstGeom prst="rect">
            <a:avLst/>
          </a:prstGeom>
          <a:noFill/>
        </p:spPr>
        <p:txBody>
          <a:bodyPr wrap="square" rtlCol="0">
            <a:spAutoFit/>
          </a:bodyPr>
          <a:lstStyle/>
          <a:p>
            <a:pPr marL="342900" indent="-342900">
              <a:buFont typeface="Arial" panose="020B0604020202020204" pitchFamily="34" charset="0"/>
              <a:buChar char="•"/>
            </a:pPr>
            <a:r>
              <a:rPr lang="en-US" sz="2000" dirty="0">
                <a:solidFill>
                  <a:srgbClr val="FF0000"/>
                </a:solidFill>
              </a:rPr>
              <a:t>Subdivide surface </a:t>
            </a:r>
            <a:r>
              <a:rPr lang="en-US" sz="2000" dirty="0"/>
              <a:t>into small (</a:t>
            </a:r>
            <a:r>
              <a:rPr lang="en-US" sz="2000" dirty="0">
                <a:solidFill>
                  <a:srgbClr val="3B2322"/>
                </a:solidFill>
                <a:latin typeface="Courier" pitchFamily="2" charset="0"/>
              </a:rPr>
              <a:t>≲</a:t>
            </a:r>
            <a:r>
              <a:rPr lang="en-US" sz="2000" dirty="0"/>
              <a:t>10</a:t>
            </a:r>
            <a:r>
              <a:rPr lang="el-GR" sz="2000" dirty="0"/>
              <a:t>λ</a:t>
            </a:r>
            <a:r>
              <a:rPr lang="en-US" sz="2000" dirty="0"/>
              <a:t>) cells, solve in parallel using either LPA or (better) overlapping non-periodic domains (ODA)</a:t>
            </a:r>
          </a:p>
          <a:p>
            <a:pPr marL="342900" indent="-342900">
              <a:buFont typeface="Arial" panose="020B0604020202020204" pitchFamily="34" charset="0"/>
              <a:buChar char="•"/>
            </a:pPr>
            <a:r>
              <a:rPr lang="en-US" sz="2000" dirty="0">
                <a:solidFill>
                  <a:srgbClr val="FF0000"/>
                </a:solidFill>
              </a:rPr>
              <a:t>“Stitch” together </a:t>
            </a:r>
            <a:r>
              <a:rPr lang="en-US" sz="2000" dirty="0"/>
              <a:t>using </a:t>
            </a:r>
            <a:r>
              <a:rPr lang="en-US" sz="2000" i="1" dirty="0"/>
              <a:t>near-to-</a:t>
            </a:r>
            <a:r>
              <a:rPr lang="en-US" sz="2000" i="1" dirty="0" err="1"/>
              <a:t>farfield</a:t>
            </a:r>
            <a:r>
              <a:rPr lang="en-US" sz="2000" i="1" dirty="0"/>
              <a:t> transformation</a:t>
            </a:r>
            <a:r>
              <a:rPr lang="en-US" sz="2000" dirty="0"/>
              <a:t> to get fields anywhere.</a:t>
            </a:r>
          </a:p>
          <a:p>
            <a:pPr marL="342900" indent="-342900">
              <a:buFont typeface="Arial" panose="020B0604020202020204" pitchFamily="34" charset="0"/>
              <a:buChar char="•"/>
            </a:pPr>
            <a:r>
              <a:rPr lang="en-US" sz="2000" dirty="0">
                <a:solidFill>
                  <a:srgbClr val="0432FF"/>
                </a:solidFill>
              </a:rPr>
              <a:t>Optimize cells </a:t>
            </a:r>
            <a:r>
              <a:rPr lang="en-US" sz="2000" dirty="0"/>
              <a:t>(</a:t>
            </a:r>
            <a:r>
              <a:rPr lang="en-US" sz="2000" i="1" dirty="0"/>
              <a:t>together</a:t>
            </a:r>
            <a:r>
              <a:rPr lang="en-US" sz="2000" dirty="0"/>
              <a:t>) for any desired objective.</a:t>
            </a:r>
          </a:p>
          <a:p>
            <a:pPr marL="342900" indent="-342900">
              <a:buFont typeface="Arial" panose="020B0604020202020204" pitchFamily="34" charset="0"/>
              <a:buChar char="•"/>
            </a:pPr>
            <a:endParaRPr lang="en-US" sz="2000" dirty="0"/>
          </a:p>
        </p:txBody>
      </p:sp>
      <p:pic>
        <p:nvPicPr>
          <p:cNvPr id="20" name="Picture 8" descr="https://latex.codecogs.com/gif.latex?%5Chuge%20f%20%3D%20%5Cint%20%7C%20%5Cmathbf%7BE%7D%20-%20%5Cmathbf%7BE_0%7D%7C%5E2%7Ed%5Cmathbf%7Br%7D">
            <a:extLst>
              <a:ext uri="{FF2B5EF4-FFF2-40B4-BE49-F238E27FC236}">
                <a16:creationId xmlns:a16="http://schemas.microsoft.com/office/drawing/2014/main" id="{9CC1688B-B5A5-F24F-AAC3-06446B3AC7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096" y="6203373"/>
            <a:ext cx="1673854" cy="44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6527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CD1A-6308-2844-BF72-537695A2D8F9}"/>
              </a:ext>
            </a:extLst>
          </p:cNvPr>
          <p:cNvSpPr>
            <a:spLocks noGrp="1"/>
          </p:cNvSpPr>
          <p:nvPr>
            <p:ph type="title"/>
          </p:nvPr>
        </p:nvSpPr>
        <p:spPr>
          <a:xfrm>
            <a:off x="-76200" y="0"/>
            <a:ext cx="9220200" cy="914400"/>
          </a:xfrm>
        </p:spPr>
        <p:txBody>
          <a:bodyPr/>
          <a:lstStyle/>
          <a:p>
            <a:r>
              <a:rPr lang="en-US" sz="4000" dirty="0"/>
              <a:t>Few parameters per cell: </a:t>
            </a:r>
            <a:r>
              <a:rPr lang="en-US" sz="4000" i="1" dirty="0"/>
              <a:t>library</a:t>
            </a:r>
            <a:r>
              <a:rPr lang="en-US" sz="4000" dirty="0"/>
              <a:t> approach</a:t>
            </a:r>
          </a:p>
        </p:txBody>
      </p:sp>
      <p:sp>
        <p:nvSpPr>
          <p:cNvPr id="3" name="Rectangle 2">
            <a:extLst>
              <a:ext uri="{FF2B5EF4-FFF2-40B4-BE49-F238E27FC236}">
                <a16:creationId xmlns:a16="http://schemas.microsoft.com/office/drawing/2014/main" id="{77BCEBD3-1B06-E341-9052-0E0C64D5746E}"/>
              </a:ext>
            </a:extLst>
          </p:cNvPr>
          <p:cNvSpPr/>
          <p:nvPr/>
        </p:nvSpPr>
        <p:spPr>
          <a:xfrm>
            <a:off x="3008472" y="729734"/>
            <a:ext cx="6135528" cy="369332"/>
          </a:xfrm>
          <a:prstGeom prst="rect">
            <a:avLst/>
          </a:prstGeom>
        </p:spPr>
        <p:txBody>
          <a:bodyPr wrap="square">
            <a:spAutoFit/>
          </a:bodyPr>
          <a:lstStyle/>
          <a:p>
            <a:pPr algn="r"/>
            <a:r>
              <a:rPr lang="en-US" sz="1800" dirty="0">
                <a:solidFill>
                  <a:srgbClr val="000000"/>
                </a:solidFill>
              </a:rPr>
              <a:t>[ R. </a:t>
            </a:r>
            <a:r>
              <a:rPr lang="en-US" sz="1800" dirty="0" err="1">
                <a:solidFill>
                  <a:srgbClr val="000000"/>
                </a:solidFill>
              </a:rPr>
              <a:t>Pestourie</a:t>
            </a:r>
            <a:r>
              <a:rPr lang="en-US" sz="1800" dirty="0">
                <a:solidFill>
                  <a:srgbClr val="000000"/>
                </a:solidFill>
              </a:rPr>
              <a:t>, et al., </a:t>
            </a:r>
            <a:r>
              <a:rPr lang="en-US" sz="1800" i="1" dirty="0">
                <a:solidFill>
                  <a:srgbClr val="000000"/>
                </a:solidFill>
              </a:rPr>
              <a:t>Optics Express</a:t>
            </a:r>
            <a:r>
              <a:rPr lang="en-US" sz="1800" dirty="0">
                <a:solidFill>
                  <a:srgbClr val="000000"/>
                </a:solidFill>
              </a:rPr>
              <a:t> (2018). ] </a:t>
            </a:r>
            <a:endParaRPr lang="en-US" sz="1800" dirty="0"/>
          </a:p>
        </p:txBody>
      </p:sp>
      <p:pic>
        <p:nvPicPr>
          <p:cNvPr id="15" name="Picture 14">
            <a:extLst>
              <a:ext uri="{FF2B5EF4-FFF2-40B4-BE49-F238E27FC236}">
                <a16:creationId xmlns:a16="http://schemas.microsoft.com/office/drawing/2014/main" id="{7AA5BE11-09E2-5E48-9969-DF6D6B923F74}"/>
              </a:ext>
            </a:extLst>
          </p:cNvPr>
          <p:cNvPicPr>
            <a:picLocks noChangeAspect="1"/>
          </p:cNvPicPr>
          <p:nvPr/>
        </p:nvPicPr>
        <p:blipFill>
          <a:blip r:embed="rId2"/>
          <a:stretch>
            <a:fillRect/>
          </a:stretch>
        </p:blipFill>
        <p:spPr>
          <a:xfrm>
            <a:off x="661318" y="1353466"/>
            <a:ext cx="3642188" cy="1180759"/>
          </a:xfrm>
          <a:prstGeom prst="rect">
            <a:avLst/>
          </a:prstGeom>
        </p:spPr>
      </p:pic>
      <p:grpSp>
        <p:nvGrpSpPr>
          <p:cNvPr id="34" name="Group 33">
            <a:extLst>
              <a:ext uri="{FF2B5EF4-FFF2-40B4-BE49-F238E27FC236}">
                <a16:creationId xmlns:a16="http://schemas.microsoft.com/office/drawing/2014/main" id="{CE1EC41A-0086-B84F-B8E0-D7068250992C}"/>
              </a:ext>
            </a:extLst>
          </p:cNvPr>
          <p:cNvGrpSpPr/>
          <p:nvPr/>
        </p:nvGrpSpPr>
        <p:grpSpPr>
          <a:xfrm>
            <a:off x="925644" y="3688425"/>
            <a:ext cx="2022722" cy="2362200"/>
            <a:chOff x="457200" y="3733800"/>
            <a:chExt cx="2022722" cy="2362200"/>
          </a:xfrm>
        </p:grpSpPr>
        <p:grpSp>
          <p:nvGrpSpPr>
            <p:cNvPr id="4" name="Group 3">
              <a:extLst>
                <a:ext uri="{FF2B5EF4-FFF2-40B4-BE49-F238E27FC236}">
                  <a16:creationId xmlns:a16="http://schemas.microsoft.com/office/drawing/2014/main" id="{4BF2707F-DBE6-6749-8696-A80BB90833D5}"/>
                </a:ext>
              </a:extLst>
            </p:cNvPr>
            <p:cNvGrpSpPr/>
            <p:nvPr/>
          </p:nvGrpSpPr>
          <p:grpSpPr>
            <a:xfrm>
              <a:off x="457200" y="3733800"/>
              <a:ext cx="2022722" cy="2362200"/>
              <a:chOff x="3535680" y="1402080"/>
              <a:chExt cx="2905760" cy="3393440"/>
            </a:xfrm>
          </p:grpSpPr>
          <p:sp>
            <p:nvSpPr>
              <p:cNvPr id="5" name="Rectangle 4">
                <a:extLst>
                  <a:ext uri="{FF2B5EF4-FFF2-40B4-BE49-F238E27FC236}">
                    <a16:creationId xmlns:a16="http://schemas.microsoft.com/office/drawing/2014/main" id="{2DA3440B-CB2D-6140-ACEB-9253D3D6462D}"/>
                  </a:ext>
                </a:extLst>
              </p:cNvPr>
              <p:cNvSpPr/>
              <p:nvPr/>
            </p:nvSpPr>
            <p:spPr>
              <a:xfrm>
                <a:off x="3535680" y="1402080"/>
                <a:ext cx="2905760" cy="33934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1800"/>
              </a:p>
            </p:txBody>
          </p:sp>
          <p:sp>
            <p:nvSpPr>
              <p:cNvPr id="6" name="Rectangle 5">
                <a:extLst>
                  <a:ext uri="{FF2B5EF4-FFF2-40B4-BE49-F238E27FC236}">
                    <a16:creationId xmlns:a16="http://schemas.microsoft.com/office/drawing/2014/main" id="{3D8C10F3-10C6-C54B-89F8-922E8EE200E6}"/>
                  </a:ext>
                </a:extLst>
              </p:cNvPr>
              <p:cNvSpPr/>
              <p:nvPr/>
            </p:nvSpPr>
            <p:spPr>
              <a:xfrm>
                <a:off x="3535680" y="3677920"/>
                <a:ext cx="2905760" cy="111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solidFill>
                  </a:rPr>
                  <a:t>Silica</a:t>
                </a:r>
              </a:p>
            </p:txBody>
          </p:sp>
          <p:sp>
            <p:nvSpPr>
              <p:cNvPr id="7" name="Rectangle 6">
                <a:extLst>
                  <a:ext uri="{FF2B5EF4-FFF2-40B4-BE49-F238E27FC236}">
                    <a16:creationId xmlns:a16="http://schemas.microsoft.com/office/drawing/2014/main" id="{5A23BFDF-895C-2440-BFDD-46EAD9B418FE}"/>
                  </a:ext>
                </a:extLst>
              </p:cNvPr>
              <p:cNvSpPr/>
              <p:nvPr/>
            </p:nvSpPr>
            <p:spPr>
              <a:xfrm>
                <a:off x="4490720" y="2418080"/>
                <a:ext cx="995680" cy="12598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bg1"/>
                    </a:solidFill>
                  </a:rPr>
                  <a:t>TiO</a:t>
                </a:r>
                <a:r>
                  <a:rPr lang="en-US" sz="1800" baseline="-25000" dirty="0">
                    <a:solidFill>
                      <a:schemeClr val="bg1"/>
                    </a:solidFill>
                  </a:rPr>
                  <a:t>2</a:t>
                </a:r>
              </a:p>
            </p:txBody>
          </p:sp>
          <p:sp>
            <p:nvSpPr>
              <p:cNvPr id="10" name="TextBox 9">
                <a:extLst>
                  <a:ext uri="{FF2B5EF4-FFF2-40B4-BE49-F238E27FC236}">
                    <a16:creationId xmlns:a16="http://schemas.microsoft.com/office/drawing/2014/main" id="{72363009-8132-0745-A84E-C088791550F4}"/>
                  </a:ext>
                </a:extLst>
              </p:cNvPr>
              <p:cNvSpPr txBox="1"/>
              <p:nvPr/>
            </p:nvSpPr>
            <p:spPr>
              <a:xfrm>
                <a:off x="3535680" y="2930369"/>
                <a:ext cx="931826" cy="492443"/>
              </a:xfrm>
              <a:prstGeom prst="rect">
                <a:avLst/>
              </a:prstGeom>
              <a:noFill/>
            </p:spPr>
            <p:txBody>
              <a:bodyPr wrap="square" rtlCol="0">
                <a:spAutoFit/>
              </a:bodyPr>
              <a:lstStyle/>
              <a:p>
                <a:r>
                  <a:rPr lang="en-US" sz="1800" dirty="0"/>
                  <a:t>Air</a:t>
                </a:r>
              </a:p>
            </p:txBody>
          </p:sp>
        </p:grpSp>
        <p:sp>
          <p:nvSpPr>
            <p:cNvPr id="16" name="TextBox 15">
              <a:extLst>
                <a:ext uri="{FF2B5EF4-FFF2-40B4-BE49-F238E27FC236}">
                  <a16:creationId xmlns:a16="http://schemas.microsoft.com/office/drawing/2014/main" id="{0BD9FC75-3193-3C48-9AC9-9C0B0D8AB222}"/>
                </a:ext>
              </a:extLst>
            </p:cNvPr>
            <p:cNvSpPr txBox="1"/>
            <p:nvPr/>
          </p:nvSpPr>
          <p:spPr>
            <a:xfrm>
              <a:off x="1015490" y="3960147"/>
              <a:ext cx="933893" cy="374077"/>
            </a:xfrm>
            <a:prstGeom prst="rect">
              <a:avLst/>
            </a:prstGeom>
            <a:noFill/>
          </p:spPr>
          <p:txBody>
            <a:bodyPr wrap="square" rtlCol="0">
              <a:spAutoFit/>
            </a:bodyPr>
            <a:lstStyle/>
            <a:p>
              <a:r>
                <a:rPr lang="en-US" sz="1800" dirty="0">
                  <a:solidFill>
                    <a:srgbClr val="FF0000"/>
                  </a:solidFill>
                </a:rPr>
                <a:t>width </a:t>
              </a:r>
              <a:r>
                <a:rPr lang="en-US" sz="1800" i="1" dirty="0">
                  <a:solidFill>
                    <a:srgbClr val="FF0000"/>
                  </a:solidFill>
                </a:rPr>
                <a:t>w</a:t>
              </a:r>
            </a:p>
          </p:txBody>
        </p:sp>
        <p:cxnSp>
          <p:nvCxnSpPr>
            <p:cNvPr id="18" name="Straight Arrow Connector 17">
              <a:extLst>
                <a:ext uri="{FF2B5EF4-FFF2-40B4-BE49-F238E27FC236}">
                  <a16:creationId xmlns:a16="http://schemas.microsoft.com/office/drawing/2014/main" id="{76C20EEF-05A8-0F45-86CB-DAD3BDDE9C13}"/>
                </a:ext>
              </a:extLst>
            </p:cNvPr>
            <p:cNvCxnSpPr>
              <a:cxnSpLocks/>
            </p:cNvCxnSpPr>
            <p:nvPr/>
          </p:nvCxnSpPr>
          <p:spPr bwMode="auto">
            <a:xfrm>
              <a:off x="1143000" y="4322618"/>
              <a:ext cx="649685" cy="1"/>
            </a:xfrm>
            <a:prstGeom prst="straightConnector1">
              <a:avLst/>
            </a:prstGeom>
            <a:solidFill>
              <a:schemeClr val="accent1"/>
            </a:solidFill>
            <a:ln w="9525" cap="flat" cmpd="sng" algn="ctr">
              <a:solidFill>
                <a:srgbClr val="FF0000"/>
              </a:solidFill>
              <a:prstDash val="solid"/>
              <a:round/>
              <a:headEnd type="triangle" w="med" len="med"/>
              <a:tailEnd type="triangl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cxnSp>
        <p:nvCxnSpPr>
          <p:cNvPr id="22" name="Straight Arrow Connector 21">
            <a:extLst>
              <a:ext uri="{FF2B5EF4-FFF2-40B4-BE49-F238E27FC236}">
                <a16:creationId xmlns:a16="http://schemas.microsoft.com/office/drawing/2014/main" id="{59216293-AC0C-8B4B-82BA-28FCA887F350}"/>
              </a:ext>
            </a:extLst>
          </p:cNvPr>
          <p:cNvCxnSpPr>
            <a:cxnSpLocks/>
          </p:cNvCxnSpPr>
          <p:nvPr/>
        </p:nvCxnSpPr>
        <p:spPr bwMode="auto">
          <a:xfrm>
            <a:off x="1066800" y="2534225"/>
            <a:ext cx="381000" cy="1092753"/>
          </a:xfrm>
          <a:prstGeom prst="straightConnector1">
            <a:avLst/>
          </a:prstGeom>
          <a:solidFill>
            <a:schemeClr val="accent1"/>
          </a:solidFill>
          <a:ln w="28575"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 name="TextBox 23">
            <a:extLst>
              <a:ext uri="{FF2B5EF4-FFF2-40B4-BE49-F238E27FC236}">
                <a16:creationId xmlns:a16="http://schemas.microsoft.com/office/drawing/2014/main" id="{BDA5EF22-0DD1-A042-BD61-7C5E5F0D07EE}"/>
              </a:ext>
            </a:extLst>
          </p:cNvPr>
          <p:cNvSpPr txBox="1"/>
          <p:nvPr/>
        </p:nvSpPr>
        <p:spPr>
          <a:xfrm>
            <a:off x="1364071" y="2699726"/>
            <a:ext cx="2231701" cy="707886"/>
          </a:xfrm>
          <a:prstGeom prst="rect">
            <a:avLst/>
          </a:prstGeom>
          <a:noFill/>
        </p:spPr>
        <p:txBody>
          <a:bodyPr wrap="none" rtlCol="0">
            <a:spAutoFit/>
          </a:bodyPr>
          <a:lstStyle/>
          <a:p>
            <a:pPr algn="ctr"/>
            <a:r>
              <a:rPr lang="en-US" sz="2000" dirty="0"/>
              <a:t>if each cell has only</a:t>
            </a:r>
          </a:p>
          <a:p>
            <a:pPr algn="ctr"/>
            <a:r>
              <a:rPr lang="en-US" sz="2000" dirty="0"/>
              <a:t>a </a:t>
            </a:r>
            <a:r>
              <a:rPr lang="en-US" sz="2000" dirty="0">
                <a:solidFill>
                  <a:srgbClr val="FF0000"/>
                </a:solidFill>
              </a:rPr>
              <a:t>few parameters</a:t>
            </a:r>
            <a:r>
              <a:rPr lang="en-US" sz="2000" dirty="0"/>
              <a:t>…</a:t>
            </a:r>
          </a:p>
        </p:txBody>
      </p:sp>
      <p:sp>
        <p:nvSpPr>
          <p:cNvPr id="25" name="TextBox 24">
            <a:extLst>
              <a:ext uri="{FF2B5EF4-FFF2-40B4-BE49-F238E27FC236}">
                <a16:creationId xmlns:a16="http://schemas.microsoft.com/office/drawing/2014/main" id="{C5B16F8E-EF02-4542-91EF-02986A885C01}"/>
              </a:ext>
            </a:extLst>
          </p:cNvPr>
          <p:cNvSpPr txBox="1"/>
          <p:nvPr/>
        </p:nvSpPr>
        <p:spPr>
          <a:xfrm>
            <a:off x="0" y="6131042"/>
            <a:ext cx="3874010" cy="707886"/>
          </a:xfrm>
          <a:prstGeom prst="rect">
            <a:avLst/>
          </a:prstGeom>
          <a:noFill/>
        </p:spPr>
        <p:txBody>
          <a:bodyPr wrap="none" rtlCol="0">
            <a:spAutoFit/>
          </a:bodyPr>
          <a:lstStyle/>
          <a:p>
            <a:pPr algn="ctr"/>
            <a:r>
              <a:rPr lang="en-US" sz="2000" dirty="0"/>
              <a:t>just </a:t>
            </a:r>
            <a:r>
              <a:rPr lang="en-US" sz="2000" dirty="0">
                <a:solidFill>
                  <a:srgbClr val="FF0000"/>
                </a:solidFill>
              </a:rPr>
              <a:t>precompute</a:t>
            </a:r>
            <a:r>
              <a:rPr lang="en-US" sz="2000" dirty="0"/>
              <a:t> diffraction</a:t>
            </a:r>
          </a:p>
          <a:p>
            <a:pPr algn="ctr"/>
            <a:r>
              <a:rPr lang="en-US" sz="2000" dirty="0"/>
              <a:t>coefficients </a:t>
            </a:r>
            <a:r>
              <a:rPr lang="en-US" sz="2000" dirty="0">
                <a:solidFill>
                  <a:srgbClr val="FF0000"/>
                </a:solidFill>
              </a:rPr>
              <a:t>vs. parameters </a:t>
            </a:r>
            <a:r>
              <a:rPr lang="en-US" sz="2000" dirty="0"/>
              <a:t>(in LPA)</a:t>
            </a:r>
          </a:p>
        </p:txBody>
      </p:sp>
      <p:cxnSp>
        <p:nvCxnSpPr>
          <p:cNvPr id="26" name="Straight Arrow Connector 25">
            <a:extLst>
              <a:ext uri="{FF2B5EF4-FFF2-40B4-BE49-F238E27FC236}">
                <a16:creationId xmlns:a16="http://schemas.microsoft.com/office/drawing/2014/main" id="{4543727C-672F-C047-9703-4AA66286AD30}"/>
              </a:ext>
            </a:extLst>
          </p:cNvPr>
          <p:cNvCxnSpPr>
            <a:cxnSpLocks/>
            <a:endCxn id="29" idx="1"/>
          </p:cNvCxnSpPr>
          <p:nvPr/>
        </p:nvCxnSpPr>
        <p:spPr bwMode="auto">
          <a:xfrm flipV="1">
            <a:off x="3834243" y="6340153"/>
            <a:ext cx="926827" cy="87058"/>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9" name="TextBox 28">
            <a:extLst>
              <a:ext uri="{FF2B5EF4-FFF2-40B4-BE49-F238E27FC236}">
                <a16:creationId xmlns:a16="http://schemas.microsoft.com/office/drawing/2014/main" id="{9E7E9C7A-8875-BE4B-86A8-423EF15868F3}"/>
              </a:ext>
            </a:extLst>
          </p:cNvPr>
          <p:cNvSpPr txBox="1"/>
          <p:nvPr/>
        </p:nvSpPr>
        <p:spPr>
          <a:xfrm>
            <a:off x="4761070" y="5739988"/>
            <a:ext cx="4382930" cy="1200329"/>
          </a:xfrm>
          <a:prstGeom prst="rect">
            <a:avLst/>
          </a:prstGeom>
          <a:noFill/>
        </p:spPr>
        <p:txBody>
          <a:bodyPr wrap="none" rtlCol="0">
            <a:spAutoFit/>
          </a:bodyPr>
          <a:lstStyle/>
          <a:p>
            <a:pPr algn="ctr"/>
            <a:r>
              <a:rPr lang="en-US" dirty="0"/>
              <a:t>just </a:t>
            </a:r>
            <a:r>
              <a:rPr lang="en-US" dirty="0">
                <a:solidFill>
                  <a:srgbClr val="FF0000"/>
                </a:solidFill>
              </a:rPr>
              <a:t>interpolate</a:t>
            </a:r>
            <a:r>
              <a:rPr lang="en-US" dirty="0"/>
              <a:t> from this “library”</a:t>
            </a:r>
          </a:p>
          <a:p>
            <a:pPr algn="ctr"/>
            <a:r>
              <a:rPr lang="en-US" dirty="0"/>
              <a:t>during optimization</a:t>
            </a:r>
          </a:p>
          <a:p>
            <a:pPr algn="ctr"/>
            <a:r>
              <a:rPr lang="en-US" dirty="0"/>
              <a:t>over </a:t>
            </a:r>
            <a:r>
              <a:rPr lang="en-US" dirty="0">
                <a:solidFill>
                  <a:srgbClr val="0432FF"/>
                </a:solidFill>
              </a:rPr>
              <a:t>1000s of parameters</a:t>
            </a:r>
          </a:p>
        </p:txBody>
      </p:sp>
      <p:pic>
        <p:nvPicPr>
          <p:cNvPr id="35" name="Picture 34">
            <a:extLst>
              <a:ext uri="{FF2B5EF4-FFF2-40B4-BE49-F238E27FC236}">
                <a16:creationId xmlns:a16="http://schemas.microsoft.com/office/drawing/2014/main" id="{902D198D-4C6A-A749-A670-D797F0CF0918}"/>
              </a:ext>
            </a:extLst>
          </p:cNvPr>
          <p:cNvPicPr>
            <a:picLocks noChangeAspect="1"/>
          </p:cNvPicPr>
          <p:nvPr/>
        </p:nvPicPr>
        <p:blipFill>
          <a:blip r:embed="rId3"/>
          <a:stretch>
            <a:fillRect/>
          </a:stretch>
        </p:blipFill>
        <p:spPr>
          <a:xfrm>
            <a:off x="5257800" y="1412393"/>
            <a:ext cx="3345464" cy="3488923"/>
          </a:xfrm>
          <a:prstGeom prst="rect">
            <a:avLst/>
          </a:prstGeom>
        </p:spPr>
      </p:pic>
      <p:cxnSp>
        <p:nvCxnSpPr>
          <p:cNvPr id="36" name="Straight Arrow Connector 35">
            <a:extLst>
              <a:ext uri="{FF2B5EF4-FFF2-40B4-BE49-F238E27FC236}">
                <a16:creationId xmlns:a16="http://schemas.microsoft.com/office/drawing/2014/main" id="{06C96ED3-3F6B-4549-9107-A6C9A24939D6}"/>
              </a:ext>
            </a:extLst>
          </p:cNvPr>
          <p:cNvCxnSpPr>
            <a:cxnSpLocks/>
            <a:endCxn id="35" idx="2"/>
          </p:cNvCxnSpPr>
          <p:nvPr/>
        </p:nvCxnSpPr>
        <p:spPr bwMode="auto">
          <a:xfrm flipH="1" flipV="1">
            <a:off x="6930532" y="4901316"/>
            <a:ext cx="22002" cy="814634"/>
          </a:xfrm>
          <a:prstGeom prst="straightConnector1">
            <a:avLst/>
          </a:prstGeom>
          <a:solidFill>
            <a:schemeClr val="accent1"/>
          </a:solidFill>
          <a:ln w="76200" cap="flat" cmpd="sng" algn="ctr">
            <a:solidFill>
              <a:srgbClr val="0432FF"/>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TextBox 37">
            <a:extLst>
              <a:ext uri="{FF2B5EF4-FFF2-40B4-BE49-F238E27FC236}">
                <a16:creationId xmlns:a16="http://schemas.microsoft.com/office/drawing/2014/main" id="{384F3F36-8707-3846-A622-4A012F786C28}"/>
              </a:ext>
            </a:extLst>
          </p:cNvPr>
          <p:cNvSpPr txBox="1"/>
          <p:nvPr/>
        </p:nvSpPr>
        <p:spPr>
          <a:xfrm>
            <a:off x="5661956" y="1099619"/>
            <a:ext cx="2581156" cy="461665"/>
          </a:xfrm>
          <a:prstGeom prst="rect">
            <a:avLst/>
          </a:prstGeom>
          <a:noFill/>
        </p:spPr>
        <p:txBody>
          <a:bodyPr wrap="none" rtlCol="0">
            <a:spAutoFit/>
          </a:bodyPr>
          <a:lstStyle/>
          <a:p>
            <a:r>
              <a:rPr lang="en-US" dirty="0">
                <a:solidFill>
                  <a:srgbClr val="0432FF"/>
                </a:solidFill>
              </a:rPr>
              <a:t>optimized </a:t>
            </a:r>
            <a:r>
              <a:rPr lang="en-US" dirty="0" err="1">
                <a:solidFill>
                  <a:srgbClr val="0432FF"/>
                </a:solidFill>
              </a:rPr>
              <a:t>metalens</a:t>
            </a:r>
            <a:endParaRPr lang="en-US" dirty="0">
              <a:solidFill>
                <a:srgbClr val="0432FF"/>
              </a:solidFill>
            </a:endParaRPr>
          </a:p>
        </p:txBody>
      </p:sp>
      <p:sp>
        <p:nvSpPr>
          <p:cNvPr id="39" name="TextBox 38">
            <a:extLst>
              <a:ext uri="{FF2B5EF4-FFF2-40B4-BE49-F238E27FC236}">
                <a16:creationId xmlns:a16="http://schemas.microsoft.com/office/drawing/2014/main" id="{6776F679-A011-B44D-A0DD-4249A9775812}"/>
              </a:ext>
            </a:extLst>
          </p:cNvPr>
          <p:cNvSpPr txBox="1"/>
          <p:nvPr/>
        </p:nvSpPr>
        <p:spPr>
          <a:xfrm>
            <a:off x="7162800" y="4807803"/>
            <a:ext cx="1696298" cy="830997"/>
          </a:xfrm>
          <a:prstGeom prst="rect">
            <a:avLst/>
          </a:prstGeom>
          <a:noFill/>
        </p:spPr>
        <p:txBody>
          <a:bodyPr wrap="none" rtlCol="0">
            <a:spAutoFit/>
          </a:bodyPr>
          <a:lstStyle/>
          <a:p>
            <a:r>
              <a:rPr lang="en-US" dirty="0">
                <a:solidFill>
                  <a:srgbClr val="0432FF"/>
                </a:solidFill>
              </a:rPr>
              <a:t>few minutes</a:t>
            </a:r>
          </a:p>
          <a:p>
            <a:r>
              <a:rPr lang="en-US" dirty="0">
                <a:solidFill>
                  <a:srgbClr val="0432FF"/>
                </a:solidFill>
              </a:rPr>
              <a:t>on a laptop!</a:t>
            </a:r>
          </a:p>
        </p:txBody>
      </p:sp>
    </p:spTree>
    <p:extLst>
      <p:ext uri="{BB962C8B-B14F-4D97-AF65-F5344CB8AC3E}">
        <p14:creationId xmlns:p14="http://schemas.microsoft.com/office/powerpoint/2010/main" val="232021769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8614-A838-DB45-9786-484735E2FAD7}"/>
              </a:ext>
            </a:extLst>
          </p:cNvPr>
          <p:cNvSpPr>
            <a:spLocks noGrp="1"/>
          </p:cNvSpPr>
          <p:nvPr>
            <p:ph type="title"/>
          </p:nvPr>
        </p:nvSpPr>
        <p:spPr>
          <a:xfrm>
            <a:off x="54864" y="228601"/>
            <a:ext cx="9089136" cy="1403904"/>
          </a:xfrm>
        </p:spPr>
        <p:txBody>
          <a:bodyPr/>
          <a:lstStyle/>
          <a:p>
            <a:r>
              <a:rPr lang="en-US" dirty="0"/>
              <a:t>A small </a:t>
            </a:r>
            <a:r>
              <a:rPr lang="en-US" dirty="0" err="1"/>
              <a:t>metalens</a:t>
            </a:r>
            <a:r>
              <a:rPr lang="en-US" dirty="0"/>
              <a:t> optimization problem</a:t>
            </a:r>
          </a:p>
        </p:txBody>
      </p:sp>
      <p:pic>
        <p:nvPicPr>
          <p:cNvPr id="3" name="Picture 2">
            <a:extLst>
              <a:ext uri="{FF2B5EF4-FFF2-40B4-BE49-F238E27FC236}">
                <a16:creationId xmlns:a16="http://schemas.microsoft.com/office/drawing/2014/main" id="{FC22CA68-F29D-154D-B547-F343D2D7F134}"/>
              </a:ext>
            </a:extLst>
          </p:cNvPr>
          <p:cNvPicPr>
            <a:picLocks noChangeAspect="1"/>
          </p:cNvPicPr>
          <p:nvPr/>
        </p:nvPicPr>
        <p:blipFill>
          <a:blip r:embed="rId2"/>
          <a:stretch>
            <a:fillRect/>
          </a:stretch>
        </p:blipFill>
        <p:spPr>
          <a:xfrm>
            <a:off x="509381" y="1483415"/>
            <a:ext cx="4202928" cy="4383156"/>
          </a:xfrm>
          <a:prstGeom prst="rect">
            <a:avLst/>
          </a:prstGeom>
        </p:spPr>
      </p:pic>
      <p:sp>
        <p:nvSpPr>
          <p:cNvPr id="4" name="TextBox 3">
            <a:extLst>
              <a:ext uri="{FF2B5EF4-FFF2-40B4-BE49-F238E27FC236}">
                <a16:creationId xmlns:a16="http://schemas.microsoft.com/office/drawing/2014/main" id="{B4C23695-A2D2-8A49-BAA5-5C444017FE7F}"/>
              </a:ext>
            </a:extLst>
          </p:cNvPr>
          <p:cNvSpPr txBox="1"/>
          <p:nvPr/>
        </p:nvSpPr>
        <p:spPr>
          <a:xfrm>
            <a:off x="5127833" y="2452480"/>
            <a:ext cx="3608664" cy="3000821"/>
          </a:xfrm>
          <a:prstGeom prst="rect">
            <a:avLst/>
          </a:prstGeom>
          <a:noFill/>
        </p:spPr>
        <p:txBody>
          <a:bodyPr wrap="square" rtlCol="0">
            <a:spAutoFit/>
          </a:bodyPr>
          <a:lstStyle/>
          <a:p>
            <a:r>
              <a:rPr lang="en-US" sz="2100" dirty="0"/>
              <a:t>Maximize the 0</a:t>
            </a:r>
            <a:r>
              <a:rPr lang="en-US" sz="2100" baseline="30000" dirty="0"/>
              <a:t>th</a:t>
            </a:r>
            <a:r>
              <a:rPr lang="en-US" sz="2100" dirty="0"/>
              <a:t>-order transmitted </a:t>
            </a:r>
            <a:r>
              <a:rPr lang="en-US" sz="2100" dirty="0">
                <a:solidFill>
                  <a:srgbClr val="FF2600"/>
                </a:solidFill>
              </a:rPr>
              <a:t>|E|</a:t>
            </a:r>
            <a:r>
              <a:rPr lang="en-US" sz="2100" baseline="30000" dirty="0">
                <a:solidFill>
                  <a:srgbClr val="FF2600"/>
                </a:solidFill>
              </a:rPr>
              <a:t>2</a:t>
            </a:r>
            <a:r>
              <a:rPr lang="en-US" sz="2100" dirty="0">
                <a:solidFill>
                  <a:srgbClr val="FF2600"/>
                </a:solidFill>
              </a:rPr>
              <a:t> at a focal point </a:t>
            </a:r>
            <a:r>
              <a:rPr lang="en-US" sz="2100" dirty="0"/>
              <a:t>as a function of </a:t>
            </a:r>
            <a:r>
              <a:rPr lang="en-US" sz="2100" dirty="0">
                <a:solidFill>
                  <a:srgbClr val="FF2600"/>
                </a:solidFill>
              </a:rPr>
              <a:t>pillar widths in every cell</a:t>
            </a:r>
            <a:r>
              <a:rPr lang="en-US" sz="2100" dirty="0"/>
              <a:t> (here, 40 pillars).</a:t>
            </a:r>
          </a:p>
          <a:p>
            <a:endParaRPr lang="en-US" sz="2100" dirty="0"/>
          </a:p>
          <a:p>
            <a:r>
              <a:rPr lang="en-US" sz="2100" dirty="0"/>
              <a:t>“Boring” off-the shelf nonlinear optimization algorithm: CCSA algorithm [</a:t>
            </a:r>
            <a:r>
              <a:rPr lang="en-US" sz="2100" dirty="0" err="1"/>
              <a:t>Svanberg</a:t>
            </a:r>
            <a:r>
              <a:rPr lang="en-US" sz="2100" dirty="0"/>
              <a:t> (2001)]</a:t>
            </a:r>
          </a:p>
        </p:txBody>
      </p:sp>
      <p:cxnSp>
        <p:nvCxnSpPr>
          <p:cNvPr id="5" name="Straight Arrow Connector 4">
            <a:extLst>
              <a:ext uri="{FF2B5EF4-FFF2-40B4-BE49-F238E27FC236}">
                <a16:creationId xmlns:a16="http://schemas.microsoft.com/office/drawing/2014/main" id="{D32F428F-BDEC-0840-9E9F-0B3B8C3DB188}"/>
              </a:ext>
            </a:extLst>
          </p:cNvPr>
          <p:cNvCxnSpPr>
            <a:cxnSpLocks/>
          </p:cNvCxnSpPr>
          <p:nvPr/>
        </p:nvCxnSpPr>
        <p:spPr>
          <a:xfrm flipH="1" flipV="1">
            <a:off x="2610845" y="2258668"/>
            <a:ext cx="2501580" cy="387626"/>
          </a:xfrm>
          <a:prstGeom prst="straightConnector1">
            <a:avLst/>
          </a:prstGeom>
          <a:ln>
            <a:solidFill>
              <a:srgbClr val="FF2600"/>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1129C03-F685-D449-B860-6272B0395C36}"/>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14268189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CB1A-C3F8-4D43-A79D-812E81301A87}"/>
              </a:ext>
            </a:extLst>
          </p:cNvPr>
          <p:cNvSpPr>
            <a:spLocks noGrp="1"/>
          </p:cNvSpPr>
          <p:nvPr>
            <p:ph type="title"/>
          </p:nvPr>
        </p:nvSpPr>
        <p:spPr>
          <a:xfrm>
            <a:off x="1042571" y="272535"/>
            <a:ext cx="7472779" cy="700709"/>
          </a:xfrm>
        </p:spPr>
        <p:txBody>
          <a:bodyPr/>
          <a:lstStyle/>
          <a:p>
            <a:r>
              <a:rPr lang="en-US" dirty="0"/>
              <a:t>Brute-force (FDFD) validation</a:t>
            </a:r>
          </a:p>
        </p:txBody>
      </p:sp>
      <p:grpSp>
        <p:nvGrpSpPr>
          <p:cNvPr id="4" name="Image Gallery">
            <a:extLst>
              <a:ext uri="{FF2B5EF4-FFF2-40B4-BE49-F238E27FC236}">
                <a16:creationId xmlns:a16="http://schemas.microsoft.com/office/drawing/2014/main" id="{DBB4E1CF-34D5-804E-A927-95D9DC9C3DFE}"/>
              </a:ext>
            </a:extLst>
          </p:cNvPr>
          <p:cNvGrpSpPr/>
          <p:nvPr/>
        </p:nvGrpSpPr>
        <p:grpSpPr>
          <a:xfrm>
            <a:off x="306524" y="1607120"/>
            <a:ext cx="8513538" cy="4928631"/>
            <a:chOff x="0" y="40424"/>
            <a:chExt cx="12823505" cy="7423743"/>
          </a:xfrm>
        </p:grpSpPr>
        <p:pic>
          <p:nvPicPr>
            <p:cNvPr id="5" name="greens_function2.pdf" descr="greens_function2.pdf">
              <a:extLst>
                <a:ext uri="{FF2B5EF4-FFF2-40B4-BE49-F238E27FC236}">
                  <a16:creationId xmlns:a16="http://schemas.microsoft.com/office/drawing/2014/main" id="{AAA20826-BAD7-0848-BA78-82EA8413FCA9}"/>
                </a:ext>
              </a:extLst>
            </p:cNvPr>
            <p:cNvPicPr>
              <a:picLocks noChangeAspect="1"/>
            </p:cNvPicPr>
            <p:nvPr/>
          </p:nvPicPr>
          <p:blipFill>
            <a:blip r:embed="rId2">
              <a:extLst/>
            </a:blip>
            <a:srcRect/>
            <a:stretch>
              <a:fillRect/>
            </a:stretch>
          </p:blipFill>
          <p:spPr>
            <a:xfrm>
              <a:off x="0" y="40424"/>
              <a:ext cx="12823505" cy="6641320"/>
            </a:xfrm>
            <a:prstGeom prst="rect">
              <a:avLst/>
            </a:prstGeom>
            <a:ln w="12700" cap="flat">
              <a:noFill/>
              <a:miter lim="400000"/>
            </a:ln>
            <a:effectLst/>
          </p:spPr>
        </p:pic>
        <p:sp>
          <p:nvSpPr>
            <p:cNvPr id="6" name="Type to enter a caption.">
              <a:extLst>
                <a:ext uri="{FF2B5EF4-FFF2-40B4-BE49-F238E27FC236}">
                  <a16:creationId xmlns:a16="http://schemas.microsoft.com/office/drawing/2014/main" id="{08CA78CC-957E-B64B-A5AB-E1321A345AA8}"/>
                </a:ext>
              </a:extLst>
            </p:cNvPr>
            <p:cNvSpPr/>
            <p:nvPr/>
          </p:nvSpPr>
          <p:spPr>
            <a:xfrm>
              <a:off x="846524" y="6626015"/>
              <a:ext cx="2981583" cy="83815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7150" tIns="57150" rIns="57150" bIns="57150" numCol="1" anchor="t">
              <a:noAutofit/>
            </a:bodyPr>
            <a:lstStyle>
              <a:lvl1pPr>
                <a:defRPr sz="2000"/>
              </a:lvl1pPr>
            </a:lstStyle>
            <a:p>
              <a:r>
                <a:rPr lang="en-US" sz="1500" dirty="0"/>
                <a:t>Seconds on a laptop</a:t>
              </a:r>
              <a:endParaRPr sz="1500" dirty="0"/>
            </a:p>
          </p:txBody>
        </p:sp>
      </p:grpSp>
      <p:sp>
        <p:nvSpPr>
          <p:cNvPr id="7" name="180k faster">
            <a:extLst>
              <a:ext uri="{FF2B5EF4-FFF2-40B4-BE49-F238E27FC236}">
                <a16:creationId xmlns:a16="http://schemas.microsoft.com/office/drawing/2014/main" id="{EF1277A8-36DA-1D4C-B1AD-0BD6981F5CA3}"/>
              </a:ext>
            </a:extLst>
          </p:cNvPr>
          <p:cNvSpPr txBox="1"/>
          <p:nvPr/>
        </p:nvSpPr>
        <p:spPr>
          <a:xfrm>
            <a:off x="716938" y="990600"/>
            <a:ext cx="2065701" cy="446276"/>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lvl1pPr>
              <a:defRPr sz="3200">
                <a:solidFill>
                  <a:srgbClr val="FF2600"/>
                </a:solidFill>
              </a:defRPr>
            </a:lvl1pPr>
          </a:lstStyle>
          <a:p>
            <a:r>
              <a:rPr sz="2400" dirty="0"/>
              <a:t>180</a:t>
            </a:r>
            <a:r>
              <a:rPr lang="en-US" sz="2400" dirty="0"/>
              <a:t>,000x</a:t>
            </a:r>
            <a:r>
              <a:rPr sz="2400" dirty="0"/>
              <a:t> faster</a:t>
            </a:r>
          </a:p>
        </p:txBody>
      </p:sp>
      <p:sp>
        <p:nvSpPr>
          <p:cNvPr id="8" name="Rectangle">
            <a:extLst>
              <a:ext uri="{FF2B5EF4-FFF2-40B4-BE49-F238E27FC236}">
                <a16:creationId xmlns:a16="http://schemas.microsoft.com/office/drawing/2014/main" id="{18C45D3F-2047-3449-AFE4-36CE1ADB510C}"/>
              </a:ext>
            </a:extLst>
          </p:cNvPr>
          <p:cNvSpPr/>
          <p:nvPr/>
        </p:nvSpPr>
        <p:spPr>
          <a:xfrm>
            <a:off x="727213" y="5436192"/>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9" name="20 wavelengths,…">
            <a:extLst>
              <a:ext uri="{FF2B5EF4-FFF2-40B4-BE49-F238E27FC236}">
                <a16:creationId xmlns:a16="http://schemas.microsoft.com/office/drawing/2014/main" id="{AE9A9837-7CCD-FF46-94ED-701D55982485}"/>
              </a:ext>
            </a:extLst>
          </p:cNvPr>
          <p:cNvSpPr txBox="1"/>
          <p:nvPr/>
        </p:nvSpPr>
        <p:spPr>
          <a:xfrm>
            <a:off x="1042571" y="5358926"/>
            <a:ext cx="1740068" cy="63094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sz="1800"/>
              <a:t>20 wavelengths, </a:t>
            </a:r>
          </a:p>
          <a:p>
            <a:pPr algn="l"/>
            <a:r>
              <a:rPr sz="1800"/>
              <a:t>40 unit cells</a:t>
            </a:r>
          </a:p>
        </p:txBody>
      </p:sp>
      <p:sp>
        <p:nvSpPr>
          <p:cNvPr id="11" name="Rectangle">
            <a:extLst>
              <a:ext uri="{FF2B5EF4-FFF2-40B4-BE49-F238E27FC236}">
                <a16:creationId xmlns:a16="http://schemas.microsoft.com/office/drawing/2014/main" id="{8FC1260E-811A-8646-AF97-044F8F51E6ED}"/>
              </a:ext>
            </a:extLst>
          </p:cNvPr>
          <p:cNvSpPr/>
          <p:nvPr/>
        </p:nvSpPr>
        <p:spPr>
          <a:xfrm>
            <a:off x="3650146" y="5438315"/>
            <a:ext cx="2120795" cy="465843"/>
          </a:xfrm>
          <a:prstGeom prst="rect">
            <a:avLst/>
          </a:prstGeom>
          <a:solidFill>
            <a:schemeClr val="accent1"/>
          </a:solidFill>
          <a:ln w="12700">
            <a:miter lim="400000"/>
          </a:ln>
        </p:spPr>
        <p:txBody>
          <a:bodyPr lIns="38100" tIns="38100" rIns="38100" bIns="38100" anchor="ctr"/>
          <a:lstStyle/>
          <a:p>
            <a:pPr>
              <a:defRPr sz="2200" b="0">
                <a:solidFill>
                  <a:srgbClr val="FFFFFF"/>
                </a:solidFill>
                <a:latin typeface="+mn-lt"/>
                <a:ea typeface="+mn-ea"/>
                <a:cs typeface="+mn-cs"/>
                <a:sym typeface="Helvetica Neue Medium"/>
              </a:defRPr>
            </a:pPr>
            <a:endParaRPr sz="1650"/>
          </a:p>
        </p:txBody>
      </p:sp>
      <p:sp>
        <p:nvSpPr>
          <p:cNvPr id="13" name="20 wavelengths,…">
            <a:extLst>
              <a:ext uri="{FF2B5EF4-FFF2-40B4-BE49-F238E27FC236}">
                <a16:creationId xmlns:a16="http://schemas.microsoft.com/office/drawing/2014/main" id="{9075CEF2-C4BA-8F40-A1D2-2C5ECB0347B8}"/>
              </a:ext>
            </a:extLst>
          </p:cNvPr>
          <p:cNvSpPr txBox="1"/>
          <p:nvPr/>
        </p:nvSpPr>
        <p:spPr>
          <a:xfrm>
            <a:off x="3865198" y="5358926"/>
            <a:ext cx="1740068" cy="630942"/>
          </a:xfrm>
          <a:prstGeom prst="rect">
            <a:avLst/>
          </a:prstGeom>
          <a:ln w="12700">
            <a:miter lim="400000"/>
          </a:ln>
          <a:extLst>
            <a:ext uri="{C572A759-6A51-4108-AA02-DFA0A04FC94B}">
              <ma14:wrappingTextBoxFlag xmlns:ma14="http://schemas.microsoft.com/office/mac/drawingml/2011/main" xmlns="" val="1"/>
            </a:ext>
          </a:extLst>
        </p:spPr>
        <p:txBody>
          <a:bodyPr wrap="square" lIns="38100" tIns="38100" rIns="38100" bIns="38100" anchor="ctr">
            <a:spAutoFit/>
          </a:bodyPr>
          <a:lstStyle/>
          <a:p>
            <a:pPr algn="l"/>
            <a:r>
              <a:rPr sz="1800" dirty="0"/>
              <a:t>20 wavelengths, </a:t>
            </a:r>
          </a:p>
          <a:p>
            <a:pPr algn="l"/>
            <a:r>
              <a:rPr sz="1800" dirty="0"/>
              <a:t>40 unit cells</a:t>
            </a:r>
          </a:p>
        </p:txBody>
      </p:sp>
      <p:sp>
        <p:nvSpPr>
          <p:cNvPr id="3" name="TextBox 2">
            <a:extLst>
              <a:ext uri="{FF2B5EF4-FFF2-40B4-BE49-F238E27FC236}">
                <a16:creationId xmlns:a16="http://schemas.microsoft.com/office/drawing/2014/main" id="{AB83ED65-AFE4-E140-AF25-31FBB489BEA3}"/>
              </a:ext>
            </a:extLst>
          </p:cNvPr>
          <p:cNvSpPr txBox="1"/>
          <p:nvPr/>
        </p:nvSpPr>
        <p:spPr>
          <a:xfrm>
            <a:off x="117541" y="1348647"/>
            <a:ext cx="1138453" cy="369332"/>
          </a:xfrm>
          <a:prstGeom prst="rect">
            <a:avLst/>
          </a:prstGeom>
          <a:noFill/>
        </p:spPr>
        <p:txBody>
          <a:bodyPr wrap="none" rtlCol="0">
            <a:spAutoFit/>
          </a:bodyPr>
          <a:lstStyle/>
          <a:p>
            <a:r>
              <a:rPr lang="en-US" sz="1800" dirty="0"/>
              <a:t>(0</a:t>
            </a:r>
            <a:r>
              <a:rPr lang="en-US" sz="1800" baseline="30000" dirty="0"/>
              <a:t>th</a:t>
            </a:r>
            <a:r>
              <a:rPr lang="en-US" sz="1800" dirty="0"/>
              <a:t>-order)</a:t>
            </a:r>
          </a:p>
        </p:txBody>
      </p:sp>
      <p:sp>
        <p:nvSpPr>
          <p:cNvPr id="14" name="Rectangle 13">
            <a:extLst>
              <a:ext uri="{FF2B5EF4-FFF2-40B4-BE49-F238E27FC236}">
                <a16:creationId xmlns:a16="http://schemas.microsoft.com/office/drawing/2014/main" id="{39C92041-0F46-E447-9918-051C5E9B27ED}"/>
              </a:ext>
            </a:extLst>
          </p:cNvPr>
          <p:cNvSpPr/>
          <p:nvPr/>
        </p:nvSpPr>
        <p:spPr>
          <a:xfrm>
            <a:off x="2996648" y="6283252"/>
            <a:ext cx="6135528" cy="461665"/>
          </a:xfrm>
          <a:prstGeom prst="rect">
            <a:avLst/>
          </a:prstGeom>
        </p:spPr>
        <p:txBody>
          <a:bodyPr wrap="square">
            <a:spAutoFit/>
          </a:bodyPr>
          <a:lstStyle/>
          <a:p>
            <a:pPr algn="r"/>
            <a:r>
              <a:rPr lang="en-US" dirty="0">
                <a:solidFill>
                  <a:srgbClr val="000000"/>
                </a:solidFill>
              </a:rPr>
              <a:t>[ R. </a:t>
            </a:r>
            <a:r>
              <a:rPr lang="en-US" dirty="0" err="1">
                <a:solidFill>
                  <a:srgbClr val="000000"/>
                </a:solidFill>
              </a:rPr>
              <a:t>Pestourie</a:t>
            </a:r>
            <a:r>
              <a:rPr lang="en-US" dirty="0">
                <a:solidFill>
                  <a:srgbClr val="000000"/>
                </a:solidFill>
              </a:rPr>
              <a:t>, et al., </a:t>
            </a:r>
            <a:r>
              <a:rPr lang="en-US" i="1" dirty="0">
                <a:solidFill>
                  <a:srgbClr val="000000"/>
                </a:solidFill>
              </a:rPr>
              <a:t>Optics Express</a:t>
            </a:r>
            <a:r>
              <a:rPr lang="en-US" dirty="0">
                <a:solidFill>
                  <a:srgbClr val="000000"/>
                </a:solidFill>
              </a:rPr>
              <a:t> (2018). ] </a:t>
            </a:r>
            <a:endParaRPr lang="en-US" dirty="0"/>
          </a:p>
        </p:txBody>
      </p:sp>
    </p:spTree>
    <p:extLst>
      <p:ext uri="{BB962C8B-B14F-4D97-AF65-F5344CB8AC3E}">
        <p14:creationId xmlns:p14="http://schemas.microsoft.com/office/powerpoint/2010/main" val="400756907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F6024-DC9F-BE47-8A2E-58853E990CEE}"/>
              </a:ext>
            </a:extLst>
          </p:cNvPr>
          <p:cNvSpPr>
            <a:spLocks noGrp="1"/>
          </p:cNvSpPr>
          <p:nvPr>
            <p:ph type="title"/>
          </p:nvPr>
        </p:nvSpPr>
        <p:spPr>
          <a:xfrm>
            <a:off x="609600" y="76200"/>
            <a:ext cx="7772400" cy="1295400"/>
          </a:xfrm>
        </p:spPr>
        <p:txBody>
          <a:bodyPr/>
          <a:lstStyle/>
          <a:p>
            <a:r>
              <a:rPr lang="en-US" dirty="0"/>
              <a:t>Optimization + experiment:</a:t>
            </a:r>
            <a:br>
              <a:rPr lang="en-US" dirty="0"/>
            </a:br>
            <a:r>
              <a:rPr lang="en-US" dirty="0"/>
              <a:t>extended depth-of-focus </a:t>
            </a:r>
            <a:r>
              <a:rPr lang="en-US" dirty="0" err="1"/>
              <a:t>metalens</a:t>
            </a:r>
            <a:endParaRPr lang="en-US" dirty="0"/>
          </a:p>
        </p:txBody>
      </p:sp>
      <p:sp>
        <p:nvSpPr>
          <p:cNvPr id="3" name="TextBox 2">
            <a:extLst>
              <a:ext uri="{FF2B5EF4-FFF2-40B4-BE49-F238E27FC236}">
                <a16:creationId xmlns:a16="http://schemas.microsoft.com/office/drawing/2014/main" id="{4EDBD4A0-289C-4049-8CAE-23653087FE1E}"/>
              </a:ext>
            </a:extLst>
          </p:cNvPr>
          <p:cNvSpPr txBox="1"/>
          <p:nvPr/>
        </p:nvSpPr>
        <p:spPr>
          <a:xfrm>
            <a:off x="3657600" y="1340427"/>
            <a:ext cx="5070812" cy="400110"/>
          </a:xfrm>
          <a:prstGeom prst="rect">
            <a:avLst/>
          </a:prstGeom>
          <a:noFill/>
        </p:spPr>
        <p:txBody>
          <a:bodyPr wrap="none" rtlCol="0">
            <a:spAutoFit/>
          </a:bodyPr>
          <a:lstStyle/>
          <a:p>
            <a:r>
              <a:rPr lang="en-US" sz="2000" dirty="0"/>
              <a:t>[ collaboration with A. Majumdar, UW (2019) ]</a:t>
            </a:r>
          </a:p>
        </p:txBody>
      </p:sp>
      <p:sp>
        <p:nvSpPr>
          <p:cNvPr id="5" name="TextBox 4">
            <a:extLst>
              <a:ext uri="{FF2B5EF4-FFF2-40B4-BE49-F238E27FC236}">
                <a16:creationId xmlns:a16="http://schemas.microsoft.com/office/drawing/2014/main" id="{253ED251-2FE6-8141-816B-A115E7826136}"/>
              </a:ext>
            </a:extLst>
          </p:cNvPr>
          <p:cNvSpPr txBox="1"/>
          <p:nvPr/>
        </p:nvSpPr>
        <p:spPr>
          <a:xfrm>
            <a:off x="504931" y="1828800"/>
            <a:ext cx="2571538" cy="400110"/>
          </a:xfrm>
          <a:prstGeom prst="rect">
            <a:avLst/>
          </a:prstGeom>
          <a:noFill/>
        </p:spPr>
        <p:txBody>
          <a:bodyPr wrap="none" rtlCol="0">
            <a:spAutoFit/>
          </a:bodyPr>
          <a:lstStyle/>
          <a:p>
            <a:r>
              <a:rPr lang="en-US" sz="2000" dirty="0"/>
              <a:t>e-beam cylindrical lens</a:t>
            </a:r>
          </a:p>
        </p:txBody>
      </p:sp>
      <p:grpSp>
        <p:nvGrpSpPr>
          <p:cNvPr id="7" name="Group 6">
            <a:extLst>
              <a:ext uri="{FF2B5EF4-FFF2-40B4-BE49-F238E27FC236}">
                <a16:creationId xmlns:a16="http://schemas.microsoft.com/office/drawing/2014/main" id="{1ECA61C4-74F4-044B-84BE-9480DC0739CE}"/>
              </a:ext>
            </a:extLst>
          </p:cNvPr>
          <p:cNvGrpSpPr/>
          <p:nvPr/>
        </p:nvGrpSpPr>
        <p:grpSpPr>
          <a:xfrm>
            <a:off x="304800" y="2133600"/>
            <a:ext cx="2975670" cy="2489200"/>
            <a:chOff x="304800" y="2133600"/>
            <a:chExt cx="2975670" cy="2489200"/>
          </a:xfrm>
        </p:grpSpPr>
        <p:pic>
          <p:nvPicPr>
            <p:cNvPr id="4" name="Picture 3">
              <a:extLst>
                <a:ext uri="{FF2B5EF4-FFF2-40B4-BE49-F238E27FC236}">
                  <a16:creationId xmlns:a16="http://schemas.microsoft.com/office/drawing/2014/main" id="{226D5904-A023-FF49-A23B-4ABC39880BE3}"/>
                </a:ext>
              </a:extLst>
            </p:cNvPr>
            <p:cNvPicPr>
              <a:picLocks noChangeAspect="1"/>
            </p:cNvPicPr>
            <p:nvPr/>
          </p:nvPicPr>
          <p:blipFill>
            <a:blip r:embed="rId2"/>
            <a:stretch>
              <a:fillRect/>
            </a:stretch>
          </p:blipFill>
          <p:spPr>
            <a:xfrm>
              <a:off x="304800" y="2133600"/>
              <a:ext cx="2971800" cy="2489200"/>
            </a:xfrm>
            <a:prstGeom prst="rect">
              <a:avLst/>
            </a:prstGeom>
          </p:spPr>
        </p:pic>
        <p:sp>
          <p:nvSpPr>
            <p:cNvPr id="6" name="TextBox 5">
              <a:extLst>
                <a:ext uri="{FF2B5EF4-FFF2-40B4-BE49-F238E27FC236}">
                  <a16:creationId xmlns:a16="http://schemas.microsoft.com/office/drawing/2014/main" id="{3F246D44-82F4-0640-AE4B-B83DB919DC7F}"/>
                </a:ext>
              </a:extLst>
            </p:cNvPr>
            <p:cNvSpPr txBox="1"/>
            <p:nvPr/>
          </p:nvSpPr>
          <p:spPr>
            <a:xfrm>
              <a:off x="2763982" y="4263736"/>
              <a:ext cx="516488" cy="261610"/>
            </a:xfrm>
            <a:prstGeom prst="rect">
              <a:avLst/>
            </a:prstGeom>
            <a:noFill/>
          </p:spPr>
          <p:txBody>
            <a:bodyPr wrap="none" rtlCol="0">
              <a:spAutoFit/>
            </a:bodyPr>
            <a:lstStyle/>
            <a:p>
              <a:r>
                <a:rPr lang="en-US" sz="1100" dirty="0">
                  <a:solidFill>
                    <a:schemeClr val="bg1"/>
                  </a:solidFill>
                </a:rPr>
                <a:t>10µm</a:t>
              </a:r>
            </a:p>
          </p:txBody>
        </p:sp>
      </p:grpSp>
      <p:pic>
        <p:nvPicPr>
          <p:cNvPr id="8" name="Picture 7">
            <a:extLst>
              <a:ext uri="{FF2B5EF4-FFF2-40B4-BE49-F238E27FC236}">
                <a16:creationId xmlns:a16="http://schemas.microsoft.com/office/drawing/2014/main" id="{C130826D-F479-524B-87DA-7894D3DEB689}"/>
              </a:ext>
            </a:extLst>
          </p:cNvPr>
          <p:cNvPicPr>
            <a:picLocks noChangeAspect="1"/>
          </p:cNvPicPr>
          <p:nvPr/>
        </p:nvPicPr>
        <p:blipFill>
          <a:blip r:embed="rId3"/>
          <a:stretch>
            <a:fillRect/>
          </a:stretch>
        </p:blipFill>
        <p:spPr>
          <a:xfrm>
            <a:off x="3810000" y="2628900"/>
            <a:ext cx="5122473" cy="2127256"/>
          </a:xfrm>
          <a:prstGeom prst="rect">
            <a:avLst/>
          </a:prstGeom>
        </p:spPr>
      </p:pic>
      <p:sp>
        <p:nvSpPr>
          <p:cNvPr id="9" name="TextBox 8">
            <a:extLst>
              <a:ext uri="{FF2B5EF4-FFF2-40B4-BE49-F238E27FC236}">
                <a16:creationId xmlns:a16="http://schemas.microsoft.com/office/drawing/2014/main" id="{A55F5CBC-2D89-E44B-BA31-F58AAE412C19}"/>
              </a:ext>
            </a:extLst>
          </p:cNvPr>
          <p:cNvSpPr txBox="1"/>
          <p:nvPr/>
        </p:nvSpPr>
        <p:spPr>
          <a:xfrm>
            <a:off x="4592782" y="2351809"/>
            <a:ext cx="1072730" cy="461665"/>
          </a:xfrm>
          <a:prstGeom prst="rect">
            <a:avLst/>
          </a:prstGeom>
          <a:noFill/>
        </p:spPr>
        <p:txBody>
          <a:bodyPr wrap="none" rtlCol="0">
            <a:spAutoFit/>
          </a:bodyPr>
          <a:lstStyle/>
          <a:p>
            <a:r>
              <a:rPr lang="en-US" dirty="0"/>
              <a:t>Theory</a:t>
            </a:r>
          </a:p>
        </p:txBody>
      </p:sp>
      <p:sp>
        <p:nvSpPr>
          <p:cNvPr id="10" name="TextBox 9">
            <a:extLst>
              <a:ext uri="{FF2B5EF4-FFF2-40B4-BE49-F238E27FC236}">
                <a16:creationId xmlns:a16="http://schemas.microsoft.com/office/drawing/2014/main" id="{735C3275-FE84-4D4C-8BE4-DF8A6546E6DA}"/>
              </a:ext>
            </a:extLst>
          </p:cNvPr>
          <p:cNvSpPr txBox="1"/>
          <p:nvPr/>
        </p:nvSpPr>
        <p:spPr>
          <a:xfrm>
            <a:off x="6764249" y="2351808"/>
            <a:ext cx="1617751" cy="461665"/>
          </a:xfrm>
          <a:prstGeom prst="rect">
            <a:avLst/>
          </a:prstGeom>
          <a:noFill/>
        </p:spPr>
        <p:txBody>
          <a:bodyPr wrap="none" rtlCol="0">
            <a:spAutoFit/>
          </a:bodyPr>
          <a:lstStyle/>
          <a:p>
            <a:r>
              <a:rPr lang="en-US" dirty="0"/>
              <a:t>Experiment</a:t>
            </a:r>
          </a:p>
        </p:txBody>
      </p:sp>
      <p:sp>
        <p:nvSpPr>
          <p:cNvPr id="11" name="TextBox 10">
            <a:extLst>
              <a:ext uri="{FF2B5EF4-FFF2-40B4-BE49-F238E27FC236}">
                <a16:creationId xmlns:a16="http://schemas.microsoft.com/office/drawing/2014/main" id="{BC78C629-9393-C641-BFE6-378FD73E6814}"/>
              </a:ext>
            </a:extLst>
          </p:cNvPr>
          <p:cNvSpPr txBox="1"/>
          <p:nvPr/>
        </p:nvSpPr>
        <p:spPr>
          <a:xfrm>
            <a:off x="746183" y="4622800"/>
            <a:ext cx="2089033" cy="369332"/>
          </a:xfrm>
          <a:prstGeom prst="rect">
            <a:avLst/>
          </a:prstGeom>
          <a:noFill/>
        </p:spPr>
        <p:txBody>
          <a:bodyPr wrap="none" rtlCol="0">
            <a:spAutoFit/>
          </a:bodyPr>
          <a:lstStyle/>
          <a:p>
            <a:r>
              <a:rPr lang="en-US" sz="1800" dirty="0"/>
              <a:t>(</a:t>
            </a:r>
            <a:r>
              <a:rPr lang="en-US" sz="1800" dirty="0" err="1"/>
              <a:t>SiN</a:t>
            </a:r>
            <a:r>
              <a:rPr lang="en-US" sz="1800" dirty="0"/>
              <a:t> on fused silica)</a:t>
            </a:r>
          </a:p>
        </p:txBody>
      </p:sp>
      <p:sp>
        <p:nvSpPr>
          <p:cNvPr id="12" name="TextBox 11">
            <a:extLst>
              <a:ext uri="{FF2B5EF4-FFF2-40B4-BE49-F238E27FC236}">
                <a16:creationId xmlns:a16="http://schemas.microsoft.com/office/drawing/2014/main" id="{03B1AB09-72FC-8047-BCBC-49D4B783CBA2}"/>
              </a:ext>
            </a:extLst>
          </p:cNvPr>
          <p:cNvSpPr txBox="1"/>
          <p:nvPr/>
        </p:nvSpPr>
        <p:spPr>
          <a:xfrm>
            <a:off x="7031177" y="4807466"/>
            <a:ext cx="1340432" cy="369332"/>
          </a:xfrm>
          <a:prstGeom prst="rect">
            <a:avLst/>
          </a:prstGeom>
          <a:noFill/>
        </p:spPr>
        <p:txBody>
          <a:bodyPr wrap="none" rtlCol="0">
            <a:spAutoFit/>
          </a:bodyPr>
          <a:lstStyle/>
          <a:p>
            <a:r>
              <a:rPr lang="en-US" sz="1800" dirty="0"/>
              <a:t>(</a:t>
            </a:r>
            <a:r>
              <a:rPr lang="el-GR" sz="1800" dirty="0"/>
              <a:t>λ</a:t>
            </a:r>
            <a:r>
              <a:rPr lang="en-US" sz="1800" dirty="0"/>
              <a:t> = 633nm)</a:t>
            </a:r>
          </a:p>
        </p:txBody>
      </p:sp>
      <p:sp>
        <p:nvSpPr>
          <p:cNvPr id="13" name="TextBox 12">
            <a:extLst>
              <a:ext uri="{FF2B5EF4-FFF2-40B4-BE49-F238E27FC236}">
                <a16:creationId xmlns:a16="http://schemas.microsoft.com/office/drawing/2014/main" id="{685C5A82-4084-7544-AF39-CF5467692A5D}"/>
              </a:ext>
            </a:extLst>
          </p:cNvPr>
          <p:cNvSpPr txBox="1"/>
          <p:nvPr/>
        </p:nvSpPr>
        <p:spPr>
          <a:xfrm>
            <a:off x="3833189" y="5562600"/>
            <a:ext cx="5314275" cy="461665"/>
          </a:xfrm>
          <a:prstGeom prst="rect">
            <a:avLst/>
          </a:prstGeom>
          <a:noFill/>
        </p:spPr>
        <p:txBody>
          <a:bodyPr wrap="none" rtlCol="0">
            <a:spAutoFit/>
          </a:bodyPr>
          <a:lstStyle/>
          <a:p>
            <a:r>
              <a:rPr lang="en-US" dirty="0"/>
              <a:t>44µm depth of focus, focal length 133µm</a:t>
            </a:r>
          </a:p>
        </p:txBody>
      </p:sp>
    </p:spTree>
    <p:extLst>
      <p:ext uri="{BB962C8B-B14F-4D97-AF65-F5344CB8AC3E}">
        <p14:creationId xmlns:p14="http://schemas.microsoft.com/office/powerpoint/2010/main" val="6551577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topopt_lens">
            <a:hlinkClick r:id="" action="ppaction://media"/>
            <a:extLst>
              <a:ext uri="{FF2B5EF4-FFF2-40B4-BE49-F238E27FC236}">
                <a16:creationId xmlns:a16="http://schemas.microsoft.com/office/drawing/2014/main" id="{7A1AA47C-221C-492B-BE7C-371A3DD3FC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0813" y="947956"/>
            <a:ext cx="4796747" cy="4796747"/>
          </a:xfrm>
          <a:prstGeom prst="rect">
            <a:avLst/>
          </a:prstGeom>
        </p:spPr>
      </p:pic>
      <p:sp>
        <p:nvSpPr>
          <p:cNvPr id="9" name="TextBox 8">
            <a:extLst>
              <a:ext uri="{FF2B5EF4-FFF2-40B4-BE49-F238E27FC236}">
                <a16:creationId xmlns:a16="http://schemas.microsoft.com/office/drawing/2014/main" id="{8C55D11E-A67C-4E4C-A41C-DE195CD12AFF}"/>
              </a:ext>
            </a:extLst>
          </p:cNvPr>
          <p:cNvSpPr txBox="1"/>
          <p:nvPr/>
        </p:nvSpPr>
        <p:spPr>
          <a:xfrm>
            <a:off x="1371600" y="126788"/>
            <a:ext cx="6509489" cy="507831"/>
          </a:xfrm>
          <a:prstGeom prst="rect">
            <a:avLst/>
          </a:prstGeom>
          <a:noFill/>
        </p:spPr>
        <p:txBody>
          <a:bodyPr wrap="square" rtlCol="0">
            <a:spAutoFit/>
          </a:bodyPr>
          <a:lstStyle/>
          <a:p>
            <a:r>
              <a:rPr lang="en-US" sz="2700" b="1" dirty="0"/>
              <a:t>Topology Optimization for </a:t>
            </a:r>
            <a:r>
              <a:rPr lang="en-US" sz="2700" b="1" dirty="0" err="1"/>
              <a:t>Metasurfaces</a:t>
            </a:r>
            <a:endParaRPr lang="en-US" sz="2700" b="1" dirty="0"/>
          </a:p>
        </p:txBody>
      </p:sp>
      <p:sp>
        <p:nvSpPr>
          <p:cNvPr id="13" name="TextBox 12">
            <a:extLst>
              <a:ext uri="{FF2B5EF4-FFF2-40B4-BE49-F238E27FC236}">
                <a16:creationId xmlns:a16="http://schemas.microsoft.com/office/drawing/2014/main" id="{D3C68450-1ED9-4B16-82D6-F8C0D1FA406A}"/>
              </a:ext>
            </a:extLst>
          </p:cNvPr>
          <p:cNvSpPr txBox="1"/>
          <p:nvPr/>
        </p:nvSpPr>
        <p:spPr>
          <a:xfrm>
            <a:off x="110813" y="1066800"/>
            <a:ext cx="2730508" cy="1200329"/>
          </a:xfrm>
          <a:prstGeom prst="rect">
            <a:avLst/>
          </a:prstGeom>
          <a:noFill/>
        </p:spPr>
        <p:txBody>
          <a:bodyPr wrap="square" rtlCol="0">
            <a:spAutoFit/>
          </a:bodyPr>
          <a:lstStyle/>
          <a:p>
            <a:r>
              <a:rPr lang="en-US" sz="1800" i="1" dirty="0">
                <a:solidFill>
                  <a:schemeClr val="accent2">
                    <a:lumMod val="75000"/>
                  </a:schemeClr>
                </a:solidFill>
                <a:latin typeface="Cambria" panose="02040503050406030204" pitchFamily="18" charset="0"/>
                <a:ea typeface="Cambria" panose="02040503050406030204" pitchFamily="18" charset="0"/>
              </a:rPr>
              <a:t>Structural evolution of a large-area </a:t>
            </a:r>
            <a:r>
              <a:rPr lang="en-US" sz="1800" b="1" i="1" dirty="0">
                <a:solidFill>
                  <a:srgbClr val="FF0000"/>
                </a:solidFill>
                <a:latin typeface="Cambria" panose="02040503050406030204" pitchFamily="18" charset="0"/>
                <a:ea typeface="Cambria" panose="02040503050406030204" pitchFamily="18" charset="0"/>
              </a:rPr>
              <a:t>(100 x 100 </a:t>
            </a:r>
            <a:r>
              <a:rPr lang="en-US" sz="1800" b="1" i="1" dirty="0">
                <a:solidFill>
                  <a:srgbClr val="FF0000"/>
                </a:solidFill>
                <a:latin typeface="Symbol" panose="05050102010706020507" pitchFamily="18" charset="2"/>
                <a:ea typeface="Cambria" panose="02040503050406030204" pitchFamily="18" charset="0"/>
              </a:rPr>
              <a:t>l</a:t>
            </a:r>
            <a:r>
              <a:rPr lang="en-US" sz="1800" b="1" i="1" baseline="30000" dirty="0">
                <a:solidFill>
                  <a:srgbClr val="FF0000"/>
                </a:solidFill>
                <a:latin typeface="Cambria" panose="02040503050406030204" pitchFamily="18" charset="0"/>
                <a:ea typeface="Cambria" panose="02040503050406030204" pitchFamily="18" charset="0"/>
              </a:rPr>
              <a:t>2</a:t>
            </a:r>
            <a:r>
              <a:rPr lang="en-US" sz="1800" b="1" i="1" dirty="0">
                <a:solidFill>
                  <a:srgbClr val="FF0000"/>
                </a:solidFill>
                <a:latin typeface="Cambria" panose="02040503050406030204" pitchFamily="18" charset="0"/>
                <a:ea typeface="Cambria" panose="02040503050406030204" pitchFamily="18" charset="0"/>
              </a:rPr>
              <a:t>) </a:t>
            </a:r>
            <a:r>
              <a:rPr lang="en-US" sz="1800" i="1" dirty="0" err="1">
                <a:solidFill>
                  <a:schemeClr val="accent2">
                    <a:lumMod val="75000"/>
                  </a:schemeClr>
                </a:solidFill>
                <a:latin typeface="Cambria" panose="02040503050406030204" pitchFamily="18" charset="0"/>
                <a:ea typeface="Cambria" panose="02040503050406030204" pitchFamily="18" charset="0"/>
              </a:rPr>
              <a:t>metalens</a:t>
            </a:r>
            <a:r>
              <a:rPr lang="en-US" sz="1800" i="1" dirty="0">
                <a:solidFill>
                  <a:schemeClr val="accent2">
                    <a:lumMod val="75000"/>
                  </a:schemeClr>
                </a:solidFill>
                <a:latin typeface="Cambria" panose="02040503050406030204" pitchFamily="18" charset="0"/>
                <a:ea typeface="Cambria" panose="02040503050406030204" pitchFamily="18" charset="0"/>
              </a:rPr>
              <a:t> during topology optimization  </a:t>
            </a:r>
            <a:r>
              <a:rPr lang="en-US" sz="1800" b="1" i="1" dirty="0">
                <a:solidFill>
                  <a:srgbClr val="FF0000"/>
                </a:solidFill>
                <a:latin typeface="Cambria" panose="02040503050406030204" pitchFamily="18" charset="0"/>
                <a:ea typeface="Cambria" panose="02040503050406030204" pitchFamily="18" charset="0"/>
              </a:rPr>
              <a:t>~</a:t>
            </a:r>
            <a:r>
              <a:rPr lang="en-US" sz="1800" b="1" i="1" dirty="0">
                <a:solidFill>
                  <a:schemeClr val="accent2">
                    <a:lumMod val="75000"/>
                  </a:schemeClr>
                </a:solidFill>
                <a:latin typeface="Cambria" panose="02040503050406030204" pitchFamily="18" charset="0"/>
                <a:ea typeface="Cambria" panose="02040503050406030204" pitchFamily="18" charset="0"/>
              </a:rPr>
              <a:t> </a:t>
            </a:r>
            <a:r>
              <a:rPr lang="en-US" sz="1800" b="1" i="1" dirty="0">
                <a:solidFill>
                  <a:srgbClr val="FF0000"/>
                </a:solidFill>
                <a:latin typeface="Cambria" panose="02040503050406030204" pitchFamily="18" charset="0"/>
                <a:ea typeface="Cambria" panose="02040503050406030204" pitchFamily="18" charset="0"/>
              </a:rPr>
              <a:t>10</a:t>
            </a:r>
            <a:r>
              <a:rPr lang="en-US" sz="1800" b="1" i="1" baseline="30000" dirty="0">
                <a:solidFill>
                  <a:srgbClr val="FF0000"/>
                </a:solidFill>
                <a:latin typeface="Cambria" panose="02040503050406030204" pitchFamily="18" charset="0"/>
                <a:ea typeface="Cambria" panose="02040503050406030204" pitchFamily="18" charset="0"/>
              </a:rPr>
              <a:t>6</a:t>
            </a:r>
            <a:r>
              <a:rPr lang="en-US" sz="1800" b="1" i="1" dirty="0">
                <a:solidFill>
                  <a:srgbClr val="FF0000"/>
                </a:solidFill>
                <a:latin typeface="Cambria" panose="02040503050406030204" pitchFamily="18" charset="0"/>
                <a:ea typeface="Cambria" panose="02040503050406030204" pitchFamily="18" charset="0"/>
              </a:rPr>
              <a:t> DOF</a:t>
            </a:r>
          </a:p>
        </p:txBody>
      </p:sp>
      <p:sp>
        <p:nvSpPr>
          <p:cNvPr id="2" name="TextBox 1">
            <a:extLst>
              <a:ext uri="{FF2B5EF4-FFF2-40B4-BE49-F238E27FC236}">
                <a16:creationId xmlns:a16="http://schemas.microsoft.com/office/drawing/2014/main" id="{46FC6AB1-8A32-454B-86FE-E276196EE6A8}"/>
              </a:ext>
            </a:extLst>
          </p:cNvPr>
          <p:cNvSpPr txBox="1"/>
          <p:nvPr/>
        </p:nvSpPr>
        <p:spPr>
          <a:xfrm>
            <a:off x="3581400" y="3325547"/>
            <a:ext cx="5476499" cy="2246769"/>
          </a:xfrm>
          <a:prstGeom prst="rect">
            <a:avLst/>
          </a:prstGeom>
          <a:noFill/>
        </p:spPr>
        <p:txBody>
          <a:bodyPr wrap="none" rtlCol="0">
            <a:spAutoFit/>
          </a:bodyPr>
          <a:lstStyle/>
          <a:p>
            <a:pPr algn="ctr"/>
            <a:r>
              <a:rPr lang="en-US" sz="2800" dirty="0"/>
              <a:t>domain decomposition (LPA / </a:t>
            </a:r>
            <a:r>
              <a:rPr lang="en-US" sz="2800" dirty="0">
                <a:solidFill>
                  <a:srgbClr val="0432FF"/>
                </a:solidFill>
              </a:rPr>
              <a:t>ODA</a:t>
            </a:r>
            <a:r>
              <a:rPr lang="en-US" sz="2800" dirty="0"/>
              <a:t>)</a:t>
            </a:r>
          </a:p>
          <a:p>
            <a:pPr algn="ctr"/>
            <a:r>
              <a:rPr lang="en-US" sz="2800" dirty="0"/>
              <a:t>+</a:t>
            </a:r>
          </a:p>
          <a:p>
            <a:pPr algn="ctr"/>
            <a:r>
              <a:rPr lang="en-US" sz="2800" dirty="0"/>
              <a:t>1000s of parameters per domain</a:t>
            </a:r>
          </a:p>
          <a:p>
            <a:pPr algn="ctr"/>
            <a:r>
              <a:rPr lang="en-US" sz="2800" dirty="0"/>
              <a:t>=</a:t>
            </a:r>
          </a:p>
          <a:p>
            <a:pPr algn="ctr"/>
            <a:r>
              <a:rPr lang="en-US" sz="2800" dirty="0">
                <a:solidFill>
                  <a:srgbClr val="0432FF"/>
                </a:solidFill>
              </a:rPr>
              <a:t>millions of parameters</a:t>
            </a:r>
            <a:r>
              <a:rPr lang="en-US" sz="2800" dirty="0"/>
              <a:t> in total</a:t>
            </a:r>
          </a:p>
        </p:txBody>
      </p:sp>
      <p:sp>
        <p:nvSpPr>
          <p:cNvPr id="3" name="TextBox 2">
            <a:extLst>
              <a:ext uri="{FF2B5EF4-FFF2-40B4-BE49-F238E27FC236}">
                <a16:creationId xmlns:a16="http://schemas.microsoft.com/office/drawing/2014/main" id="{43351DF5-8547-7044-8F72-9B0154CCC2B6}"/>
              </a:ext>
            </a:extLst>
          </p:cNvPr>
          <p:cNvSpPr txBox="1"/>
          <p:nvPr/>
        </p:nvSpPr>
        <p:spPr>
          <a:xfrm>
            <a:off x="5889659" y="517062"/>
            <a:ext cx="1954381" cy="369332"/>
          </a:xfrm>
          <a:prstGeom prst="rect">
            <a:avLst/>
          </a:prstGeom>
          <a:noFill/>
        </p:spPr>
        <p:txBody>
          <a:bodyPr wrap="none" rtlCol="0">
            <a:spAutoFit/>
          </a:bodyPr>
          <a:lstStyle/>
          <a:p>
            <a:r>
              <a:rPr lang="en-US" sz="1800" dirty="0"/>
              <a:t>[ Lin et al. (2019) ]</a:t>
            </a:r>
          </a:p>
        </p:txBody>
      </p:sp>
      <p:sp>
        <p:nvSpPr>
          <p:cNvPr id="4" name="TextBox 3">
            <a:extLst>
              <a:ext uri="{FF2B5EF4-FFF2-40B4-BE49-F238E27FC236}">
                <a16:creationId xmlns:a16="http://schemas.microsoft.com/office/drawing/2014/main" id="{0D6B0C36-CEB5-224C-93E9-7944E7E4E46E}"/>
              </a:ext>
            </a:extLst>
          </p:cNvPr>
          <p:cNvSpPr txBox="1"/>
          <p:nvPr/>
        </p:nvSpPr>
        <p:spPr>
          <a:xfrm>
            <a:off x="5020493" y="1244000"/>
            <a:ext cx="3924472" cy="1200329"/>
          </a:xfrm>
          <a:prstGeom prst="rect">
            <a:avLst/>
          </a:prstGeom>
          <a:noFill/>
        </p:spPr>
        <p:txBody>
          <a:bodyPr wrap="none" rtlCol="0">
            <a:spAutoFit/>
          </a:bodyPr>
          <a:lstStyle/>
          <a:p>
            <a:pPr algn="ctr"/>
            <a:r>
              <a:rPr lang="en-US" dirty="0">
                <a:solidFill>
                  <a:srgbClr val="FF0000"/>
                </a:solidFill>
              </a:rPr>
              <a:t>Every “pixel”</a:t>
            </a:r>
            <a:r>
              <a:rPr lang="en-US" dirty="0"/>
              <a:t> is</a:t>
            </a:r>
          </a:p>
          <a:p>
            <a:pPr algn="ctr"/>
            <a:r>
              <a:rPr lang="en-US" dirty="0"/>
              <a:t>a degree of freedom</a:t>
            </a:r>
          </a:p>
          <a:p>
            <a:pPr algn="ctr"/>
            <a:r>
              <a:rPr lang="en-US" dirty="0"/>
              <a:t>… possibly in </a:t>
            </a:r>
            <a:r>
              <a:rPr lang="en-US" dirty="0">
                <a:solidFill>
                  <a:srgbClr val="0432FF"/>
                </a:solidFill>
              </a:rPr>
              <a:t>multiple layers</a:t>
            </a:r>
            <a:r>
              <a:rPr lang="en-US" dirty="0"/>
              <a:t>!</a:t>
            </a:r>
          </a:p>
        </p:txBody>
      </p:sp>
    </p:spTree>
    <p:extLst>
      <p:ext uri="{BB962C8B-B14F-4D97-AF65-F5344CB8AC3E}">
        <p14:creationId xmlns:p14="http://schemas.microsoft.com/office/powerpoint/2010/main" val="424523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2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486F8-139A-384E-8CBC-7FA5804B243B}"/>
              </a:ext>
            </a:extLst>
          </p:cNvPr>
          <p:cNvSpPr>
            <a:spLocks noGrp="1"/>
          </p:cNvSpPr>
          <p:nvPr>
            <p:ph type="title"/>
          </p:nvPr>
        </p:nvSpPr>
        <p:spPr>
          <a:xfrm>
            <a:off x="533400" y="3464"/>
            <a:ext cx="8177645" cy="1143000"/>
          </a:xfrm>
        </p:spPr>
        <p:txBody>
          <a:bodyPr/>
          <a:lstStyle/>
          <a:p>
            <a:r>
              <a:rPr lang="en-US" dirty="0"/>
              <a:t>Difficult </a:t>
            </a:r>
            <a:r>
              <a:rPr lang="en-US" dirty="0" err="1"/>
              <a:t>metasurface</a:t>
            </a:r>
            <a:r>
              <a:rPr lang="en-US" dirty="0"/>
              <a:t> designs</a:t>
            </a:r>
          </a:p>
        </p:txBody>
      </p:sp>
      <p:graphicFrame>
        <p:nvGraphicFramePr>
          <p:cNvPr id="3" name="Object 2">
            <a:extLst>
              <a:ext uri="{FF2B5EF4-FFF2-40B4-BE49-F238E27FC236}">
                <a16:creationId xmlns:a16="http://schemas.microsoft.com/office/drawing/2014/main" id="{E5BC613C-8E57-294C-A367-2B931B07B69F}"/>
              </a:ext>
            </a:extLst>
          </p:cNvPr>
          <p:cNvGraphicFramePr>
            <a:graphicFrameLocks noChangeAspect="1"/>
          </p:cNvGraphicFramePr>
          <p:nvPr>
            <p:extLst/>
          </p:nvPr>
        </p:nvGraphicFramePr>
        <p:xfrm>
          <a:off x="533400" y="1219200"/>
          <a:ext cx="3718148" cy="2587228"/>
        </p:xfrm>
        <a:graphic>
          <a:graphicData uri="http://schemas.openxmlformats.org/presentationml/2006/ole">
            <mc:AlternateContent xmlns:mc="http://schemas.openxmlformats.org/markup-compatibility/2006">
              <mc:Choice xmlns:v="urn:schemas-microsoft-com:vml" Requires="v">
                <p:oleObj spid="_x0000_s230409" name="Acrobat Document" r:id="rId3" imgW="8924727" imgH="6210164" progId="Acrobat.Document.2017">
                  <p:embed/>
                </p:oleObj>
              </mc:Choice>
              <mc:Fallback>
                <p:oleObj name="Acrobat Document" r:id="rId3" imgW="8924727" imgH="6210164" progId="Acrobat.Document.2017">
                  <p:embed/>
                  <p:pic>
                    <p:nvPicPr>
                      <p:cNvPr id="3" name="Object 2">
                        <a:extLst>
                          <a:ext uri="{FF2B5EF4-FFF2-40B4-BE49-F238E27FC236}">
                            <a16:creationId xmlns:a16="http://schemas.microsoft.com/office/drawing/2014/main" id="{E5BC613C-8E57-294C-A367-2B931B07B69F}"/>
                          </a:ext>
                        </a:extLst>
                      </p:cNvPr>
                      <p:cNvPicPr/>
                      <p:nvPr/>
                    </p:nvPicPr>
                    <p:blipFill>
                      <a:blip r:embed="rId4"/>
                      <a:stretch>
                        <a:fillRect/>
                      </a:stretch>
                    </p:blipFill>
                    <p:spPr>
                      <a:xfrm>
                        <a:off x="533400" y="1219200"/>
                        <a:ext cx="3718148" cy="2587228"/>
                      </a:xfrm>
                      <a:prstGeom prst="rect">
                        <a:avLst/>
                      </a:prstGeom>
                    </p:spPr>
                  </p:pic>
                </p:oleObj>
              </mc:Fallback>
            </mc:AlternateContent>
          </a:graphicData>
        </a:graphic>
      </p:graphicFrame>
      <p:sp>
        <p:nvSpPr>
          <p:cNvPr id="4" name="TextBox 3">
            <a:extLst>
              <a:ext uri="{FF2B5EF4-FFF2-40B4-BE49-F238E27FC236}">
                <a16:creationId xmlns:a16="http://schemas.microsoft.com/office/drawing/2014/main" id="{82670512-ED29-5148-B1E4-7BE185FF7FFA}"/>
              </a:ext>
            </a:extLst>
          </p:cNvPr>
          <p:cNvSpPr txBox="1"/>
          <p:nvPr/>
        </p:nvSpPr>
        <p:spPr>
          <a:xfrm>
            <a:off x="220774" y="3879164"/>
            <a:ext cx="4343400" cy="630942"/>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 lens</a:t>
            </a:r>
          </a:p>
          <a:p>
            <a:pPr algn="ctr"/>
            <a:r>
              <a:rPr lang="en-US" sz="1500" dirty="0"/>
              <a:t>(NA = 0.71, 20</a:t>
            </a:r>
            <a:r>
              <a:rPr lang="el-GR" sz="1500" dirty="0"/>
              <a:t>0λ</a:t>
            </a:r>
            <a:r>
              <a:rPr lang="en-US" sz="1500" dirty="0"/>
              <a:t> diameter, 50% efficiency)</a:t>
            </a:r>
          </a:p>
        </p:txBody>
      </p:sp>
      <p:pic>
        <p:nvPicPr>
          <p:cNvPr id="5" name="Graphic 4">
            <a:extLst>
              <a:ext uri="{FF2B5EF4-FFF2-40B4-BE49-F238E27FC236}">
                <a16:creationId xmlns:a16="http://schemas.microsoft.com/office/drawing/2014/main" id="{339BF00D-565C-1346-8417-12BA6E980C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24400" y="1170709"/>
            <a:ext cx="3643394" cy="2595828"/>
          </a:xfrm>
          <a:prstGeom prst="rect">
            <a:avLst/>
          </a:prstGeom>
        </p:spPr>
      </p:pic>
      <p:sp>
        <p:nvSpPr>
          <p:cNvPr id="6" name="TextBox 5">
            <a:extLst>
              <a:ext uri="{FF2B5EF4-FFF2-40B4-BE49-F238E27FC236}">
                <a16:creationId xmlns:a16="http://schemas.microsoft.com/office/drawing/2014/main" id="{62624E10-0941-3749-9970-BFEF8AB07C30}"/>
              </a:ext>
            </a:extLst>
          </p:cNvPr>
          <p:cNvSpPr txBox="1"/>
          <p:nvPr/>
        </p:nvSpPr>
        <p:spPr>
          <a:xfrm>
            <a:off x="4953000" y="3779136"/>
            <a:ext cx="3599062" cy="830997"/>
          </a:xfrm>
          <a:prstGeom prst="rect">
            <a:avLst/>
          </a:prstGeom>
          <a:noFill/>
        </p:spPr>
        <p:txBody>
          <a:bodyPr wrap="none" rtlCol="0">
            <a:spAutoFit/>
          </a:bodyPr>
          <a:lstStyle/>
          <a:p>
            <a:pPr algn="ctr"/>
            <a:r>
              <a:rPr lang="en-US" dirty="0">
                <a:solidFill>
                  <a:srgbClr val="0432FF"/>
                </a:solidFill>
              </a:rPr>
              <a:t>Concentrator</a:t>
            </a:r>
            <a:r>
              <a:rPr lang="en-US" dirty="0"/>
              <a:t>:</a:t>
            </a:r>
          </a:p>
          <a:p>
            <a:pPr algn="ctr"/>
            <a:r>
              <a:rPr lang="en-US" dirty="0"/>
              <a:t>multiple angles, same focus</a:t>
            </a:r>
          </a:p>
        </p:txBody>
      </p:sp>
      <p:pic>
        <p:nvPicPr>
          <p:cNvPr id="8" name="Picture 7" descr="layer1.png">
            <a:extLst>
              <a:ext uri="{FF2B5EF4-FFF2-40B4-BE49-F238E27FC236}">
                <a16:creationId xmlns:a16="http://schemas.microsoft.com/office/drawing/2014/main" id="{517F6FAE-38D2-0C48-B009-05FCFDE8B3F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4978" y="4383023"/>
            <a:ext cx="2661656" cy="2667732"/>
          </a:xfrm>
          <a:prstGeom prst="rect">
            <a:avLst/>
          </a:prstGeom>
        </p:spPr>
      </p:pic>
      <p:pic>
        <p:nvPicPr>
          <p:cNvPr id="9" name="Picture 8" descr="layer2.png">
            <a:extLst>
              <a:ext uri="{FF2B5EF4-FFF2-40B4-BE49-F238E27FC236}">
                <a16:creationId xmlns:a16="http://schemas.microsoft.com/office/drawing/2014/main" id="{5F3DFD92-4D0D-4743-B47A-F6E385EC4DB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837" y="4525587"/>
            <a:ext cx="2715861" cy="2734591"/>
          </a:xfrm>
          <a:prstGeom prst="rect">
            <a:avLst/>
          </a:prstGeom>
        </p:spPr>
      </p:pic>
      <p:pic>
        <p:nvPicPr>
          <p:cNvPr id="14" name="Picture 13" descr="layer1.png">
            <a:extLst>
              <a:ext uri="{FF2B5EF4-FFF2-40B4-BE49-F238E27FC236}">
                <a16:creationId xmlns:a16="http://schemas.microsoft.com/office/drawing/2014/main" id="{B81CFD61-3DFD-DB44-8FB2-740D4BDC4D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041" y="4362241"/>
            <a:ext cx="2661656" cy="2667732"/>
          </a:xfrm>
          <a:prstGeom prst="rect">
            <a:avLst/>
          </a:prstGeom>
        </p:spPr>
      </p:pic>
      <p:grpSp>
        <p:nvGrpSpPr>
          <p:cNvPr id="15" name="Group 14">
            <a:extLst>
              <a:ext uri="{FF2B5EF4-FFF2-40B4-BE49-F238E27FC236}">
                <a16:creationId xmlns:a16="http://schemas.microsoft.com/office/drawing/2014/main" id="{4ED6D7F6-2DA9-BF4E-B198-F035E5EFBDCA}"/>
              </a:ext>
            </a:extLst>
          </p:cNvPr>
          <p:cNvGrpSpPr/>
          <p:nvPr/>
        </p:nvGrpSpPr>
        <p:grpSpPr>
          <a:xfrm rot="3277910">
            <a:off x="1193557" y="4957708"/>
            <a:ext cx="207555" cy="487547"/>
            <a:chOff x="806174" y="5124175"/>
            <a:chExt cx="488939" cy="1148521"/>
          </a:xfrm>
        </p:grpSpPr>
        <p:cxnSp>
          <p:nvCxnSpPr>
            <p:cNvPr id="30" name="Straight Arrow Connector 29">
              <a:extLst>
                <a:ext uri="{FF2B5EF4-FFF2-40B4-BE49-F238E27FC236}">
                  <a16:creationId xmlns:a16="http://schemas.microsoft.com/office/drawing/2014/main" id="{013F0384-4794-834E-BED8-319AAFC42B4B}"/>
                </a:ext>
              </a:extLst>
            </p:cNvPr>
            <p:cNvCxnSpPr/>
            <p:nvPr/>
          </p:nvCxnSpPr>
          <p:spPr>
            <a:xfrm flipH="1" flipV="1">
              <a:off x="1181653" y="5124175"/>
              <a:ext cx="14069" cy="949738"/>
            </a:xfrm>
            <a:prstGeom prst="straightConnector1">
              <a:avLst/>
            </a:prstGeom>
            <a:ln w="3810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31" name="Group 30">
              <a:extLst>
                <a:ext uri="{FF2B5EF4-FFF2-40B4-BE49-F238E27FC236}">
                  <a16:creationId xmlns:a16="http://schemas.microsoft.com/office/drawing/2014/main" id="{FA9A9445-B6D4-DF4E-86E5-1B1F7E910B0E}"/>
                </a:ext>
              </a:extLst>
            </p:cNvPr>
            <p:cNvGrpSpPr/>
            <p:nvPr/>
          </p:nvGrpSpPr>
          <p:grpSpPr>
            <a:xfrm>
              <a:off x="806174" y="6073913"/>
              <a:ext cx="488939" cy="198783"/>
              <a:chOff x="806174" y="6073913"/>
              <a:chExt cx="488939" cy="198783"/>
            </a:xfrm>
          </p:grpSpPr>
          <p:sp>
            <p:nvSpPr>
              <p:cNvPr id="32" name="Oval 31">
                <a:extLst>
                  <a:ext uri="{FF2B5EF4-FFF2-40B4-BE49-F238E27FC236}">
                    <a16:creationId xmlns:a16="http://schemas.microsoft.com/office/drawing/2014/main" id="{971D52C2-557C-5C46-B8DD-918D969F2FA7}"/>
                  </a:ext>
                </a:extLst>
              </p:cNvPr>
              <p:cNvSpPr/>
              <p:nvPr/>
            </p:nvSpPr>
            <p:spPr>
              <a:xfrm>
                <a:off x="1096330" y="6073913"/>
                <a:ext cx="198783" cy="198783"/>
              </a:xfrm>
              <a:prstGeom prst="ellipse">
                <a:avLst/>
              </a:prstGeom>
              <a:no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33" name="Straight Arrow Connector 32">
                <a:extLst>
                  <a:ext uri="{FF2B5EF4-FFF2-40B4-BE49-F238E27FC236}">
                    <a16:creationId xmlns:a16="http://schemas.microsoft.com/office/drawing/2014/main" id="{D2CF9ADE-A3F1-8046-A000-FEAECE2C3997}"/>
                  </a:ext>
                </a:extLst>
              </p:cNvPr>
              <p:cNvCxnSpPr>
                <a:stCxn id="32" idx="2"/>
              </p:cNvCxnSpPr>
              <p:nvPr/>
            </p:nvCxnSpPr>
            <p:spPr>
              <a:xfrm flipH="1" flipV="1">
                <a:off x="806174" y="6173304"/>
                <a:ext cx="290156" cy="1"/>
              </a:xfrm>
              <a:prstGeom prst="straightConnector1">
                <a:avLst/>
              </a:prstGeom>
              <a:ln w="19050" cmpd="sng">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DBA2D7C-1CA9-B548-A312-99B8A058977E}"/>
                  </a:ext>
                </a:extLst>
              </p:cNvPr>
              <p:cNvSpPr/>
              <p:nvPr/>
            </p:nvSpPr>
            <p:spPr>
              <a:xfrm>
                <a:off x="1164800" y="6142383"/>
                <a:ext cx="61844" cy="61844"/>
              </a:xfrm>
              <a:prstGeom prst="ellipse">
                <a:avLst/>
              </a:prstGeom>
              <a:solidFill>
                <a:srgbClr val="FF0000"/>
              </a:solidFill>
              <a:ln w="190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grpSp>
        <p:nvGrpSpPr>
          <p:cNvPr id="16" name="Group 15">
            <a:extLst>
              <a:ext uri="{FF2B5EF4-FFF2-40B4-BE49-F238E27FC236}">
                <a16:creationId xmlns:a16="http://schemas.microsoft.com/office/drawing/2014/main" id="{4E7E6190-D597-4243-B68C-3A68C5156344}"/>
              </a:ext>
            </a:extLst>
          </p:cNvPr>
          <p:cNvGrpSpPr/>
          <p:nvPr/>
        </p:nvGrpSpPr>
        <p:grpSpPr>
          <a:xfrm>
            <a:off x="1391839" y="5106308"/>
            <a:ext cx="207555" cy="487547"/>
            <a:chOff x="1491974" y="5124175"/>
            <a:chExt cx="488939" cy="1148521"/>
          </a:xfrm>
        </p:grpSpPr>
        <p:cxnSp>
          <p:nvCxnSpPr>
            <p:cNvPr id="26" name="Straight Arrow Connector 25">
              <a:extLst>
                <a:ext uri="{FF2B5EF4-FFF2-40B4-BE49-F238E27FC236}">
                  <a16:creationId xmlns:a16="http://schemas.microsoft.com/office/drawing/2014/main" id="{5771A155-EDA9-954F-836D-2DDB0D8A9DAE}"/>
                </a:ext>
              </a:extLst>
            </p:cNvPr>
            <p:cNvCxnSpPr/>
            <p:nvPr/>
          </p:nvCxnSpPr>
          <p:spPr>
            <a:xfrm flipH="1" flipV="1">
              <a:off x="1865245" y="5124175"/>
              <a:ext cx="14069" cy="949738"/>
            </a:xfrm>
            <a:prstGeom prst="straightConnector1">
              <a:avLst/>
            </a:prstGeom>
            <a:ln w="3810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7" name="Oval 26">
              <a:extLst>
                <a:ext uri="{FF2B5EF4-FFF2-40B4-BE49-F238E27FC236}">
                  <a16:creationId xmlns:a16="http://schemas.microsoft.com/office/drawing/2014/main" id="{6C538D42-D86E-F74E-9349-0185A96E9B8F}"/>
                </a:ext>
              </a:extLst>
            </p:cNvPr>
            <p:cNvSpPr/>
            <p:nvPr/>
          </p:nvSpPr>
          <p:spPr>
            <a:xfrm>
              <a:off x="1782130" y="6073913"/>
              <a:ext cx="198783" cy="198783"/>
            </a:xfrm>
            <a:prstGeom prst="ellipse">
              <a:avLst/>
            </a:prstGeom>
            <a:no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8" name="Straight Arrow Connector 27">
              <a:extLst>
                <a:ext uri="{FF2B5EF4-FFF2-40B4-BE49-F238E27FC236}">
                  <a16:creationId xmlns:a16="http://schemas.microsoft.com/office/drawing/2014/main" id="{5A65866C-EA0C-9E4A-B983-2DFC61936D2D}"/>
                </a:ext>
              </a:extLst>
            </p:cNvPr>
            <p:cNvCxnSpPr>
              <a:stCxn id="27" idx="2"/>
            </p:cNvCxnSpPr>
            <p:nvPr/>
          </p:nvCxnSpPr>
          <p:spPr>
            <a:xfrm flipH="1" flipV="1">
              <a:off x="1491974" y="6173304"/>
              <a:ext cx="290156" cy="1"/>
            </a:xfrm>
            <a:prstGeom prst="straightConnector1">
              <a:avLst/>
            </a:prstGeom>
            <a:ln w="19050" cmpd="sng">
              <a:solidFill>
                <a:srgbClr val="008000"/>
              </a:solidFill>
              <a:tailEnd type="arrow"/>
            </a:ln>
            <a:effectLst/>
          </p:spPr>
          <p:style>
            <a:lnRef idx="2">
              <a:schemeClr val="accent1"/>
            </a:lnRef>
            <a:fillRef idx="0">
              <a:schemeClr val="accent1"/>
            </a:fillRef>
            <a:effectRef idx="1">
              <a:schemeClr val="accent1"/>
            </a:effectRef>
            <a:fontRef idx="minor">
              <a:schemeClr val="tx1"/>
            </a:fontRef>
          </p:style>
        </p:cxnSp>
        <p:sp>
          <p:nvSpPr>
            <p:cNvPr id="29" name="Oval 28">
              <a:extLst>
                <a:ext uri="{FF2B5EF4-FFF2-40B4-BE49-F238E27FC236}">
                  <a16:creationId xmlns:a16="http://schemas.microsoft.com/office/drawing/2014/main" id="{90E6C202-A7E4-CF4E-9B7F-C68625D2C8CA}"/>
                </a:ext>
              </a:extLst>
            </p:cNvPr>
            <p:cNvSpPr/>
            <p:nvPr/>
          </p:nvSpPr>
          <p:spPr>
            <a:xfrm>
              <a:off x="1850600" y="6142383"/>
              <a:ext cx="61844" cy="61844"/>
            </a:xfrm>
            <a:prstGeom prst="ellipse">
              <a:avLst/>
            </a:prstGeom>
            <a:solidFill>
              <a:srgbClr val="008000"/>
            </a:solidFill>
            <a:ln w="1905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grpSp>
        <p:nvGrpSpPr>
          <p:cNvPr id="17" name="Group 16">
            <a:extLst>
              <a:ext uri="{FF2B5EF4-FFF2-40B4-BE49-F238E27FC236}">
                <a16:creationId xmlns:a16="http://schemas.microsoft.com/office/drawing/2014/main" id="{1275AC9D-7BFE-BE40-8C46-9861F2395CB5}"/>
              </a:ext>
            </a:extLst>
          </p:cNvPr>
          <p:cNvGrpSpPr/>
          <p:nvPr/>
        </p:nvGrpSpPr>
        <p:grpSpPr>
          <a:xfrm rot="18438133">
            <a:off x="1631879" y="5049279"/>
            <a:ext cx="207555" cy="487547"/>
            <a:chOff x="2105385" y="5124175"/>
            <a:chExt cx="488939" cy="1148521"/>
          </a:xfrm>
        </p:grpSpPr>
        <p:cxnSp>
          <p:nvCxnSpPr>
            <p:cNvPr id="22" name="Straight Arrow Connector 21">
              <a:extLst>
                <a:ext uri="{FF2B5EF4-FFF2-40B4-BE49-F238E27FC236}">
                  <a16:creationId xmlns:a16="http://schemas.microsoft.com/office/drawing/2014/main" id="{98C80BD4-540E-144C-A778-6ED0238F487B}"/>
                </a:ext>
              </a:extLst>
            </p:cNvPr>
            <p:cNvCxnSpPr/>
            <p:nvPr/>
          </p:nvCxnSpPr>
          <p:spPr>
            <a:xfrm flipH="1" flipV="1">
              <a:off x="2479457" y="5124175"/>
              <a:ext cx="15476" cy="949738"/>
            </a:xfrm>
            <a:prstGeom prst="straightConnector1">
              <a:avLst/>
            </a:prstGeom>
            <a:ln w="3810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a:extLst>
                <a:ext uri="{FF2B5EF4-FFF2-40B4-BE49-F238E27FC236}">
                  <a16:creationId xmlns:a16="http://schemas.microsoft.com/office/drawing/2014/main" id="{0B101CF5-4C72-E442-AC66-C18E3F88A9AC}"/>
                </a:ext>
              </a:extLst>
            </p:cNvPr>
            <p:cNvSpPr/>
            <p:nvPr/>
          </p:nvSpPr>
          <p:spPr>
            <a:xfrm>
              <a:off x="2395541" y="6073913"/>
              <a:ext cx="198783" cy="198783"/>
            </a:xfrm>
            <a:prstGeom prst="ellipse">
              <a:avLst/>
            </a:prstGeom>
            <a:no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cxnSp>
          <p:nvCxnSpPr>
            <p:cNvPr id="24" name="Straight Arrow Connector 23">
              <a:extLst>
                <a:ext uri="{FF2B5EF4-FFF2-40B4-BE49-F238E27FC236}">
                  <a16:creationId xmlns:a16="http://schemas.microsoft.com/office/drawing/2014/main" id="{DDC64F37-5E87-3A4A-8F61-743071B45DC7}"/>
                </a:ext>
              </a:extLst>
            </p:cNvPr>
            <p:cNvCxnSpPr>
              <a:stCxn id="23" idx="2"/>
            </p:cNvCxnSpPr>
            <p:nvPr/>
          </p:nvCxnSpPr>
          <p:spPr>
            <a:xfrm flipH="1" flipV="1">
              <a:off x="2105385" y="6173304"/>
              <a:ext cx="290156" cy="1"/>
            </a:xfrm>
            <a:prstGeom prst="straightConnector1">
              <a:avLst/>
            </a:prstGeom>
            <a:ln w="19050" cmpd="sng">
              <a:solidFill>
                <a:srgbClr val="0000FF"/>
              </a:solidFill>
              <a:tailEnd type="arrow"/>
            </a:ln>
            <a:effectLst/>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B16BB045-2C00-5541-96B6-1BEFD2D6DC98}"/>
                </a:ext>
              </a:extLst>
            </p:cNvPr>
            <p:cNvSpPr/>
            <p:nvPr/>
          </p:nvSpPr>
          <p:spPr>
            <a:xfrm>
              <a:off x="2464011" y="6142383"/>
              <a:ext cx="61844" cy="61844"/>
            </a:xfrm>
            <a:prstGeom prst="ellipse">
              <a:avLst/>
            </a:prstGeom>
            <a:solidFill>
              <a:srgbClr val="0000FF"/>
            </a:solidFill>
            <a:ln w="19050" cmpd="sng">
              <a:solidFill>
                <a:srgbClr val="0000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grpSp>
      <p:pic>
        <p:nvPicPr>
          <p:cNvPr id="18" name="Picture 17" descr="Screen Shot 2019-02-14 at 4.55.08 PM.png">
            <a:extLst>
              <a:ext uri="{FF2B5EF4-FFF2-40B4-BE49-F238E27FC236}">
                <a16:creationId xmlns:a16="http://schemas.microsoft.com/office/drawing/2014/main" id="{352FAAD2-C600-6D46-8BE5-4649B08BEE3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37539" y="4770843"/>
            <a:ext cx="645063" cy="628199"/>
          </a:xfrm>
          <a:prstGeom prst="rect">
            <a:avLst/>
          </a:prstGeom>
        </p:spPr>
      </p:pic>
      <p:cxnSp>
        <p:nvCxnSpPr>
          <p:cNvPr id="19" name="Straight Connector 18">
            <a:extLst>
              <a:ext uri="{FF2B5EF4-FFF2-40B4-BE49-F238E27FC236}">
                <a16:creationId xmlns:a16="http://schemas.microsoft.com/office/drawing/2014/main" id="{41379242-EF7D-954F-8F55-40A1464A577B}"/>
              </a:ext>
            </a:extLst>
          </p:cNvPr>
          <p:cNvCxnSpPr/>
          <p:nvPr/>
        </p:nvCxnSpPr>
        <p:spPr>
          <a:xfrm flipV="1">
            <a:off x="1994089" y="4770843"/>
            <a:ext cx="443450" cy="767694"/>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65A563-E89A-D24D-A4AB-92D1EEAE7393}"/>
              </a:ext>
            </a:extLst>
          </p:cNvPr>
          <p:cNvCxnSpPr/>
          <p:nvPr/>
        </p:nvCxnSpPr>
        <p:spPr>
          <a:xfrm flipV="1">
            <a:off x="2058783" y="5386686"/>
            <a:ext cx="378756" cy="259483"/>
          </a:xfrm>
          <a:prstGeom prst="line">
            <a:avLst/>
          </a:prstGeom>
          <a:ln>
            <a:solidFill>
              <a:srgbClr val="FF0000"/>
            </a:solidFill>
            <a:prstDash val="dash"/>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034A804D-7363-DC4C-A5E9-441D61056AF4}"/>
              </a:ext>
            </a:extLst>
          </p:cNvPr>
          <p:cNvSpPr/>
          <p:nvPr/>
        </p:nvSpPr>
        <p:spPr>
          <a:xfrm>
            <a:off x="1906972" y="5538537"/>
            <a:ext cx="148958" cy="140448"/>
          </a:xfrm>
          <a:prstGeom prst="rect">
            <a:avLst/>
          </a:prstGeom>
          <a:noFill/>
          <a:ln>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p>
        </p:txBody>
      </p:sp>
      <p:sp>
        <p:nvSpPr>
          <p:cNvPr id="63" name="TextBox 62">
            <a:extLst>
              <a:ext uri="{FF2B5EF4-FFF2-40B4-BE49-F238E27FC236}">
                <a16:creationId xmlns:a16="http://schemas.microsoft.com/office/drawing/2014/main" id="{3FD03519-6868-D542-A259-FE1FC403A4B9}"/>
              </a:ext>
            </a:extLst>
          </p:cNvPr>
          <p:cNvSpPr txBox="1"/>
          <p:nvPr/>
        </p:nvSpPr>
        <p:spPr>
          <a:xfrm>
            <a:off x="2260022" y="5691642"/>
            <a:ext cx="2362200" cy="938719"/>
          </a:xfrm>
          <a:prstGeom prst="rect">
            <a:avLst/>
          </a:prstGeom>
          <a:noFill/>
        </p:spPr>
        <p:txBody>
          <a:bodyPr wrap="square" rtlCol="0">
            <a:spAutoFit/>
          </a:bodyPr>
          <a:lstStyle/>
          <a:p>
            <a:pPr algn="ctr"/>
            <a:r>
              <a:rPr lang="en-US" sz="2000" dirty="0"/>
              <a:t> </a:t>
            </a:r>
            <a:r>
              <a:rPr lang="en-US" sz="2000" dirty="0">
                <a:solidFill>
                  <a:srgbClr val="FF0000"/>
                </a:solidFill>
              </a:rPr>
              <a:t>R</a:t>
            </a:r>
            <a:r>
              <a:rPr lang="en-US" sz="2000" dirty="0">
                <a:solidFill>
                  <a:srgbClr val="00B050"/>
                </a:solidFill>
              </a:rPr>
              <a:t>G</a:t>
            </a:r>
            <a:r>
              <a:rPr lang="en-US" sz="2000" dirty="0">
                <a:solidFill>
                  <a:srgbClr val="0432FF"/>
                </a:solidFill>
              </a:rPr>
              <a:t>B</a:t>
            </a:r>
            <a:r>
              <a:rPr lang="en-US" sz="2000" dirty="0"/>
              <a:t> 2-layer</a:t>
            </a:r>
          </a:p>
          <a:p>
            <a:pPr algn="ctr"/>
            <a:r>
              <a:rPr lang="en-US" sz="2000" b="1" dirty="0"/>
              <a:t>3d</a:t>
            </a:r>
            <a:r>
              <a:rPr lang="en-US" sz="2000" dirty="0"/>
              <a:t> lens</a:t>
            </a:r>
          </a:p>
          <a:p>
            <a:pPr algn="ctr"/>
            <a:r>
              <a:rPr lang="en-US" sz="1500" dirty="0"/>
              <a:t>(NA = 0.44)</a:t>
            </a:r>
          </a:p>
        </p:txBody>
      </p:sp>
      <p:sp>
        <p:nvSpPr>
          <p:cNvPr id="64" name="TextBox 63">
            <a:extLst>
              <a:ext uri="{FF2B5EF4-FFF2-40B4-BE49-F238E27FC236}">
                <a16:creationId xmlns:a16="http://schemas.microsoft.com/office/drawing/2014/main" id="{231001F0-33A6-A24B-831B-4EBC76E6F522}"/>
              </a:ext>
            </a:extLst>
          </p:cNvPr>
          <p:cNvSpPr txBox="1"/>
          <p:nvPr/>
        </p:nvSpPr>
        <p:spPr>
          <a:xfrm>
            <a:off x="5450360" y="6396335"/>
            <a:ext cx="3693640" cy="461665"/>
          </a:xfrm>
          <a:prstGeom prst="rect">
            <a:avLst/>
          </a:prstGeom>
          <a:noFill/>
        </p:spPr>
        <p:txBody>
          <a:bodyPr wrap="none" rtlCol="0">
            <a:spAutoFit/>
          </a:bodyPr>
          <a:lstStyle/>
          <a:p>
            <a:r>
              <a:rPr lang="en-US" dirty="0"/>
              <a:t>now fully achromatic lens…</a:t>
            </a:r>
          </a:p>
        </p:txBody>
      </p:sp>
    </p:spTree>
    <p:extLst>
      <p:ext uri="{BB962C8B-B14F-4D97-AF65-F5344CB8AC3E}">
        <p14:creationId xmlns:p14="http://schemas.microsoft.com/office/powerpoint/2010/main" val="39198647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667AE78-8563-49C3-B4CE-84842FEDEBB0}"/>
              </a:ext>
            </a:extLst>
          </p:cNvPr>
          <p:cNvSpPr txBox="1"/>
          <p:nvPr/>
        </p:nvSpPr>
        <p:spPr>
          <a:xfrm>
            <a:off x="6751536" y="2117656"/>
            <a:ext cx="2023942" cy="1200329"/>
          </a:xfrm>
          <a:prstGeom prst="rect">
            <a:avLst/>
          </a:prstGeom>
          <a:noFill/>
        </p:spPr>
        <p:txBody>
          <a:bodyPr wrap="square" rtlCol="0">
            <a:spAutoFit/>
          </a:bodyPr>
          <a:lstStyle/>
          <a:p>
            <a:r>
              <a:rPr lang="en-US" sz="1800" dirty="0">
                <a:solidFill>
                  <a:srgbClr val="FF0000"/>
                </a:solidFill>
              </a:rPr>
              <a:t>NA = 0.71</a:t>
            </a:r>
          </a:p>
          <a:p>
            <a:r>
              <a:rPr lang="en-US" sz="1800" dirty="0">
                <a:solidFill>
                  <a:srgbClr val="FF0000"/>
                </a:solidFill>
              </a:rPr>
              <a:t>Lens size: 200 </a:t>
            </a:r>
            <a:r>
              <a:rPr lang="en-US" sz="1800" i="1" dirty="0">
                <a:solidFill>
                  <a:srgbClr val="FF0000"/>
                </a:solidFill>
                <a:latin typeface="Symbol" panose="05050102010706020507" pitchFamily="18" charset="2"/>
              </a:rPr>
              <a:t>l</a:t>
            </a:r>
            <a:r>
              <a:rPr lang="en-US" sz="1800" dirty="0">
                <a:solidFill>
                  <a:srgbClr val="FF0000"/>
                </a:solidFill>
              </a:rPr>
              <a:t>s </a:t>
            </a:r>
          </a:p>
          <a:p>
            <a:r>
              <a:rPr lang="en-US" sz="1800" dirty="0">
                <a:solidFill>
                  <a:srgbClr val="FF0000"/>
                </a:solidFill>
              </a:rPr>
              <a:t>Average focusing efficiency &gt; 50%</a:t>
            </a:r>
          </a:p>
        </p:txBody>
      </p:sp>
      <p:sp>
        <p:nvSpPr>
          <p:cNvPr id="8" name="Title 1">
            <a:extLst>
              <a:ext uri="{FF2B5EF4-FFF2-40B4-BE49-F238E27FC236}">
                <a16:creationId xmlns:a16="http://schemas.microsoft.com/office/drawing/2014/main" id="{8F9AAC69-B8CC-48B1-BA78-45267184FF7C}"/>
              </a:ext>
            </a:extLst>
          </p:cNvPr>
          <p:cNvSpPr>
            <a:spLocks noGrp="1"/>
          </p:cNvSpPr>
          <p:nvPr>
            <p:ph type="title"/>
          </p:nvPr>
        </p:nvSpPr>
        <p:spPr>
          <a:xfrm>
            <a:off x="1" y="926421"/>
            <a:ext cx="7908218" cy="528830"/>
          </a:xfrm>
        </p:spPr>
        <p:txBody>
          <a:bodyPr>
            <a:normAutofit fontScale="90000"/>
          </a:bodyPr>
          <a:lstStyle/>
          <a:p>
            <a:r>
              <a:rPr lang="en-US" sz="2700" dirty="0"/>
              <a:t>Topology-optimization thrives in a large design space …</a:t>
            </a:r>
            <a:endParaRPr lang="en-US" sz="3000" dirty="0"/>
          </a:p>
        </p:txBody>
      </p:sp>
      <p:sp>
        <p:nvSpPr>
          <p:cNvPr id="9" name="TextBox 8">
            <a:extLst>
              <a:ext uri="{FF2B5EF4-FFF2-40B4-BE49-F238E27FC236}">
                <a16:creationId xmlns:a16="http://schemas.microsoft.com/office/drawing/2014/main" id="{4BF8C4E2-C07A-4F52-A18C-AEBEDBAADCDF}"/>
              </a:ext>
            </a:extLst>
          </p:cNvPr>
          <p:cNvSpPr txBox="1"/>
          <p:nvPr/>
        </p:nvSpPr>
        <p:spPr>
          <a:xfrm>
            <a:off x="6751537" y="1502041"/>
            <a:ext cx="2192663" cy="646331"/>
          </a:xfrm>
          <a:prstGeom prst="rect">
            <a:avLst/>
          </a:prstGeom>
          <a:noFill/>
        </p:spPr>
        <p:txBody>
          <a:bodyPr wrap="square" rtlCol="0">
            <a:spAutoFit/>
          </a:bodyPr>
          <a:lstStyle/>
          <a:p>
            <a:r>
              <a:rPr lang="en-US" sz="1800" dirty="0">
                <a:solidFill>
                  <a:srgbClr val="00B050"/>
                </a:solidFill>
              </a:rPr>
              <a:t>15</a:t>
            </a:r>
            <a:r>
              <a:rPr lang="en-US" sz="1800" dirty="0"/>
              <a:t> layers of </a:t>
            </a:r>
          </a:p>
          <a:p>
            <a:r>
              <a:rPr lang="en-US" sz="1800" dirty="0">
                <a:solidFill>
                  <a:srgbClr val="00B050"/>
                </a:solidFill>
              </a:rPr>
              <a:t>140 nm </a:t>
            </a:r>
            <a:r>
              <a:rPr lang="en-US" sz="1800" dirty="0"/>
              <a:t>thickTiO</a:t>
            </a:r>
            <a:r>
              <a:rPr lang="en-US" sz="1800" baseline="-25000" dirty="0"/>
              <a:t>2</a:t>
            </a:r>
          </a:p>
        </p:txBody>
      </p:sp>
      <p:pic>
        <p:nvPicPr>
          <p:cNvPr id="6" name="Picture 5">
            <a:extLst>
              <a:ext uri="{FF2B5EF4-FFF2-40B4-BE49-F238E27FC236}">
                <a16:creationId xmlns:a16="http://schemas.microsoft.com/office/drawing/2014/main" id="{C063C74D-1F88-42CC-8A99-EFA287309C9F}"/>
              </a:ext>
            </a:extLst>
          </p:cNvPr>
          <p:cNvPicPr>
            <a:picLocks noChangeAspect="1"/>
          </p:cNvPicPr>
          <p:nvPr/>
        </p:nvPicPr>
        <p:blipFill>
          <a:blip r:embed="rId2"/>
          <a:stretch>
            <a:fillRect/>
          </a:stretch>
        </p:blipFill>
        <p:spPr>
          <a:xfrm>
            <a:off x="287804" y="1517883"/>
            <a:ext cx="6303366" cy="4224906"/>
          </a:xfrm>
          <a:prstGeom prst="rect">
            <a:avLst/>
          </a:prstGeom>
        </p:spPr>
      </p:pic>
      <p:sp>
        <p:nvSpPr>
          <p:cNvPr id="11" name="TextBox 10">
            <a:extLst>
              <a:ext uri="{FF2B5EF4-FFF2-40B4-BE49-F238E27FC236}">
                <a16:creationId xmlns:a16="http://schemas.microsoft.com/office/drawing/2014/main" id="{3D028A6D-F741-46FE-87A4-F3374352868A}"/>
              </a:ext>
            </a:extLst>
          </p:cNvPr>
          <p:cNvSpPr txBox="1"/>
          <p:nvPr/>
        </p:nvSpPr>
        <p:spPr>
          <a:xfrm>
            <a:off x="6702842" y="3403874"/>
            <a:ext cx="2875289" cy="1246495"/>
          </a:xfrm>
          <a:prstGeom prst="rect">
            <a:avLst/>
          </a:prstGeom>
          <a:noFill/>
        </p:spPr>
        <p:txBody>
          <a:bodyPr wrap="square" rtlCol="0">
            <a:spAutoFit/>
          </a:bodyPr>
          <a:lstStyle/>
          <a:p>
            <a:r>
              <a:rPr lang="en-US" sz="1500" dirty="0">
                <a:solidFill>
                  <a:srgbClr val="0E0EF0"/>
                </a:solidFill>
              </a:rPr>
              <a:t>Proof-of-concept 2D design:</a:t>
            </a:r>
          </a:p>
          <a:p>
            <a:r>
              <a:rPr lang="en-US" sz="1500" i="1" dirty="0">
                <a:solidFill>
                  <a:srgbClr val="0E0EF0"/>
                </a:solidFill>
              </a:rPr>
              <a:t>  large size </a:t>
            </a:r>
          </a:p>
          <a:p>
            <a:r>
              <a:rPr lang="en-US" sz="1500" i="1" dirty="0">
                <a:solidFill>
                  <a:srgbClr val="0E0EF0"/>
                </a:solidFill>
              </a:rPr>
              <a:t>+ high NA </a:t>
            </a:r>
          </a:p>
          <a:p>
            <a:r>
              <a:rPr lang="en-US" sz="1500" i="1" dirty="0">
                <a:solidFill>
                  <a:srgbClr val="0E0EF0"/>
                </a:solidFill>
              </a:rPr>
              <a:t>+ broadband</a:t>
            </a:r>
          </a:p>
          <a:p>
            <a:r>
              <a:rPr lang="en-US" sz="1500" i="1" dirty="0">
                <a:solidFill>
                  <a:srgbClr val="0E0EF0"/>
                </a:solidFill>
              </a:rPr>
              <a:t>+ by far, the best efficiency </a:t>
            </a:r>
          </a:p>
        </p:txBody>
      </p:sp>
      <p:sp>
        <p:nvSpPr>
          <p:cNvPr id="2" name="Rectangle 1">
            <a:extLst>
              <a:ext uri="{FF2B5EF4-FFF2-40B4-BE49-F238E27FC236}">
                <a16:creationId xmlns:a16="http://schemas.microsoft.com/office/drawing/2014/main" id="{19D2F287-280A-4718-BF9F-C4508F40A695}"/>
              </a:ext>
            </a:extLst>
          </p:cNvPr>
          <p:cNvSpPr/>
          <p:nvPr/>
        </p:nvSpPr>
        <p:spPr>
          <a:xfrm>
            <a:off x="6702842" y="4845231"/>
            <a:ext cx="2338431" cy="784830"/>
          </a:xfrm>
          <a:prstGeom prst="rect">
            <a:avLst/>
          </a:prstGeom>
        </p:spPr>
        <p:txBody>
          <a:bodyPr wrap="square">
            <a:spAutoFit/>
          </a:bodyPr>
          <a:lstStyle/>
          <a:p>
            <a:r>
              <a:rPr lang="en-US" sz="1500" b="1" i="1" dirty="0">
                <a:solidFill>
                  <a:schemeClr val="tx1">
                    <a:lumMod val="50000"/>
                    <a:lumOff val="50000"/>
                  </a:schemeClr>
                </a:solidFill>
              </a:rPr>
              <a:t>Note: Full FDTD validation of the entire lens.</a:t>
            </a:r>
            <a:endParaRPr lang="en-US" sz="1200" i="1" dirty="0">
              <a:solidFill>
                <a:schemeClr val="tx1">
                  <a:lumMod val="50000"/>
                  <a:lumOff val="50000"/>
                </a:schemeClr>
              </a:solidFill>
            </a:endParaRPr>
          </a:p>
        </p:txBody>
      </p:sp>
      <p:sp>
        <p:nvSpPr>
          <p:cNvPr id="3" name="TextBox 2">
            <a:extLst>
              <a:ext uri="{FF2B5EF4-FFF2-40B4-BE49-F238E27FC236}">
                <a16:creationId xmlns:a16="http://schemas.microsoft.com/office/drawing/2014/main" id="{4C703334-6590-0C47-8E47-64C22C628FBB}"/>
              </a:ext>
            </a:extLst>
          </p:cNvPr>
          <p:cNvSpPr txBox="1"/>
          <p:nvPr/>
        </p:nvSpPr>
        <p:spPr>
          <a:xfrm>
            <a:off x="1712072" y="77060"/>
            <a:ext cx="6021200" cy="584775"/>
          </a:xfrm>
          <a:prstGeom prst="rect">
            <a:avLst/>
          </a:prstGeom>
          <a:noFill/>
        </p:spPr>
        <p:txBody>
          <a:bodyPr wrap="none" rtlCol="0">
            <a:spAutoFit/>
          </a:bodyPr>
          <a:lstStyle/>
          <a:p>
            <a:r>
              <a:rPr lang="en-US" sz="3200" dirty="0"/>
              <a:t>Achromatic (480–700nm) </a:t>
            </a:r>
            <a:r>
              <a:rPr lang="en-US" sz="3200" dirty="0" err="1"/>
              <a:t>metalens</a:t>
            </a:r>
            <a:endParaRPr lang="en-US" sz="3200" dirty="0"/>
          </a:p>
        </p:txBody>
      </p:sp>
      <p:sp>
        <p:nvSpPr>
          <p:cNvPr id="4" name="TextBox 3">
            <a:extLst>
              <a:ext uri="{FF2B5EF4-FFF2-40B4-BE49-F238E27FC236}">
                <a16:creationId xmlns:a16="http://schemas.microsoft.com/office/drawing/2014/main" id="{3D3D7F6F-7D87-4E48-A647-EA9904A2D6FA}"/>
              </a:ext>
            </a:extLst>
          </p:cNvPr>
          <p:cNvSpPr txBox="1"/>
          <p:nvPr/>
        </p:nvSpPr>
        <p:spPr>
          <a:xfrm>
            <a:off x="7041540" y="585745"/>
            <a:ext cx="1896673" cy="369332"/>
          </a:xfrm>
          <a:prstGeom prst="rect">
            <a:avLst/>
          </a:prstGeom>
          <a:noFill/>
        </p:spPr>
        <p:txBody>
          <a:bodyPr wrap="none" rtlCol="0">
            <a:spAutoFit/>
          </a:bodyPr>
          <a:lstStyle/>
          <a:p>
            <a:r>
              <a:rPr lang="en-US" sz="1800" dirty="0"/>
              <a:t>[ Lin et al (2019) ]</a:t>
            </a:r>
          </a:p>
        </p:txBody>
      </p:sp>
    </p:spTree>
    <p:extLst>
      <p:ext uri="{BB962C8B-B14F-4D97-AF65-F5344CB8AC3E}">
        <p14:creationId xmlns:p14="http://schemas.microsoft.com/office/powerpoint/2010/main" val="19570488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0AFB93D-DD90-D949-B48F-D874592F556A}"/>
              </a:ext>
            </a:extLst>
          </p:cNvPr>
          <p:cNvSpPr>
            <a:spLocks noChangeArrowheads="1"/>
          </p:cNvSpPr>
          <p:nvPr/>
        </p:nvSpPr>
        <p:spPr bwMode="auto">
          <a:xfrm>
            <a:off x="4343400" y="1295400"/>
            <a:ext cx="4343400" cy="1752600"/>
          </a:xfrm>
          <a:prstGeom prst="rect">
            <a:avLst/>
          </a:prstGeom>
          <a:solidFill>
            <a:srgbClr val="FFFFCC"/>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24579" name="Rectangle 3">
            <a:extLst>
              <a:ext uri="{FF2B5EF4-FFF2-40B4-BE49-F238E27FC236}">
                <a16:creationId xmlns:a16="http://schemas.microsoft.com/office/drawing/2014/main" id="{4D6B3F5B-9659-574B-938D-775B2168DE29}"/>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a:t>
            </a:r>
          </a:p>
        </p:txBody>
      </p:sp>
      <p:sp>
        <p:nvSpPr>
          <p:cNvPr id="24580" name="Text Box 4">
            <a:extLst>
              <a:ext uri="{FF2B5EF4-FFF2-40B4-BE49-F238E27FC236}">
                <a16:creationId xmlns:a16="http://schemas.microsoft.com/office/drawing/2014/main" id="{9034F472-8744-384B-AFA7-6B295AB4EA43}"/>
              </a:ext>
            </a:extLst>
          </p:cNvPr>
          <p:cNvSpPr txBox="1">
            <a:spLocks noChangeArrowheads="1"/>
          </p:cNvSpPr>
          <p:nvPr/>
        </p:nvSpPr>
        <p:spPr bwMode="auto">
          <a:xfrm>
            <a:off x="5908675" y="3200400"/>
            <a:ext cx="195421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H</a:t>
            </a:r>
            <a:r>
              <a:rPr lang="en-US" altLang="en-US" i="1" baseline="-25000"/>
              <a:t>n</a:t>
            </a:r>
            <a:r>
              <a:rPr lang="en-US" altLang="en-US" b="1"/>
              <a:t>(x)</a:t>
            </a:r>
            <a:r>
              <a:rPr lang="en-US" altLang="en-US"/>
              <a:t> </a:t>
            </a:r>
            <a:r>
              <a:rPr lang="en-US" altLang="en-US" i="1"/>
              <a:t>e</a:t>
            </a:r>
            <a:r>
              <a:rPr lang="en-US" altLang="en-US" i="1" baseline="30000"/>
              <a:t>i</a:t>
            </a:r>
            <a:r>
              <a:rPr lang="en-US" altLang="en-US" baseline="30000"/>
              <a:t>(</a:t>
            </a:r>
            <a:r>
              <a:rPr lang="en-US" altLang="en-US" b="1" baseline="30000"/>
              <a:t>k</a:t>
            </a:r>
            <a:r>
              <a:rPr lang="en-US" altLang="en-US" b="1" baseline="30000">
                <a:sym typeface="Symbol" pitchFamily="2" charset="2"/>
              </a:rPr>
              <a:t>∙</a:t>
            </a:r>
            <a:r>
              <a:rPr lang="en-US" altLang="en-US" b="1" baseline="30000"/>
              <a:t>x</a:t>
            </a:r>
            <a:r>
              <a:rPr lang="en-US" altLang="en-US" baseline="30000"/>
              <a:t> – </a:t>
            </a:r>
            <a:r>
              <a:rPr lang="en-US" altLang="en-US" baseline="30000">
                <a:latin typeface="Symbol" pitchFamily="2" charset="2"/>
              </a:rPr>
              <a:t>ω</a:t>
            </a:r>
            <a:r>
              <a:rPr lang="en-US" altLang="en-US" i="1" baseline="30000"/>
              <a:t>t</a:t>
            </a:r>
            <a:r>
              <a:rPr lang="en-US" altLang="en-US" baseline="30000"/>
              <a:t>)</a:t>
            </a:r>
            <a:endParaRPr lang="en-US" altLang="en-US"/>
          </a:p>
        </p:txBody>
      </p:sp>
      <p:graphicFrame>
        <p:nvGraphicFramePr>
          <p:cNvPr id="33796" name="Object 5">
            <a:extLst>
              <a:ext uri="{FF2B5EF4-FFF2-40B4-BE49-F238E27FC236}">
                <a16:creationId xmlns:a16="http://schemas.microsoft.com/office/drawing/2014/main" id="{8B8221F7-8E34-B348-9230-C9C7422E4B1D}"/>
              </a:ext>
            </a:extLst>
          </p:cNvPr>
          <p:cNvGraphicFramePr>
            <a:graphicFrameLocks noChangeAspect="1"/>
          </p:cNvGraphicFramePr>
          <p:nvPr/>
        </p:nvGraphicFramePr>
        <p:xfrm>
          <a:off x="4419600" y="1371600"/>
          <a:ext cx="4267200" cy="779463"/>
        </p:xfrm>
        <a:graphic>
          <a:graphicData uri="http://schemas.openxmlformats.org/presentationml/2006/ole">
            <mc:AlternateContent xmlns:mc="http://schemas.openxmlformats.org/markup-compatibility/2006">
              <mc:Choice xmlns:v="urn:schemas-microsoft-com:vml" Requires="v">
                <p:oleObj spid="_x0000_s33845" name="Equation" r:id="rId3" imgW="1073150" imgH="196850" progId="Equation.3">
                  <p:embed/>
                </p:oleObj>
              </mc:Choice>
              <mc:Fallback>
                <p:oleObj name="Equation" r:id="rId3" imgW="1073150" imgH="19685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1371600"/>
                        <a:ext cx="4267200" cy="7794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3797" name="Object 6">
            <a:extLst>
              <a:ext uri="{FF2B5EF4-FFF2-40B4-BE49-F238E27FC236}">
                <a16:creationId xmlns:a16="http://schemas.microsoft.com/office/drawing/2014/main" id="{B493207E-5BF6-DB4F-8148-48156BE27C6B}"/>
              </a:ext>
            </a:extLst>
          </p:cNvPr>
          <p:cNvGraphicFramePr>
            <a:graphicFrameLocks noChangeAspect="1"/>
          </p:cNvGraphicFramePr>
          <p:nvPr/>
        </p:nvGraphicFramePr>
        <p:xfrm>
          <a:off x="6019800" y="2363788"/>
          <a:ext cx="2428875" cy="531812"/>
        </p:xfrm>
        <a:graphic>
          <a:graphicData uri="http://schemas.openxmlformats.org/presentationml/2006/ole">
            <mc:AlternateContent xmlns:mc="http://schemas.openxmlformats.org/markup-compatibility/2006">
              <mc:Choice xmlns:v="urn:schemas-microsoft-com:vml" Requires="v">
                <p:oleObj spid="_x0000_s33846" name="Equation" r:id="rId5" imgW="520700" imgH="114300" progId="Equation.DSMT4">
                  <p:embed/>
                </p:oleObj>
              </mc:Choice>
              <mc:Fallback>
                <p:oleObj name="Equation" r:id="rId5" imgW="520700" imgH="1143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363788"/>
                        <a:ext cx="2428875" cy="531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4583" name="Text Box 7">
            <a:extLst>
              <a:ext uri="{FF2B5EF4-FFF2-40B4-BE49-F238E27FC236}">
                <a16:creationId xmlns:a16="http://schemas.microsoft.com/office/drawing/2014/main" id="{0B90ABD5-3152-DC4B-8CF5-F5511EA7BAB6}"/>
              </a:ext>
            </a:extLst>
          </p:cNvPr>
          <p:cNvSpPr txBox="1">
            <a:spLocks noChangeArrowheads="1"/>
          </p:cNvSpPr>
          <p:nvPr/>
        </p:nvSpPr>
        <p:spPr bwMode="auto">
          <a:xfrm>
            <a:off x="4359275" y="3200400"/>
            <a:ext cx="153828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where field =</a:t>
            </a:r>
          </a:p>
        </p:txBody>
      </p:sp>
      <p:sp>
        <p:nvSpPr>
          <p:cNvPr id="24584" name="Text Box 8">
            <a:extLst>
              <a:ext uri="{FF2B5EF4-FFF2-40B4-BE49-F238E27FC236}">
                <a16:creationId xmlns:a16="http://schemas.microsoft.com/office/drawing/2014/main" id="{0ECE2022-2819-F342-A202-983A547DAAB7}"/>
              </a:ext>
            </a:extLst>
          </p:cNvPr>
          <p:cNvSpPr txBox="1">
            <a:spLocks noChangeArrowheads="1"/>
          </p:cNvSpPr>
          <p:nvPr/>
        </p:nvSpPr>
        <p:spPr bwMode="auto">
          <a:xfrm>
            <a:off x="4794250" y="2452688"/>
            <a:ext cx="11493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constraint:</a:t>
            </a:r>
          </a:p>
        </p:txBody>
      </p:sp>
      <p:sp>
        <p:nvSpPr>
          <p:cNvPr id="24585" name="Oval 9">
            <a:extLst>
              <a:ext uri="{FF2B5EF4-FFF2-40B4-BE49-F238E27FC236}">
                <a16:creationId xmlns:a16="http://schemas.microsoft.com/office/drawing/2014/main" id="{8BD6614F-85EC-714C-B5F7-AC46860DB6AF}"/>
              </a:ext>
            </a:extLst>
          </p:cNvPr>
          <p:cNvSpPr>
            <a:spLocks noChangeArrowheads="1"/>
          </p:cNvSpPr>
          <p:nvPr/>
        </p:nvSpPr>
        <p:spPr bwMode="auto">
          <a:xfrm>
            <a:off x="1281113" y="48021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4586" name="Text Box 10">
            <a:extLst>
              <a:ext uri="{FF2B5EF4-FFF2-40B4-BE49-F238E27FC236}">
                <a16:creationId xmlns:a16="http://schemas.microsoft.com/office/drawing/2014/main" id="{C8333770-F354-4446-A997-05A3998ED057}"/>
              </a:ext>
            </a:extLst>
          </p:cNvPr>
          <p:cNvSpPr txBox="1">
            <a:spLocks noChangeArrowheads="1"/>
          </p:cNvSpPr>
          <p:nvPr/>
        </p:nvSpPr>
        <p:spPr bwMode="auto">
          <a:xfrm>
            <a:off x="-134938" y="2178050"/>
            <a:ext cx="4505326"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Want to </a:t>
            </a:r>
            <a:r>
              <a:rPr lang="en-US" altLang="en-US" sz="2800">
                <a:solidFill>
                  <a:srgbClr val="FF0000"/>
                </a:solidFill>
              </a:rPr>
              <a:t>solve for </a:t>
            </a:r>
            <a:r>
              <a:rPr lang="en-US" altLang="en-US" sz="2800">
                <a:solidFill>
                  <a:srgbClr val="FF0000"/>
                </a:solidFill>
                <a:latin typeface="Symbol" pitchFamily="2" charset="2"/>
              </a:rPr>
              <a:t>ω</a:t>
            </a:r>
            <a:r>
              <a:rPr lang="en-US" altLang="en-US" sz="2800" i="1" baseline="-25000">
                <a:solidFill>
                  <a:srgbClr val="FF0000"/>
                </a:solidFill>
              </a:rPr>
              <a:t>n</a:t>
            </a:r>
            <a:r>
              <a:rPr lang="en-US" altLang="en-US" sz="2800">
                <a:solidFill>
                  <a:srgbClr val="FF0000"/>
                </a:solidFill>
              </a:rPr>
              <a:t>(</a:t>
            </a:r>
            <a:r>
              <a:rPr lang="en-US" altLang="en-US" sz="2800" b="1">
                <a:solidFill>
                  <a:srgbClr val="FF0000"/>
                </a:solidFill>
              </a:rPr>
              <a:t>k</a:t>
            </a:r>
            <a:r>
              <a:rPr lang="en-US" altLang="en-US" sz="2800">
                <a:solidFill>
                  <a:srgbClr val="FF0000"/>
                </a:solidFill>
              </a:rPr>
              <a:t>)</a:t>
            </a:r>
            <a:r>
              <a:rPr lang="en-US" altLang="en-US" sz="2800"/>
              <a:t>,</a:t>
            </a:r>
          </a:p>
          <a:p>
            <a:pPr algn="ctr"/>
            <a:r>
              <a:rPr lang="en-US" altLang="en-US" sz="2800"/>
              <a:t>&amp; </a:t>
            </a:r>
            <a:r>
              <a:rPr lang="en-US" altLang="en-US" sz="2800">
                <a:solidFill>
                  <a:schemeClr val="accent2"/>
                </a:solidFill>
              </a:rPr>
              <a:t>plot vs. </a:t>
            </a:r>
            <a:r>
              <a:rPr lang="ja-JP" altLang="en-US" sz="2800">
                <a:solidFill>
                  <a:schemeClr val="accent2"/>
                </a:solidFill>
                <a:latin typeface="Arial" panose="020B0604020202020204" pitchFamily="34" charset="0"/>
              </a:rPr>
              <a:t>“</a:t>
            </a:r>
            <a:r>
              <a:rPr lang="en-US" altLang="ja-JP" sz="2800">
                <a:solidFill>
                  <a:schemeClr val="accent2"/>
                </a:solidFill>
              </a:rPr>
              <a:t>all</a:t>
            </a:r>
            <a:r>
              <a:rPr lang="ja-JP" altLang="en-US" sz="2800">
                <a:solidFill>
                  <a:schemeClr val="accent2"/>
                </a:solidFill>
                <a:latin typeface="Arial" panose="020B0604020202020204" pitchFamily="34" charset="0"/>
              </a:rPr>
              <a:t>”</a:t>
            </a:r>
            <a:r>
              <a:rPr lang="en-US" altLang="ja-JP" sz="2800">
                <a:solidFill>
                  <a:schemeClr val="accent2"/>
                </a:solidFill>
              </a:rPr>
              <a:t> </a:t>
            </a:r>
            <a:r>
              <a:rPr lang="en-US" altLang="ja-JP" sz="2800" b="1">
                <a:solidFill>
                  <a:schemeClr val="accent2"/>
                </a:solidFill>
              </a:rPr>
              <a:t>k</a:t>
            </a:r>
            <a:r>
              <a:rPr lang="en-US" altLang="ja-JP" sz="2800"/>
              <a:t> for </a:t>
            </a:r>
            <a:r>
              <a:rPr lang="ja-JP" altLang="en-US" sz="2800">
                <a:latin typeface="Arial" panose="020B0604020202020204" pitchFamily="34" charset="0"/>
              </a:rPr>
              <a:t>“</a:t>
            </a:r>
            <a:r>
              <a:rPr lang="en-US" altLang="ja-JP" sz="2800"/>
              <a:t>all</a:t>
            </a:r>
            <a:r>
              <a:rPr lang="ja-JP" altLang="en-US" sz="2800">
                <a:latin typeface="Arial" panose="020B0604020202020204" pitchFamily="34" charset="0"/>
              </a:rPr>
              <a:t>”</a:t>
            </a:r>
            <a:r>
              <a:rPr lang="en-US" altLang="ja-JP" sz="2800"/>
              <a:t> </a:t>
            </a:r>
            <a:r>
              <a:rPr lang="en-US" altLang="ja-JP" sz="2800" i="1"/>
              <a:t>n</a:t>
            </a:r>
            <a:r>
              <a:rPr lang="en-US" altLang="ja-JP" sz="2800"/>
              <a:t>,</a:t>
            </a:r>
            <a:r>
              <a:rPr lang="en-US" altLang="ja-JP" sz="2800" i="1"/>
              <a:t> </a:t>
            </a:r>
            <a:endParaRPr lang="en-US" altLang="en-US" sz="2800" i="1"/>
          </a:p>
        </p:txBody>
      </p:sp>
      <p:sp>
        <p:nvSpPr>
          <p:cNvPr id="24587" name="Text Box 11">
            <a:extLst>
              <a:ext uri="{FF2B5EF4-FFF2-40B4-BE49-F238E27FC236}">
                <a16:creationId xmlns:a16="http://schemas.microsoft.com/office/drawing/2014/main" id="{13481EC1-77C4-9C47-8B70-C4894FB00B28}"/>
              </a:ext>
            </a:extLst>
          </p:cNvPr>
          <p:cNvSpPr txBox="1">
            <a:spLocks noChangeArrowheads="1"/>
          </p:cNvSpPr>
          <p:nvPr/>
        </p:nvSpPr>
        <p:spPr bwMode="auto">
          <a:xfrm>
            <a:off x="115888" y="1524000"/>
            <a:ext cx="4110037" cy="4000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i="1">
                <a:solidFill>
                  <a:srgbClr val="FF0000"/>
                </a:solidFill>
              </a:rPr>
              <a:t>Finite</a:t>
            </a:r>
            <a:r>
              <a:rPr lang="en-US" altLang="en-US" sz="2000">
                <a:solidFill>
                  <a:srgbClr val="FF0000"/>
                </a:solidFill>
              </a:rPr>
              <a:t> cell</a:t>
            </a:r>
            <a:r>
              <a:rPr lang="en-US" altLang="en-US" sz="2000"/>
              <a:t> </a:t>
            </a:r>
            <a:r>
              <a:rPr lang="en-US" altLang="en-US" sz="2000">
                <a:sym typeface="Wingdings" pitchFamily="2" charset="2"/>
              </a:rPr>
              <a:t></a:t>
            </a:r>
            <a:r>
              <a:rPr lang="en-US" altLang="en-US" sz="2000"/>
              <a:t> </a:t>
            </a:r>
            <a:r>
              <a:rPr lang="en-US" altLang="en-US" sz="2000" i="1"/>
              <a:t>discrete</a:t>
            </a:r>
            <a:r>
              <a:rPr lang="en-US" altLang="en-US" sz="2000"/>
              <a:t> eigenvalues </a:t>
            </a:r>
            <a:r>
              <a:rPr lang="en-US" altLang="en-US" sz="2000">
                <a:latin typeface="Symbol" pitchFamily="2" charset="2"/>
              </a:rPr>
              <a:t>ω</a:t>
            </a:r>
            <a:r>
              <a:rPr lang="en-US" altLang="en-US" sz="2000" i="1" baseline="-25000"/>
              <a:t>n</a:t>
            </a:r>
            <a:endParaRPr lang="en-US" altLang="en-US" sz="2000" i="1"/>
          </a:p>
        </p:txBody>
      </p:sp>
      <p:sp>
        <p:nvSpPr>
          <p:cNvPr id="24588" name="Text Box 12">
            <a:extLst>
              <a:ext uri="{FF2B5EF4-FFF2-40B4-BE49-F238E27FC236}">
                <a16:creationId xmlns:a16="http://schemas.microsoft.com/office/drawing/2014/main" id="{F398C028-7FFA-8D46-99A8-D5F6FE04FBDC}"/>
              </a:ext>
            </a:extLst>
          </p:cNvPr>
          <p:cNvSpPr txBox="1">
            <a:spLocks noChangeArrowheads="1"/>
          </p:cNvSpPr>
          <p:nvPr/>
        </p:nvSpPr>
        <p:spPr bwMode="auto">
          <a:xfrm>
            <a:off x="1738313" y="4724400"/>
            <a:ext cx="551973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a:t>
            </a:r>
            <a:r>
              <a:rPr lang="en-US">
                <a:solidFill>
                  <a:schemeClr val="accent2"/>
                </a:solidFill>
                <a:latin typeface="Times" charset="0"/>
                <a:ea typeface="ＭＳ Ｐゴシック" charset="0"/>
              </a:rPr>
              <a:t>irreducible</a:t>
            </a:r>
            <a:r>
              <a:rPr lang="en-US">
                <a:latin typeface="Times" charset="0"/>
                <a:ea typeface="ＭＳ Ｐゴシック" charset="0"/>
              </a:rPr>
              <a:t> </a:t>
            </a:r>
            <a:r>
              <a:rPr lang="en-US">
                <a:solidFill>
                  <a:schemeClr val="accent2"/>
                </a:solidFill>
                <a:latin typeface="Times" charset="0"/>
                <a:ea typeface="ＭＳ Ｐゴシック" charset="0"/>
              </a:rPr>
              <a:t>Brillouin zone</a:t>
            </a:r>
            <a:endParaRPr lang="en-US">
              <a:latin typeface="Times" charset="0"/>
              <a:ea typeface="ＭＳ Ｐゴシック" charset="0"/>
            </a:endParaRPr>
          </a:p>
        </p:txBody>
      </p:sp>
      <p:sp>
        <p:nvSpPr>
          <p:cNvPr id="24589" name="Oval 13">
            <a:extLst>
              <a:ext uri="{FF2B5EF4-FFF2-40B4-BE49-F238E27FC236}">
                <a16:creationId xmlns:a16="http://schemas.microsoft.com/office/drawing/2014/main" id="{162794E8-521E-2D45-800E-E9A51C3099EB}"/>
              </a:ext>
            </a:extLst>
          </p:cNvPr>
          <p:cNvSpPr>
            <a:spLocks noChangeArrowheads="1"/>
          </p:cNvSpPr>
          <p:nvPr/>
        </p:nvSpPr>
        <p:spPr bwMode="auto">
          <a:xfrm>
            <a:off x="1281113" y="54879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4590" name="Text Box 14">
            <a:extLst>
              <a:ext uri="{FF2B5EF4-FFF2-40B4-BE49-F238E27FC236}">
                <a16:creationId xmlns:a16="http://schemas.microsoft.com/office/drawing/2014/main" id="{A129351F-780A-8541-AE35-E8AE40F4BC9E}"/>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a:t>
            </a:r>
            <a:r>
              <a:rPr lang="en-US">
                <a:latin typeface="Times" charset="0"/>
                <a:ea typeface="ＭＳ Ｐゴシック" charset="0"/>
              </a:rPr>
              <a:t> </a:t>
            </a:r>
            <a:r>
              <a:rPr lang="en-US">
                <a:solidFill>
                  <a:schemeClr val="accent2"/>
                </a:solidFill>
                <a:latin typeface="Times" charset="0"/>
                <a:ea typeface="ＭＳ Ｐゴシック" charset="0"/>
              </a:rPr>
              <a:t>basis</a:t>
            </a:r>
            <a:endParaRPr lang="en-US">
              <a:latin typeface="Times" charset="0"/>
              <a:ea typeface="ＭＳ Ｐゴシック" charset="0"/>
            </a:endParaRPr>
          </a:p>
        </p:txBody>
      </p:sp>
      <p:sp>
        <p:nvSpPr>
          <p:cNvPr id="24591" name="Oval 15">
            <a:extLst>
              <a:ext uri="{FF2B5EF4-FFF2-40B4-BE49-F238E27FC236}">
                <a16:creationId xmlns:a16="http://schemas.microsoft.com/office/drawing/2014/main" id="{EB037D00-C6E5-D54F-8786-C8A9C26F34DD}"/>
              </a:ext>
            </a:extLst>
          </p:cNvPr>
          <p:cNvSpPr>
            <a:spLocks noChangeArrowheads="1"/>
          </p:cNvSpPr>
          <p:nvPr/>
        </p:nvSpPr>
        <p:spPr bwMode="auto">
          <a:xfrm>
            <a:off x="1281113" y="6173788"/>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4592" name="Text Box 16">
            <a:extLst>
              <a:ext uri="{FF2B5EF4-FFF2-40B4-BE49-F238E27FC236}">
                <a16:creationId xmlns:a16="http://schemas.microsoft.com/office/drawing/2014/main" id="{30F9438E-B79F-DE45-BF05-9B61AC783E8F}"/>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endParaRPr lang="en-US">
              <a:latin typeface="Times" charset="0"/>
              <a:ea typeface="ＭＳ Ｐゴシック" charset="0"/>
            </a:endParaRPr>
          </a:p>
        </p:txBody>
      </p:sp>
      <p:pic>
        <p:nvPicPr>
          <p:cNvPr id="24593" name="Picture 17">
            <a:extLst>
              <a:ext uri="{FF2B5EF4-FFF2-40B4-BE49-F238E27FC236}">
                <a16:creationId xmlns:a16="http://schemas.microsoft.com/office/drawing/2014/main" id="{37E75AC1-47A7-E049-AA55-ADFAD4D7C9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124200"/>
            <a:ext cx="2432050" cy="1546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itle 1">
            <a:extLst>
              <a:ext uri="{FF2B5EF4-FFF2-40B4-BE49-F238E27FC236}">
                <a16:creationId xmlns:a16="http://schemas.microsoft.com/office/drawing/2014/main" id="{04961ECB-FCCA-2145-8198-C5A56F63D46B}"/>
              </a:ext>
            </a:extLst>
          </p:cNvPr>
          <p:cNvSpPr>
            <a:spLocks noGrp="1"/>
          </p:cNvSpPr>
          <p:nvPr>
            <p:ph type="title"/>
          </p:nvPr>
        </p:nvSpPr>
        <p:spPr>
          <a:xfrm>
            <a:off x="152400" y="609600"/>
            <a:ext cx="8839200" cy="6096000"/>
          </a:xfrm>
        </p:spPr>
        <p:txBody>
          <a:bodyPr/>
          <a:lstStyle/>
          <a:p>
            <a:r>
              <a:rPr lang="en-US" altLang="en-US" dirty="0"/>
              <a:t>Optimization is </a:t>
            </a:r>
            <a:r>
              <a:rPr lang="en-US" altLang="en-US" dirty="0">
                <a:solidFill>
                  <a:srgbClr val="FF0000"/>
                </a:solidFill>
              </a:rPr>
              <a:t>not just</a:t>
            </a:r>
            <a:br>
              <a:rPr lang="en-US" altLang="en-US" dirty="0">
                <a:solidFill>
                  <a:srgbClr val="FF0000"/>
                </a:solidFill>
              </a:rPr>
            </a:br>
            <a:r>
              <a:rPr lang="en-US" altLang="en-US" dirty="0">
                <a:solidFill>
                  <a:srgbClr val="FF0000"/>
                </a:solidFill>
              </a:rPr>
              <a:t>throwing parameters </a:t>
            </a:r>
            <a:r>
              <a:rPr lang="en-US" altLang="en-US" dirty="0"/>
              <a:t>at a computer.</a:t>
            </a:r>
            <a:br>
              <a:rPr lang="en-US" altLang="en-US" dirty="0"/>
            </a:br>
            <a:br>
              <a:rPr lang="en-US" altLang="en-US" sz="3600" dirty="0"/>
            </a:br>
            <a:r>
              <a:rPr lang="en-US" altLang="en-US" sz="3600" dirty="0"/>
              <a:t>To get a </a:t>
            </a:r>
            <a:r>
              <a:rPr lang="en-US" altLang="en-US" sz="3600" dirty="0">
                <a:solidFill>
                  <a:srgbClr val="0000FF"/>
                </a:solidFill>
              </a:rPr>
              <a:t>tractable</a:t>
            </a:r>
            <a:r>
              <a:rPr lang="en-US" altLang="en-US" sz="3600" dirty="0">
                <a:solidFill>
                  <a:srgbClr val="FF0000"/>
                </a:solidFill>
              </a:rPr>
              <a:t> </a:t>
            </a:r>
            <a:r>
              <a:rPr lang="en-US" altLang="en-US" sz="3600" dirty="0"/>
              <a:t>problem,</a:t>
            </a:r>
            <a:br>
              <a:rPr lang="en-US" altLang="en-US" sz="3600" dirty="0"/>
            </a:br>
            <a:r>
              <a:rPr lang="en-US" altLang="en-US" sz="3600" dirty="0"/>
              <a:t>domain-specific expertise goes into </a:t>
            </a:r>
            <a:r>
              <a:rPr lang="en-US" altLang="en-US" sz="3600" dirty="0">
                <a:solidFill>
                  <a:srgbClr val="0000FF"/>
                </a:solidFill>
              </a:rPr>
              <a:t>how you</a:t>
            </a:r>
            <a:br>
              <a:rPr lang="en-US" altLang="en-US" sz="3600" dirty="0">
                <a:solidFill>
                  <a:srgbClr val="0000FF"/>
                </a:solidFill>
              </a:rPr>
            </a:br>
            <a:r>
              <a:rPr lang="en-US" altLang="en-US" sz="3600" dirty="0">
                <a:solidFill>
                  <a:srgbClr val="0000FF"/>
                </a:solidFill>
              </a:rPr>
              <a:t>formulate the objective </a:t>
            </a:r>
            <a:r>
              <a:rPr lang="en-US" altLang="en-US" sz="3600" dirty="0"/>
              <a:t>&amp; </a:t>
            </a:r>
            <a:r>
              <a:rPr lang="en-US" altLang="en-US" sz="3600" dirty="0">
                <a:solidFill>
                  <a:srgbClr val="0432FF"/>
                </a:solidFill>
              </a:rPr>
              <a:t>parameters</a:t>
            </a:r>
            <a:r>
              <a:rPr lang="en-US" altLang="en-US" sz="3600" dirty="0"/>
              <a:t>. </a:t>
            </a:r>
            <a:r>
              <a:rPr lang="en-US" altLang="en-US" sz="3600" dirty="0">
                <a:solidFill>
                  <a:srgbClr val="FF0000"/>
                </a:solidFill>
              </a:rPr>
              <a:t>Many physical similar choices </a:t>
            </a:r>
            <a:r>
              <a:rPr lang="en-US" altLang="en-US" sz="3600" dirty="0"/>
              <a:t>that have very different mathematical properties!</a:t>
            </a:r>
            <a:br>
              <a:rPr lang="en-US" altLang="en-US" sz="3600" dirty="0"/>
            </a:br>
            <a:br>
              <a:rPr lang="en-US" altLang="en-US" sz="3600" dirty="0"/>
            </a:br>
            <a:r>
              <a:rPr lang="en-US" altLang="en-US" sz="3600" dirty="0"/>
              <a:t>Many </a:t>
            </a:r>
            <a:r>
              <a:rPr lang="en-US" altLang="en-US" sz="3600" dirty="0">
                <a:solidFill>
                  <a:srgbClr val="0432FF"/>
                </a:solidFill>
              </a:rPr>
              <a:t>design problems remain to be attacked</a:t>
            </a:r>
            <a:r>
              <a:rPr lang="en-US" altLang="en-US" sz="3600" dirty="0"/>
              <a:t>,</a:t>
            </a:r>
            <a:br>
              <a:rPr lang="en-US" altLang="en-US" sz="3600" dirty="0"/>
            </a:br>
            <a:r>
              <a:rPr lang="en-US" altLang="en-US" sz="3600" dirty="0"/>
              <a:t>&amp; several recent bounds far from attained.</a:t>
            </a:r>
            <a:br>
              <a:rPr lang="en-US" altLang="en-US" sz="3600" dirty="0"/>
            </a:br>
            <a:endParaRPr lang="en-US" altLang="en-US" sz="2800" dirty="0"/>
          </a:p>
        </p:txBody>
      </p:sp>
    </p:spTree>
    <p:extLst>
      <p:ext uri="{BB962C8B-B14F-4D97-AF65-F5344CB8AC3E}">
        <p14:creationId xmlns:p14="http://schemas.microsoft.com/office/powerpoint/2010/main" val="1499625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28C5F839-42E2-5246-92ED-2E634B527015}"/>
              </a:ext>
            </a:extLst>
          </p:cNvPr>
          <p:cNvSpPr>
            <a:spLocks noChangeArrowheads="1"/>
          </p:cNvSpPr>
          <p:nvPr/>
        </p:nvSpPr>
        <p:spPr bwMode="auto">
          <a:xfrm>
            <a:off x="4876800" y="2819400"/>
            <a:ext cx="1524000" cy="1524000"/>
          </a:xfrm>
          <a:prstGeom prst="rect">
            <a:avLst/>
          </a:prstGeom>
          <a:solidFill>
            <a:schemeClr val="bg1"/>
          </a:solidFill>
          <a:ln w="38100">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3" name="Freeform 3">
            <a:extLst>
              <a:ext uri="{FF2B5EF4-FFF2-40B4-BE49-F238E27FC236}">
                <a16:creationId xmlns:a16="http://schemas.microsoft.com/office/drawing/2014/main" id="{4D2B97B4-F56F-9342-9076-93717A9EB317}"/>
              </a:ext>
            </a:extLst>
          </p:cNvPr>
          <p:cNvSpPr>
            <a:spLocks/>
          </p:cNvSpPr>
          <p:nvPr/>
        </p:nvSpPr>
        <p:spPr bwMode="auto">
          <a:xfrm rot="5400000">
            <a:off x="5588000" y="2870200"/>
            <a:ext cx="838200" cy="736600"/>
          </a:xfrm>
          <a:custGeom>
            <a:avLst/>
            <a:gdLst>
              <a:gd name="T0" fmla="*/ 838200 w 235"/>
              <a:gd name="T1" fmla="*/ 736600 h 416"/>
              <a:gd name="T2" fmla="*/ 838200 w 235"/>
              <a:gd name="T3" fmla="*/ 0 h 416"/>
              <a:gd name="T4" fmla="*/ 0 w 235"/>
              <a:gd name="T5" fmla="*/ 0 h 416"/>
              <a:gd name="T6" fmla="*/ 838200 w 235"/>
              <a:gd name="T7" fmla="*/ 736600 h 4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5" h="416">
                <a:moveTo>
                  <a:pt x="235" y="416"/>
                </a:moveTo>
                <a:lnTo>
                  <a:pt x="235" y="0"/>
                </a:lnTo>
                <a:lnTo>
                  <a:pt x="0" y="0"/>
                </a:lnTo>
                <a:lnTo>
                  <a:pt x="235" y="416"/>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25604" name="Rectangle 4">
            <a:extLst>
              <a:ext uri="{FF2B5EF4-FFF2-40B4-BE49-F238E27FC236}">
                <a16:creationId xmlns:a16="http://schemas.microsoft.com/office/drawing/2014/main" id="{1BFDFC26-B549-B44E-ADA2-9D32AA482D1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1</a:t>
            </a:r>
          </a:p>
        </p:txBody>
      </p:sp>
      <p:sp>
        <p:nvSpPr>
          <p:cNvPr id="25605" name="Oval 5">
            <a:extLst>
              <a:ext uri="{FF2B5EF4-FFF2-40B4-BE49-F238E27FC236}">
                <a16:creationId xmlns:a16="http://schemas.microsoft.com/office/drawing/2014/main" id="{51673BDD-D786-4546-B1A9-C4F7C17470B6}"/>
              </a:ext>
            </a:extLst>
          </p:cNvPr>
          <p:cNvSpPr>
            <a:spLocks noChangeArrowheads="1"/>
          </p:cNvSpPr>
          <p:nvPr/>
        </p:nvSpPr>
        <p:spPr bwMode="auto">
          <a:xfrm>
            <a:off x="1281113" y="1311275"/>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1</a:t>
            </a:r>
            <a:endParaRPr lang="en-US">
              <a:latin typeface="Times" charset="0"/>
              <a:ea typeface="ＭＳ Ｐゴシック" charset="0"/>
            </a:endParaRPr>
          </a:p>
        </p:txBody>
      </p:sp>
      <p:sp>
        <p:nvSpPr>
          <p:cNvPr id="25606" name="Text Box 6">
            <a:extLst>
              <a:ext uri="{FF2B5EF4-FFF2-40B4-BE49-F238E27FC236}">
                <a16:creationId xmlns:a16="http://schemas.microsoft.com/office/drawing/2014/main" id="{EEF16CF2-1D21-3345-B675-FE75BD0A29F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range of</a:t>
            </a:r>
            <a:r>
              <a:rPr lang="en-US" i="1">
                <a:latin typeface="Times" charset="0"/>
                <a:ea typeface="ＭＳ Ｐゴシック" charset="0"/>
              </a:rPr>
              <a:t> </a:t>
            </a:r>
            <a:r>
              <a:rPr lang="en-US" sz="2800" b="1">
                <a:latin typeface="Times" charset="0"/>
                <a:ea typeface="ＭＳ Ｐゴシック" charset="0"/>
              </a:rPr>
              <a:t>k</a:t>
            </a:r>
            <a:r>
              <a:rPr lang="en-US">
                <a:latin typeface="Times" charset="0"/>
                <a:ea typeface="ＭＳ Ｐゴシック" charset="0"/>
              </a:rPr>
              <a:t>: irreducible Brillouin zone</a:t>
            </a:r>
          </a:p>
        </p:txBody>
      </p:sp>
      <p:sp>
        <p:nvSpPr>
          <p:cNvPr id="25607" name="Oval 7">
            <a:extLst>
              <a:ext uri="{FF2B5EF4-FFF2-40B4-BE49-F238E27FC236}">
                <a16:creationId xmlns:a16="http://schemas.microsoft.com/office/drawing/2014/main" id="{727C52D5-CD8C-E243-AD42-13AAF712C352}"/>
              </a:ext>
            </a:extLst>
          </p:cNvPr>
          <p:cNvSpPr>
            <a:spLocks noChangeArrowheads="1"/>
          </p:cNvSpPr>
          <p:nvPr/>
        </p:nvSpPr>
        <p:spPr bwMode="auto">
          <a:xfrm>
            <a:off x="1281113" y="54879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5608" name="Text Box 8">
            <a:extLst>
              <a:ext uri="{FF2B5EF4-FFF2-40B4-BE49-F238E27FC236}">
                <a16:creationId xmlns:a16="http://schemas.microsoft.com/office/drawing/2014/main" id="{6E43283E-430C-4744-BC8D-B1F24751FB17}"/>
              </a:ext>
            </a:extLst>
          </p:cNvPr>
          <p:cNvSpPr txBox="1">
            <a:spLocks noChangeArrowheads="1"/>
          </p:cNvSpPr>
          <p:nvPr/>
        </p:nvSpPr>
        <p:spPr bwMode="auto">
          <a:xfrm>
            <a:off x="1722438" y="5464175"/>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5609" name="Oval 9">
            <a:extLst>
              <a:ext uri="{FF2B5EF4-FFF2-40B4-BE49-F238E27FC236}">
                <a16:creationId xmlns:a16="http://schemas.microsoft.com/office/drawing/2014/main" id="{8A18DF33-2CD7-9045-8EF7-1107338F711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5610" name="Text Box 10">
            <a:extLst>
              <a:ext uri="{FF2B5EF4-FFF2-40B4-BE49-F238E27FC236}">
                <a16:creationId xmlns:a16="http://schemas.microsoft.com/office/drawing/2014/main" id="{6116F21F-9EF7-6F43-B173-974AE0548011}"/>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sp>
        <p:nvSpPr>
          <p:cNvPr id="25611" name="Text Box 11">
            <a:extLst>
              <a:ext uri="{FF2B5EF4-FFF2-40B4-BE49-F238E27FC236}">
                <a16:creationId xmlns:a16="http://schemas.microsoft.com/office/drawing/2014/main" id="{9C9F8FAC-E329-E846-889C-A7DA37B9CF4A}"/>
              </a:ext>
            </a:extLst>
          </p:cNvPr>
          <p:cNvSpPr txBox="1">
            <a:spLocks noChangeArrowheads="1"/>
          </p:cNvSpPr>
          <p:nvPr/>
        </p:nvSpPr>
        <p:spPr bwMode="auto">
          <a:xfrm>
            <a:off x="1903413" y="1828800"/>
            <a:ext cx="587851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a:t>
            </a:r>
            <a:r>
              <a:rPr lang="ja-JP" altLang="en-US">
                <a:latin typeface="Arial" panose="020B0604020202020204" pitchFamily="34" charset="0"/>
              </a:rPr>
              <a:t>’</a:t>
            </a:r>
            <a:r>
              <a:rPr lang="en-US" altLang="ja-JP"/>
              <a:t>s theorem: solutions are </a:t>
            </a:r>
            <a:r>
              <a:rPr lang="en-US" altLang="ja-JP">
                <a:solidFill>
                  <a:srgbClr val="FF0000"/>
                </a:solidFill>
              </a:rPr>
              <a:t>periodic in </a:t>
            </a:r>
            <a:r>
              <a:rPr lang="en-US" altLang="ja-JP" sz="2800" b="1">
                <a:solidFill>
                  <a:srgbClr val="FF0000"/>
                </a:solidFill>
              </a:rPr>
              <a:t>k</a:t>
            </a:r>
            <a:endParaRPr lang="en-US" altLang="en-US" sz="2800" i="1" baseline="-25000"/>
          </a:p>
        </p:txBody>
      </p:sp>
      <p:grpSp>
        <p:nvGrpSpPr>
          <p:cNvPr id="34827" name="Group 12">
            <a:extLst>
              <a:ext uri="{FF2B5EF4-FFF2-40B4-BE49-F238E27FC236}">
                <a16:creationId xmlns:a16="http://schemas.microsoft.com/office/drawing/2014/main" id="{C5BE58B5-4BDE-A844-B52E-0A01FA202B1E}"/>
              </a:ext>
            </a:extLst>
          </p:cNvPr>
          <p:cNvGrpSpPr>
            <a:grpSpLocks/>
          </p:cNvGrpSpPr>
          <p:nvPr/>
        </p:nvGrpSpPr>
        <p:grpSpPr bwMode="auto">
          <a:xfrm>
            <a:off x="7686675" y="2971800"/>
            <a:ext cx="1076325" cy="1162050"/>
            <a:chOff x="1152" y="1574"/>
            <a:chExt cx="592" cy="639"/>
          </a:xfrm>
        </p:grpSpPr>
        <p:grpSp>
          <p:nvGrpSpPr>
            <p:cNvPr id="34854" name="Group 13">
              <a:extLst>
                <a:ext uri="{FF2B5EF4-FFF2-40B4-BE49-F238E27FC236}">
                  <a16:creationId xmlns:a16="http://schemas.microsoft.com/office/drawing/2014/main" id="{9139B3B3-11B9-7B44-A015-08A7586BF5A3}"/>
                </a:ext>
              </a:extLst>
            </p:cNvPr>
            <p:cNvGrpSpPr>
              <a:grpSpLocks/>
            </p:cNvGrpSpPr>
            <p:nvPr/>
          </p:nvGrpSpPr>
          <p:grpSpPr bwMode="auto">
            <a:xfrm>
              <a:off x="1248" y="1776"/>
              <a:ext cx="336" cy="336"/>
              <a:chOff x="1248" y="1632"/>
              <a:chExt cx="336" cy="336"/>
            </a:xfrm>
          </p:grpSpPr>
          <p:sp>
            <p:nvSpPr>
              <p:cNvPr id="25614" name="Line 14">
                <a:extLst>
                  <a:ext uri="{FF2B5EF4-FFF2-40B4-BE49-F238E27FC236}">
                    <a16:creationId xmlns:a16="http://schemas.microsoft.com/office/drawing/2014/main" id="{99E92656-99B0-C241-A33D-8BD15662EAB7}"/>
                  </a:ext>
                </a:extLst>
              </p:cNvPr>
              <p:cNvSpPr>
                <a:spLocks noChangeShapeType="1"/>
              </p:cNvSpPr>
              <p:nvPr/>
            </p:nvSpPr>
            <p:spPr bwMode="auto">
              <a:xfrm flipV="1">
                <a:off x="1248" y="1632"/>
                <a:ext cx="0" cy="33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15" name="Line 15">
                <a:extLst>
                  <a:ext uri="{FF2B5EF4-FFF2-40B4-BE49-F238E27FC236}">
                    <a16:creationId xmlns:a16="http://schemas.microsoft.com/office/drawing/2014/main" id="{03141B75-7FEC-0047-AB59-5A9458EC9038}"/>
                  </a:ext>
                </a:extLst>
              </p:cNvPr>
              <p:cNvSpPr>
                <a:spLocks noChangeShapeType="1"/>
              </p:cNvSpPr>
              <p:nvPr/>
            </p:nvSpPr>
            <p:spPr bwMode="auto">
              <a:xfrm rot="5400000" flipV="1">
                <a:off x="1416" y="1800"/>
                <a:ext cx="0" cy="336"/>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25616" name="Text Box 16">
              <a:extLst>
                <a:ext uri="{FF2B5EF4-FFF2-40B4-BE49-F238E27FC236}">
                  <a16:creationId xmlns:a16="http://schemas.microsoft.com/office/drawing/2014/main" id="{0B4DE592-ECBE-D044-B585-1AE523A7B6BE}"/>
                </a:ext>
              </a:extLst>
            </p:cNvPr>
            <p:cNvSpPr txBox="1">
              <a:spLocks noChangeArrowheads="1"/>
            </p:cNvSpPr>
            <p:nvPr/>
          </p:nvSpPr>
          <p:spPr bwMode="auto">
            <a:xfrm>
              <a:off x="1519" y="1962"/>
              <a:ext cx="225"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x</a:t>
              </a:r>
              <a:endParaRPr lang="en-US" sz="2800">
                <a:latin typeface="Times" charset="0"/>
                <a:ea typeface="ＭＳ Ｐゴシック" charset="0"/>
              </a:endParaRPr>
            </a:p>
          </p:txBody>
        </p:sp>
        <p:sp>
          <p:nvSpPr>
            <p:cNvPr id="25617" name="Text Box 17">
              <a:extLst>
                <a:ext uri="{FF2B5EF4-FFF2-40B4-BE49-F238E27FC236}">
                  <a16:creationId xmlns:a16="http://schemas.microsoft.com/office/drawing/2014/main" id="{E56F415D-932A-5948-86AB-44B7DABE1B52}"/>
                </a:ext>
              </a:extLst>
            </p:cNvPr>
            <p:cNvSpPr txBox="1">
              <a:spLocks noChangeArrowheads="1"/>
            </p:cNvSpPr>
            <p:nvPr/>
          </p:nvSpPr>
          <p:spPr bwMode="auto">
            <a:xfrm>
              <a:off x="1152" y="1574"/>
              <a:ext cx="233" cy="2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i="1">
                  <a:latin typeface="Times" charset="0"/>
                  <a:ea typeface="ＭＳ Ｐゴシック" charset="0"/>
                </a:rPr>
                <a:t>k</a:t>
              </a:r>
              <a:r>
                <a:rPr lang="en-US" i="1" baseline="-25000">
                  <a:latin typeface="Times" charset="0"/>
                  <a:ea typeface="ＭＳ Ｐゴシック" charset="0"/>
                </a:rPr>
                <a:t>y</a:t>
              </a:r>
              <a:endParaRPr lang="en-US" sz="2800">
                <a:latin typeface="Times" charset="0"/>
                <a:ea typeface="ＭＳ Ｐゴシック" charset="0"/>
              </a:endParaRPr>
            </a:p>
          </p:txBody>
        </p:sp>
      </p:grpSp>
      <p:sp>
        <p:nvSpPr>
          <p:cNvPr id="25618" name="Text Box 18">
            <a:extLst>
              <a:ext uri="{FF2B5EF4-FFF2-40B4-BE49-F238E27FC236}">
                <a16:creationId xmlns:a16="http://schemas.microsoft.com/office/drawing/2014/main" id="{4DEA479F-3F64-8B41-A62E-938036392185}"/>
              </a:ext>
            </a:extLst>
          </p:cNvPr>
          <p:cNvSpPr txBox="1">
            <a:spLocks noChangeArrowheads="1"/>
          </p:cNvSpPr>
          <p:nvPr/>
        </p:nvSpPr>
        <p:spPr bwMode="auto">
          <a:xfrm>
            <a:off x="261938" y="3459163"/>
            <a:ext cx="4006850" cy="8842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first Brillouin zone</a:t>
            </a:r>
            <a:endParaRPr lang="en-US" altLang="en-US"/>
          </a:p>
          <a:p>
            <a:pPr algn="ctr"/>
            <a:r>
              <a:rPr lang="en-US" altLang="en-US"/>
              <a:t>= minimum </a:t>
            </a:r>
            <a:r>
              <a:rPr lang="en-US" altLang="en-US" sz="2800"/>
              <a:t>|</a:t>
            </a:r>
            <a:r>
              <a:rPr lang="en-US" altLang="en-US" sz="2800" b="1"/>
              <a:t>k</a:t>
            </a:r>
            <a:r>
              <a:rPr lang="en-US" altLang="en-US" sz="2800"/>
              <a:t>|</a:t>
            </a:r>
            <a:r>
              <a:rPr lang="en-US" altLang="en-US"/>
              <a:t> </a:t>
            </a:r>
            <a:r>
              <a:rPr lang="ja-JP" altLang="en-US">
                <a:latin typeface="Arial" panose="020B0604020202020204" pitchFamily="34" charset="0"/>
              </a:rPr>
              <a:t>“</a:t>
            </a:r>
            <a:r>
              <a:rPr lang="en-US" altLang="ja-JP"/>
              <a:t>primitive cell</a:t>
            </a:r>
            <a:r>
              <a:rPr lang="ja-JP" altLang="en-US">
                <a:latin typeface="Arial" panose="020B0604020202020204" pitchFamily="34" charset="0"/>
              </a:rPr>
              <a:t>”</a:t>
            </a:r>
            <a:endParaRPr lang="en-US" altLang="en-US"/>
          </a:p>
        </p:txBody>
      </p:sp>
      <p:graphicFrame>
        <p:nvGraphicFramePr>
          <p:cNvPr id="34829" name="Object 19">
            <a:extLst>
              <a:ext uri="{FF2B5EF4-FFF2-40B4-BE49-F238E27FC236}">
                <a16:creationId xmlns:a16="http://schemas.microsoft.com/office/drawing/2014/main" id="{F4B1CE30-5EF5-A54F-BD79-FC197C44E483}"/>
              </a:ext>
            </a:extLst>
          </p:cNvPr>
          <p:cNvGraphicFramePr>
            <a:graphicFrameLocks noChangeAspect="1"/>
          </p:cNvGraphicFramePr>
          <p:nvPr/>
        </p:nvGraphicFramePr>
        <p:xfrm>
          <a:off x="6858000" y="3048000"/>
          <a:ext cx="428625" cy="695325"/>
        </p:xfrm>
        <a:graphic>
          <a:graphicData uri="http://schemas.openxmlformats.org/presentationml/2006/ole">
            <mc:AlternateContent xmlns:mc="http://schemas.openxmlformats.org/markup-compatibility/2006">
              <mc:Choice xmlns:v="urn:schemas-microsoft-com:vml" Requires="v">
                <p:oleObj spid="_x0000_s34877" name="Equation" r:id="rId3" imgW="114300" imgH="184150" progId="Equation.3">
                  <p:embed/>
                </p:oleObj>
              </mc:Choice>
              <mc:Fallback>
                <p:oleObj name="Equation" r:id="rId3" imgW="114300" imgH="18415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048000"/>
                        <a:ext cx="428625" cy="695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5620" name="Line 20">
            <a:extLst>
              <a:ext uri="{FF2B5EF4-FFF2-40B4-BE49-F238E27FC236}">
                <a16:creationId xmlns:a16="http://schemas.microsoft.com/office/drawing/2014/main" id="{E15C1D83-B596-2148-94DB-A9E82E114445}"/>
              </a:ext>
            </a:extLst>
          </p:cNvPr>
          <p:cNvSpPr>
            <a:spLocks noChangeShapeType="1"/>
          </p:cNvSpPr>
          <p:nvPr/>
        </p:nvSpPr>
        <p:spPr bwMode="auto">
          <a:xfrm rot="19818590" flipH="1">
            <a:off x="6430963" y="2889250"/>
            <a:ext cx="774700" cy="1376363"/>
          </a:xfrm>
          <a:prstGeom prst="line">
            <a:avLst/>
          </a:prstGeom>
          <a:noFill/>
          <a:ln w="9525">
            <a:solidFill>
              <a:schemeClr val="tx1"/>
            </a:solidFill>
            <a:round/>
            <a:headEnd type="arrow" w="med" len="med"/>
            <a:tailEnd type="arrow"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1" name="Text Box 21">
            <a:extLst>
              <a:ext uri="{FF2B5EF4-FFF2-40B4-BE49-F238E27FC236}">
                <a16:creationId xmlns:a16="http://schemas.microsoft.com/office/drawing/2014/main" id="{41681D57-B110-2A4D-A718-619775CCA0F8}"/>
              </a:ext>
            </a:extLst>
          </p:cNvPr>
          <p:cNvSpPr txBox="1">
            <a:spLocks noChangeArrowheads="1"/>
          </p:cNvSpPr>
          <p:nvPr/>
        </p:nvSpPr>
        <p:spPr bwMode="auto">
          <a:xfrm>
            <a:off x="5324475" y="3560763"/>
            <a:ext cx="325438" cy="3698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latin typeface="Symbol" pitchFamily="2" charset="2"/>
              </a:rPr>
              <a:t>Γ</a:t>
            </a:r>
          </a:p>
        </p:txBody>
      </p:sp>
      <p:sp>
        <p:nvSpPr>
          <p:cNvPr id="25622" name="Text Box 22">
            <a:extLst>
              <a:ext uri="{FF2B5EF4-FFF2-40B4-BE49-F238E27FC236}">
                <a16:creationId xmlns:a16="http://schemas.microsoft.com/office/drawing/2014/main" id="{87CD8BD3-D07A-2D41-BCF8-CCBDB145D1A0}"/>
              </a:ext>
            </a:extLst>
          </p:cNvPr>
          <p:cNvSpPr txBox="1">
            <a:spLocks noChangeArrowheads="1"/>
          </p:cNvSpPr>
          <p:nvPr/>
        </p:nvSpPr>
        <p:spPr bwMode="auto">
          <a:xfrm>
            <a:off x="6253163" y="2492375"/>
            <a:ext cx="38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M</a:t>
            </a:r>
          </a:p>
        </p:txBody>
      </p:sp>
      <p:sp>
        <p:nvSpPr>
          <p:cNvPr id="25623" name="Text Box 23">
            <a:extLst>
              <a:ext uri="{FF2B5EF4-FFF2-40B4-BE49-F238E27FC236}">
                <a16:creationId xmlns:a16="http://schemas.microsoft.com/office/drawing/2014/main" id="{0744E4EA-BCB5-1545-8B41-5EC60EAFD323}"/>
              </a:ext>
            </a:extLst>
          </p:cNvPr>
          <p:cNvSpPr txBox="1">
            <a:spLocks noChangeArrowheads="1"/>
          </p:cNvSpPr>
          <p:nvPr/>
        </p:nvSpPr>
        <p:spPr bwMode="auto">
          <a:xfrm>
            <a:off x="6365875" y="348297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X</a:t>
            </a:r>
          </a:p>
        </p:txBody>
      </p:sp>
      <p:sp>
        <p:nvSpPr>
          <p:cNvPr id="25624" name="Text Box 24">
            <a:extLst>
              <a:ext uri="{FF2B5EF4-FFF2-40B4-BE49-F238E27FC236}">
                <a16:creationId xmlns:a16="http://schemas.microsoft.com/office/drawing/2014/main" id="{2EEB03C2-B403-1D4B-9A6B-A1FE9F80771F}"/>
              </a:ext>
            </a:extLst>
          </p:cNvPr>
          <p:cNvSpPr txBox="1">
            <a:spLocks noChangeArrowheads="1"/>
          </p:cNvSpPr>
          <p:nvPr/>
        </p:nvSpPr>
        <p:spPr bwMode="auto">
          <a:xfrm>
            <a:off x="2865438" y="4648200"/>
            <a:ext cx="61261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chemeClr val="accent2"/>
                </a:solidFill>
                <a:latin typeface="Times" charset="0"/>
                <a:ea typeface="ＭＳ Ｐゴシック" charset="0"/>
              </a:rPr>
              <a:t>irreducible Brillouin zone</a:t>
            </a:r>
            <a:r>
              <a:rPr lang="en-US">
                <a:latin typeface="Times" charset="0"/>
                <a:ea typeface="ＭＳ Ｐゴシック" charset="0"/>
              </a:rPr>
              <a:t>: reduced by symmetry</a:t>
            </a:r>
          </a:p>
        </p:txBody>
      </p:sp>
      <p:sp>
        <p:nvSpPr>
          <p:cNvPr id="25625" name="Line 25">
            <a:extLst>
              <a:ext uri="{FF2B5EF4-FFF2-40B4-BE49-F238E27FC236}">
                <a16:creationId xmlns:a16="http://schemas.microsoft.com/office/drawing/2014/main" id="{28C66DC5-A32F-AE49-AEC4-EF5F75BEDA3B}"/>
              </a:ext>
            </a:extLst>
          </p:cNvPr>
          <p:cNvSpPr>
            <a:spLocks noChangeShapeType="1"/>
          </p:cNvSpPr>
          <p:nvPr/>
        </p:nvSpPr>
        <p:spPr bwMode="auto">
          <a:xfrm flipH="1">
            <a:off x="5105400" y="3352800"/>
            <a:ext cx="1143000" cy="1371600"/>
          </a:xfrm>
          <a:prstGeom prst="line">
            <a:avLst/>
          </a:prstGeom>
          <a:noFill/>
          <a:ln w="9525">
            <a:solidFill>
              <a:schemeClr val="accent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26" name="Line 26">
            <a:extLst>
              <a:ext uri="{FF2B5EF4-FFF2-40B4-BE49-F238E27FC236}">
                <a16:creationId xmlns:a16="http://schemas.microsoft.com/office/drawing/2014/main" id="{6AC93C23-5395-2646-9790-237C4487ACAB}"/>
              </a:ext>
            </a:extLst>
          </p:cNvPr>
          <p:cNvSpPr>
            <a:spLocks noChangeShapeType="1"/>
          </p:cNvSpPr>
          <p:nvPr/>
        </p:nvSpPr>
        <p:spPr bwMode="auto">
          <a:xfrm>
            <a:off x="3733800" y="3697288"/>
            <a:ext cx="114300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4837" name="Group 27">
            <a:extLst>
              <a:ext uri="{FF2B5EF4-FFF2-40B4-BE49-F238E27FC236}">
                <a16:creationId xmlns:a16="http://schemas.microsoft.com/office/drawing/2014/main" id="{A8779436-79FC-AB44-9308-AC0FB9F02243}"/>
              </a:ext>
            </a:extLst>
          </p:cNvPr>
          <p:cNvGrpSpPr>
            <a:grpSpLocks/>
          </p:cNvGrpSpPr>
          <p:nvPr/>
        </p:nvGrpSpPr>
        <p:grpSpPr bwMode="auto">
          <a:xfrm>
            <a:off x="381000" y="1981200"/>
            <a:ext cx="1143000" cy="1143000"/>
            <a:chOff x="288" y="960"/>
            <a:chExt cx="1536" cy="1536"/>
          </a:xfrm>
        </p:grpSpPr>
        <p:sp>
          <p:nvSpPr>
            <p:cNvPr id="25628" name="Oval 28">
              <a:extLst>
                <a:ext uri="{FF2B5EF4-FFF2-40B4-BE49-F238E27FC236}">
                  <a16:creationId xmlns:a16="http://schemas.microsoft.com/office/drawing/2014/main" id="{3A87B9CA-141E-8C4F-ADBB-E2B330CF8103}"/>
                </a:ext>
              </a:extLst>
            </p:cNvPr>
            <p:cNvSpPr>
              <a:spLocks noChangeArrowheads="1"/>
            </p:cNvSpPr>
            <p:nvPr/>
          </p:nvSpPr>
          <p:spPr bwMode="auto">
            <a:xfrm>
              <a:off x="288" y="960"/>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29" name="Oval 29">
              <a:extLst>
                <a:ext uri="{FF2B5EF4-FFF2-40B4-BE49-F238E27FC236}">
                  <a16:creationId xmlns:a16="http://schemas.microsoft.com/office/drawing/2014/main" id="{D6D5D23D-F522-2D49-BBB9-B1DA50BEBAC8}"/>
                </a:ext>
              </a:extLst>
            </p:cNvPr>
            <p:cNvSpPr>
              <a:spLocks noChangeArrowheads="1"/>
            </p:cNvSpPr>
            <p:nvPr/>
          </p:nvSpPr>
          <p:spPr bwMode="auto">
            <a:xfrm>
              <a:off x="721" y="960"/>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0" name="Oval 30">
              <a:extLst>
                <a:ext uri="{FF2B5EF4-FFF2-40B4-BE49-F238E27FC236}">
                  <a16:creationId xmlns:a16="http://schemas.microsoft.com/office/drawing/2014/main" id="{A0748A69-453C-ED49-ACE2-BFAD4AB805E0}"/>
                </a:ext>
              </a:extLst>
            </p:cNvPr>
            <p:cNvSpPr>
              <a:spLocks noChangeArrowheads="1"/>
            </p:cNvSpPr>
            <p:nvPr/>
          </p:nvSpPr>
          <p:spPr bwMode="auto">
            <a:xfrm>
              <a:off x="1152" y="960"/>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1" name="Oval 31">
              <a:extLst>
                <a:ext uri="{FF2B5EF4-FFF2-40B4-BE49-F238E27FC236}">
                  <a16:creationId xmlns:a16="http://schemas.microsoft.com/office/drawing/2014/main" id="{255F1343-73AA-8A49-B3C5-90F6E34E8059}"/>
                </a:ext>
              </a:extLst>
            </p:cNvPr>
            <p:cNvSpPr>
              <a:spLocks noChangeArrowheads="1"/>
            </p:cNvSpPr>
            <p:nvPr/>
          </p:nvSpPr>
          <p:spPr bwMode="auto">
            <a:xfrm>
              <a:off x="1585" y="960"/>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2" name="Oval 32">
              <a:extLst>
                <a:ext uri="{FF2B5EF4-FFF2-40B4-BE49-F238E27FC236}">
                  <a16:creationId xmlns:a16="http://schemas.microsoft.com/office/drawing/2014/main" id="{38C46D98-4190-BF42-A4FA-FEA27C6D67CE}"/>
                </a:ext>
              </a:extLst>
            </p:cNvPr>
            <p:cNvSpPr>
              <a:spLocks noChangeArrowheads="1"/>
            </p:cNvSpPr>
            <p:nvPr/>
          </p:nvSpPr>
          <p:spPr bwMode="auto">
            <a:xfrm>
              <a:off x="288" y="1393"/>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3" name="Oval 33">
              <a:extLst>
                <a:ext uri="{FF2B5EF4-FFF2-40B4-BE49-F238E27FC236}">
                  <a16:creationId xmlns:a16="http://schemas.microsoft.com/office/drawing/2014/main" id="{3F28FC04-8F5A-7C42-BDAC-32BE7D689E98}"/>
                </a:ext>
              </a:extLst>
            </p:cNvPr>
            <p:cNvSpPr>
              <a:spLocks noChangeArrowheads="1"/>
            </p:cNvSpPr>
            <p:nvPr/>
          </p:nvSpPr>
          <p:spPr bwMode="auto">
            <a:xfrm>
              <a:off x="721" y="1393"/>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4" name="Oval 34">
              <a:extLst>
                <a:ext uri="{FF2B5EF4-FFF2-40B4-BE49-F238E27FC236}">
                  <a16:creationId xmlns:a16="http://schemas.microsoft.com/office/drawing/2014/main" id="{8433924A-F39A-AC43-B5D1-1C1A00B4F1B9}"/>
                </a:ext>
              </a:extLst>
            </p:cNvPr>
            <p:cNvSpPr>
              <a:spLocks noChangeArrowheads="1"/>
            </p:cNvSpPr>
            <p:nvPr/>
          </p:nvSpPr>
          <p:spPr bwMode="auto">
            <a:xfrm>
              <a:off x="1152" y="1393"/>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5" name="Oval 35">
              <a:extLst>
                <a:ext uri="{FF2B5EF4-FFF2-40B4-BE49-F238E27FC236}">
                  <a16:creationId xmlns:a16="http://schemas.microsoft.com/office/drawing/2014/main" id="{B8DDFF37-B0E6-6946-96C1-59E8466F9278}"/>
                </a:ext>
              </a:extLst>
            </p:cNvPr>
            <p:cNvSpPr>
              <a:spLocks noChangeArrowheads="1"/>
            </p:cNvSpPr>
            <p:nvPr/>
          </p:nvSpPr>
          <p:spPr bwMode="auto">
            <a:xfrm>
              <a:off x="1585" y="1393"/>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6" name="Oval 36">
              <a:extLst>
                <a:ext uri="{FF2B5EF4-FFF2-40B4-BE49-F238E27FC236}">
                  <a16:creationId xmlns:a16="http://schemas.microsoft.com/office/drawing/2014/main" id="{7C0C6339-E3D7-FE41-B614-0CC3A9A927CA}"/>
                </a:ext>
              </a:extLst>
            </p:cNvPr>
            <p:cNvSpPr>
              <a:spLocks noChangeArrowheads="1"/>
            </p:cNvSpPr>
            <p:nvPr/>
          </p:nvSpPr>
          <p:spPr bwMode="auto">
            <a:xfrm>
              <a:off x="288" y="1824"/>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7" name="Oval 37">
              <a:extLst>
                <a:ext uri="{FF2B5EF4-FFF2-40B4-BE49-F238E27FC236}">
                  <a16:creationId xmlns:a16="http://schemas.microsoft.com/office/drawing/2014/main" id="{F34EE8A0-D911-2F45-A5DC-FE08F5E75A50}"/>
                </a:ext>
              </a:extLst>
            </p:cNvPr>
            <p:cNvSpPr>
              <a:spLocks noChangeArrowheads="1"/>
            </p:cNvSpPr>
            <p:nvPr/>
          </p:nvSpPr>
          <p:spPr bwMode="auto">
            <a:xfrm>
              <a:off x="721" y="1824"/>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8" name="Oval 38">
              <a:extLst>
                <a:ext uri="{FF2B5EF4-FFF2-40B4-BE49-F238E27FC236}">
                  <a16:creationId xmlns:a16="http://schemas.microsoft.com/office/drawing/2014/main" id="{75C539AA-43F5-404E-BC77-870759E32343}"/>
                </a:ext>
              </a:extLst>
            </p:cNvPr>
            <p:cNvSpPr>
              <a:spLocks noChangeArrowheads="1"/>
            </p:cNvSpPr>
            <p:nvPr/>
          </p:nvSpPr>
          <p:spPr bwMode="auto">
            <a:xfrm>
              <a:off x="1152" y="1824"/>
              <a:ext cx="241"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39" name="Oval 39">
              <a:extLst>
                <a:ext uri="{FF2B5EF4-FFF2-40B4-BE49-F238E27FC236}">
                  <a16:creationId xmlns:a16="http://schemas.microsoft.com/office/drawing/2014/main" id="{EBFDC2D6-A0EB-974B-B312-B05242AA85F2}"/>
                </a:ext>
              </a:extLst>
            </p:cNvPr>
            <p:cNvSpPr>
              <a:spLocks noChangeArrowheads="1"/>
            </p:cNvSpPr>
            <p:nvPr/>
          </p:nvSpPr>
          <p:spPr bwMode="auto">
            <a:xfrm>
              <a:off x="1585" y="1824"/>
              <a:ext cx="239" cy="241"/>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0" name="Oval 40">
              <a:extLst>
                <a:ext uri="{FF2B5EF4-FFF2-40B4-BE49-F238E27FC236}">
                  <a16:creationId xmlns:a16="http://schemas.microsoft.com/office/drawing/2014/main" id="{E91B8EF3-5207-9746-8486-8E31DDBD0BBD}"/>
                </a:ext>
              </a:extLst>
            </p:cNvPr>
            <p:cNvSpPr>
              <a:spLocks noChangeArrowheads="1"/>
            </p:cNvSpPr>
            <p:nvPr/>
          </p:nvSpPr>
          <p:spPr bwMode="auto">
            <a:xfrm>
              <a:off x="288" y="2257"/>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1" name="Oval 41">
              <a:extLst>
                <a:ext uri="{FF2B5EF4-FFF2-40B4-BE49-F238E27FC236}">
                  <a16:creationId xmlns:a16="http://schemas.microsoft.com/office/drawing/2014/main" id="{79E6157E-979B-A747-8C23-AADE9655CD4A}"/>
                </a:ext>
              </a:extLst>
            </p:cNvPr>
            <p:cNvSpPr>
              <a:spLocks noChangeArrowheads="1"/>
            </p:cNvSpPr>
            <p:nvPr/>
          </p:nvSpPr>
          <p:spPr bwMode="auto">
            <a:xfrm>
              <a:off x="721" y="2257"/>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2" name="Oval 42">
              <a:extLst>
                <a:ext uri="{FF2B5EF4-FFF2-40B4-BE49-F238E27FC236}">
                  <a16:creationId xmlns:a16="http://schemas.microsoft.com/office/drawing/2014/main" id="{2636AE7B-89F1-A34D-A2EA-8AAE6A2BE09F}"/>
                </a:ext>
              </a:extLst>
            </p:cNvPr>
            <p:cNvSpPr>
              <a:spLocks noChangeArrowheads="1"/>
            </p:cNvSpPr>
            <p:nvPr/>
          </p:nvSpPr>
          <p:spPr bwMode="auto">
            <a:xfrm>
              <a:off x="1152" y="2257"/>
              <a:ext cx="241"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sp>
          <p:nvSpPr>
            <p:cNvPr id="25643" name="Oval 43">
              <a:extLst>
                <a:ext uri="{FF2B5EF4-FFF2-40B4-BE49-F238E27FC236}">
                  <a16:creationId xmlns:a16="http://schemas.microsoft.com/office/drawing/2014/main" id="{CEB4F47A-5F10-4048-82A2-FB46FBE4D8C6}"/>
                </a:ext>
              </a:extLst>
            </p:cNvPr>
            <p:cNvSpPr>
              <a:spLocks noChangeArrowheads="1"/>
            </p:cNvSpPr>
            <p:nvPr/>
          </p:nvSpPr>
          <p:spPr bwMode="auto">
            <a:xfrm>
              <a:off x="1585" y="2257"/>
              <a:ext cx="239" cy="239"/>
            </a:xfrm>
            <a:prstGeom prst="ellipse">
              <a:avLst/>
            </a:prstGeom>
            <a:solidFill>
              <a:srgbClr val="CFCFCF"/>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hlink"/>
                </a:solidFill>
                <a:latin typeface="Times" charset="0"/>
                <a:ea typeface="ＭＳ Ｐゴシック"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3BCE00B3-CC7D-5F4E-B8D7-2B07C226FEFB}"/>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2a</a:t>
            </a:r>
          </a:p>
        </p:txBody>
      </p:sp>
      <p:sp>
        <p:nvSpPr>
          <p:cNvPr id="26627" name="Oval 3">
            <a:extLst>
              <a:ext uri="{FF2B5EF4-FFF2-40B4-BE49-F238E27FC236}">
                <a16:creationId xmlns:a16="http://schemas.microsoft.com/office/drawing/2014/main" id="{49A51299-70E6-5943-B5D1-1339A4AC7650}"/>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6628" name="Text Box 4">
            <a:extLst>
              <a:ext uri="{FF2B5EF4-FFF2-40B4-BE49-F238E27FC236}">
                <a16:creationId xmlns:a16="http://schemas.microsoft.com/office/drawing/2014/main" id="{4CB24D16-3407-DD4A-87BD-177178CA0283}"/>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6629" name="Oval 5">
            <a:extLst>
              <a:ext uri="{FF2B5EF4-FFF2-40B4-BE49-F238E27FC236}">
                <a16:creationId xmlns:a16="http://schemas.microsoft.com/office/drawing/2014/main" id="{2D011D02-63E1-AC42-B328-401C24EA0D91}"/>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6630" name="Text Box 6">
            <a:extLst>
              <a:ext uri="{FF2B5EF4-FFF2-40B4-BE49-F238E27FC236}">
                <a16:creationId xmlns:a16="http://schemas.microsoft.com/office/drawing/2014/main" id="{163053D6-130E-8546-8D6D-06FDD8287DAD}"/>
              </a:ext>
            </a:extLst>
          </p:cNvPr>
          <p:cNvSpPr txBox="1">
            <a:spLocks noChangeArrowheads="1"/>
          </p:cNvSpPr>
          <p:nvPr/>
        </p:nvSpPr>
        <p:spPr bwMode="auto">
          <a:xfrm>
            <a:off x="1722438" y="1905000"/>
            <a:ext cx="68373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 (</a:t>
            </a:r>
            <a:r>
              <a:rPr lang="en-US" i="1">
                <a:solidFill>
                  <a:schemeClr val="accent2"/>
                </a:solidFill>
                <a:latin typeface="Times" charset="0"/>
                <a:ea typeface="ＭＳ Ｐゴシック" charset="0"/>
              </a:rPr>
              <a:t>N</a:t>
            </a:r>
            <a:r>
              <a:rPr lang="en-US">
                <a:solidFill>
                  <a:schemeClr val="accent2"/>
                </a:solidFill>
                <a:latin typeface="Times" charset="0"/>
                <a:ea typeface="ＭＳ Ｐゴシック" charset="0"/>
              </a:rPr>
              <a:t>)</a:t>
            </a:r>
          </a:p>
        </p:txBody>
      </p:sp>
      <p:sp>
        <p:nvSpPr>
          <p:cNvPr id="26631" name="Oval 7">
            <a:extLst>
              <a:ext uri="{FF2B5EF4-FFF2-40B4-BE49-F238E27FC236}">
                <a16:creationId xmlns:a16="http://schemas.microsoft.com/office/drawing/2014/main" id="{00F42523-D669-D94D-9B45-C18D135DF75C}"/>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6632" name="Text Box 8">
            <a:extLst>
              <a:ext uri="{FF2B5EF4-FFF2-40B4-BE49-F238E27FC236}">
                <a16:creationId xmlns:a16="http://schemas.microsoft.com/office/drawing/2014/main" id="{EF57920D-45AD-1544-B54F-5EA5D0500F23}"/>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5848" name="Object 9">
            <a:extLst>
              <a:ext uri="{FF2B5EF4-FFF2-40B4-BE49-F238E27FC236}">
                <a16:creationId xmlns:a16="http://schemas.microsoft.com/office/drawing/2014/main" id="{F4579FCB-9308-8948-B821-5CAACC565143}"/>
              </a:ext>
            </a:extLst>
          </p:cNvPr>
          <p:cNvGraphicFramePr>
            <a:graphicFrameLocks noChangeAspect="1"/>
          </p:cNvGraphicFramePr>
          <p:nvPr/>
        </p:nvGraphicFramePr>
        <p:xfrm>
          <a:off x="609600" y="2743200"/>
          <a:ext cx="4157663" cy="1006475"/>
        </p:xfrm>
        <a:graphic>
          <a:graphicData uri="http://schemas.openxmlformats.org/presentationml/2006/ole">
            <mc:AlternateContent xmlns:mc="http://schemas.openxmlformats.org/markup-compatibility/2006">
              <mc:Choice xmlns:v="urn:schemas-microsoft-com:vml" Requires="v">
                <p:oleObj spid="_x0000_s35967" name="Equation" r:id="rId3" imgW="2387600" imgH="577850" progId="Equation.3">
                  <p:embed/>
                </p:oleObj>
              </mc:Choice>
              <mc:Fallback>
                <p:oleObj name="Equation" r:id="rId3" imgW="2387600" imgH="57785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2743200"/>
                        <a:ext cx="4157663"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34" name="Text Box 10">
            <a:extLst>
              <a:ext uri="{FF2B5EF4-FFF2-40B4-BE49-F238E27FC236}">
                <a16:creationId xmlns:a16="http://schemas.microsoft.com/office/drawing/2014/main" id="{0DD5B1C0-F14F-1F44-A4D8-6ECDE597C974}"/>
              </a:ext>
            </a:extLst>
          </p:cNvPr>
          <p:cNvSpPr txBox="1">
            <a:spLocks noChangeArrowheads="1"/>
          </p:cNvSpPr>
          <p:nvPr/>
        </p:nvSpPr>
        <p:spPr bwMode="auto">
          <a:xfrm>
            <a:off x="5105400" y="3048000"/>
            <a:ext cx="9112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solve:</a:t>
            </a:r>
            <a:endParaRPr lang="en-US">
              <a:latin typeface="Times" charset="0"/>
              <a:ea typeface="ＭＳ Ｐゴシック" charset="0"/>
            </a:endParaRPr>
          </a:p>
        </p:txBody>
      </p:sp>
      <p:graphicFrame>
        <p:nvGraphicFramePr>
          <p:cNvPr id="35850" name="Object 11">
            <a:extLst>
              <a:ext uri="{FF2B5EF4-FFF2-40B4-BE49-F238E27FC236}">
                <a16:creationId xmlns:a16="http://schemas.microsoft.com/office/drawing/2014/main" id="{C45071DA-13C5-4944-95F8-3DE2C09FB019}"/>
              </a:ext>
            </a:extLst>
          </p:cNvPr>
          <p:cNvGraphicFramePr>
            <a:graphicFrameLocks noChangeAspect="1"/>
          </p:cNvGraphicFramePr>
          <p:nvPr/>
        </p:nvGraphicFramePr>
        <p:xfrm>
          <a:off x="6019800" y="2971800"/>
          <a:ext cx="2476500" cy="520700"/>
        </p:xfrm>
        <a:graphic>
          <a:graphicData uri="http://schemas.openxmlformats.org/presentationml/2006/ole">
            <mc:AlternateContent xmlns:mc="http://schemas.openxmlformats.org/markup-compatibility/2006">
              <mc:Choice xmlns:v="urn:schemas-microsoft-com:vml" Requires="v">
                <p:oleObj spid="_x0000_s35968" name="Equation" r:id="rId5" imgW="1238250" imgH="260350" progId="Equation.3">
                  <p:embed/>
                </p:oleObj>
              </mc:Choice>
              <mc:Fallback>
                <p:oleObj name="Equation" r:id="rId5" imgW="1238250" imgH="26035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2971800"/>
                        <a:ext cx="2476500"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1" name="Object 12">
            <a:extLst>
              <a:ext uri="{FF2B5EF4-FFF2-40B4-BE49-F238E27FC236}">
                <a16:creationId xmlns:a16="http://schemas.microsoft.com/office/drawing/2014/main" id="{DC7BECA5-BB79-7C4C-A5BD-0CB60A355B30}"/>
              </a:ext>
            </a:extLst>
          </p:cNvPr>
          <p:cNvGraphicFramePr>
            <a:graphicFrameLocks noChangeAspect="1"/>
          </p:cNvGraphicFramePr>
          <p:nvPr/>
        </p:nvGraphicFramePr>
        <p:xfrm>
          <a:off x="4876800" y="4114800"/>
          <a:ext cx="2057400" cy="431800"/>
        </p:xfrm>
        <a:graphic>
          <a:graphicData uri="http://schemas.openxmlformats.org/presentationml/2006/ole">
            <mc:AlternateContent xmlns:mc="http://schemas.openxmlformats.org/markup-compatibility/2006">
              <mc:Choice xmlns:v="urn:schemas-microsoft-com:vml" Requires="v">
                <p:oleObj spid="_x0000_s35969" name="Equation" r:id="rId7" imgW="1028700" imgH="215900" progId="Equation.3">
                  <p:embed/>
                </p:oleObj>
              </mc:Choice>
              <mc:Fallback>
                <p:oleObj name="Equation" r:id="rId7" imgW="1028700" imgH="21590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800" y="41148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2" name="Object 13">
            <a:extLst>
              <a:ext uri="{FF2B5EF4-FFF2-40B4-BE49-F238E27FC236}">
                <a16:creationId xmlns:a16="http://schemas.microsoft.com/office/drawing/2014/main" id="{B57E0AFE-D182-8242-AD27-4EC73ACC86CD}"/>
              </a:ext>
            </a:extLst>
          </p:cNvPr>
          <p:cNvGraphicFramePr>
            <a:graphicFrameLocks noChangeAspect="1"/>
          </p:cNvGraphicFramePr>
          <p:nvPr/>
        </p:nvGraphicFramePr>
        <p:xfrm>
          <a:off x="3632200" y="5316538"/>
          <a:ext cx="2344738" cy="474662"/>
        </p:xfrm>
        <a:graphic>
          <a:graphicData uri="http://schemas.openxmlformats.org/presentationml/2006/ole">
            <mc:AlternateContent xmlns:mc="http://schemas.openxmlformats.org/markup-compatibility/2006">
              <mc:Choice xmlns:v="urn:schemas-microsoft-com:vml" Requires="v">
                <p:oleObj spid="_x0000_s35970" name="Equation" r:id="rId9" imgW="1409700" imgH="285750" progId="Equation.3">
                  <p:embed/>
                </p:oleObj>
              </mc:Choice>
              <mc:Fallback>
                <p:oleObj name="Equation" r:id="rId9" imgW="1409700" imgH="28575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32200" y="5316538"/>
                        <a:ext cx="2344738" cy="474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3" name="Object 14">
            <a:extLst>
              <a:ext uri="{FF2B5EF4-FFF2-40B4-BE49-F238E27FC236}">
                <a16:creationId xmlns:a16="http://schemas.microsoft.com/office/drawing/2014/main" id="{1CCC99F4-577A-8747-85FE-C46D3A6DAFB2}"/>
              </a:ext>
            </a:extLst>
          </p:cNvPr>
          <p:cNvGraphicFramePr>
            <a:graphicFrameLocks noChangeAspect="1"/>
          </p:cNvGraphicFramePr>
          <p:nvPr/>
        </p:nvGraphicFramePr>
        <p:xfrm>
          <a:off x="6343650" y="5346700"/>
          <a:ext cx="2038350" cy="444500"/>
        </p:xfrm>
        <a:graphic>
          <a:graphicData uri="http://schemas.openxmlformats.org/presentationml/2006/ole">
            <mc:AlternateContent xmlns:mc="http://schemas.openxmlformats.org/markup-compatibility/2006">
              <mc:Choice xmlns:v="urn:schemas-microsoft-com:vml" Requires="v">
                <p:oleObj spid="_x0000_s35971" name="Equation" r:id="rId11" imgW="1225550" imgH="266700" progId="Equation.3">
                  <p:embed/>
                </p:oleObj>
              </mc:Choice>
              <mc:Fallback>
                <p:oleObj name="Equation" r:id="rId11" imgW="1225550" imgH="2667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43650" y="5346700"/>
                        <a:ext cx="2038350"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5854" name="Object 15">
            <a:extLst>
              <a:ext uri="{FF2B5EF4-FFF2-40B4-BE49-F238E27FC236}">
                <a16:creationId xmlns:a16="http://schemas.microsoft.com/office/drawing/2014/main" id="{2195931A-EE5F-3041-AE95-3FAD69C306B5}"/>
              </a:ext>
            </a:extLst>
          </p:cNvPr>
          <p:cNvGraphicFramePr>
            <a:graphicFrameLocks noChangeAspect="1"/>
          </p:cNvGraphicFramePr>
          <p:nvPr/>
        </p:nvGraphicFramePr>
        <p:xfrm>
          <a:off x="736600" y="5132388"/>
          <a:ext cx="2006600" cy="611187"/>
        </p:xfrm>
        <a:graphic>
          <a:graphicData uri="http://schemas.openxmlformats.org/presentationml/2006/ole">
            <mc:AlternateContent xmlns:mc="http://schemas.openxmlformats.org/markup-compatibility/2006">
              <mc:Choice xmlns:v="urn:schemas-microsoft-com:vml" Requires="v">
                <p:oleObj spid="_x0000_s35972" name="Equation" r:id="rId13" imgW="1206500" imgH="368300" progId="Equation.3">
                  <p:embed/>
                </p:oleObj>
              </mc:Choice>
              <mc:Fallback>
                <p:oleObj name="Equation" r:id="rId13" imgW="1206500" imgH="36830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6600" y="5132388"/>
                        <a:ext cx="2006600" cy="611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640" name="Text Box 16">
            <a:extLst>
              <a:ext uri="{FF2B5EF4-FFF2-40B4-BE49-F238E27FC236}">
                <a16:creationId xmlns:a16="http://schemas.microsoft.com/office/drawing/2014/main" id="{780CEDB8-95F5-3C4C-99FD-54482FB78613}"/>
              </a:ext>
            </a:extLst>
          </p:cNvPr>
          <p:cNvSpPr txBox="1">
            <a:spLocks noChangeArrowheads="1"/>
          </p:cNvSpPr>
          <p:nvPr/>
        </p:nvSpPr>
        <p:spPr bwMode="auto">
          <a:xfrm>
            <a:off x="1701800" y="4198938"/>
            <a:ext cx="2870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 matrix</a:t>
            </a:r>
            <a:r>
              <a:rPr lang="en-US">
                <a:latin typeface="Times" charset="0"/>
                <a:ea typeface="ＭＳ Ｐゴシック" charset="0"/>
              </a:rPr>
              <a:t> problem:</a:t>
            </a:r>
          </a:p>
        </p:txBody>
      </p:sp>
      <p:sp>
        <p:nvSpPr>
          <p:cNvPr id="26641" name="Line 17">
            <a:extLst>
              <a:ext uri="{FF2B5EF4-FFF2-40B4-BE49-F238E27FC236}">
                <a16:creationId xmlns:a16="http://schemas.microsoft.com/office/drawing/2014/main" id="{4D902F6D-2852-6543-AE6E-456B492FB1B2}"/>
              </a:ext>
            </a:extLst>
          </p:cNvPr>
          <p:cNvSpPr>
            <a:spLocks noChangeShapeType="1"/>
          </p:cNvSpPr>
          <p:nvPr/>
        </p:nvSpPr>
        <p:spPr bwMode="auto">
          <a:xfrm flipV="1">
            <a:off x="4343400" y="2286000"/>
            <a:ext cx="2438400" cy="685800"/>
          </a:xfrm>
          <a:prstGeom prst="line">
            <a:avLst/>
          </a:prstGeom>
          <a:noFill/>
          <a:ln w="9525">
            <a:solidFill>
              <a:schemeClr val="accent2"/>
            </a:solidFill>
            <a:round/>
            <a:headEnd type="arrow"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5857" name="TextBox 1">
            <a:extLst>
              <a:ext uri="{FF2B5EF4-FFF2-40B4-BE49-F238E27FC236}">
                <a16:creationId xmlns:a16="http://schemas.microsoft.com/office/drawing/2014/main" id="{235A92CA-75B1-CD43-AE07-4E768B105B2A}"/>
              </a:ext>
            </a:extLst>
          </p:cNvPr>
          <p:cNvSpPr txBox="1">
            <a:spLocks noChangeArrowheads="1"/>
          </p:cNvSpPr>
          <p:nvPr/>
        </p:nvSpPr>
        <p:spPr bwMode="auto">
          <a:xfrm>
            <a:off x="4868863" y="4795838"/>
            <a:ext cx="2446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Galerkin </a:t>
            </a:r>
            <a:r>
              <a:rPr lang="en-US" altLang="en-US" i="1"/>
              <a:t>method:</a:t>
            </a:r>
          </a:p>
        </p:txBody>
      </p:sp>
      <p:sp>
        <p:nvSpPr>
          <p:cNvPr id="35858" name="TextBox 2">
            <a:extLst>
              <a:ext uri="{FF2B5EF4-FFF2-40B4-BE49-F238E27FC236}">
                <a16:creationId xmlns:a16="http://schemas.microsoft.com/office/drawing/2014/main" id="{6B8F26B3-5E70-F540-A65F-D23011C819B0}"/>
              </a:ext>
            </a:extLst>
          </p:cNvPr>
          <p:cNvSpPr txBox="1">
            <a:spLocks noChangeArrowheads="1"/>
          </p:cNvSpPr>
          <p:nvPr/>
        </p:nvSpPr>
        <p:spPr bwMode="auto">
          <a:xfrm>
            <a:off x="174625" y="4811713"/>
            <a:ext cx="15779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i="1"/>
              <a:t>inner product: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6FAB884-C617-F34E-B0B1-F521F194F384}"/>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2b</a:t>
            </a:r>
          </a:p>
        </p:txBody>
      </p:sp>
      <p:sp>
        <p:nvSpPr>
          <p:cNvPr id="27651" name="Oval 3">
            <a:extLst>
              <a:ext uri="{FF2B5EF4-FFF2-40B4-BE49-F238E27FC236}">
                <a16:creationId xmlns:a16="http://schemas.microsoft.com/office/drawing/2014/main" id="{D0D232C0-7C7A-F44C-890A-0F51DCAE3FC6}"/>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7652" name="Text Box 4">
            <a:extLst>
              <a:ext uri="{FF2B5EF4-FFF2-40B4-BE49-F238E27FC236}">
                <a16:creationId xmlns:a16="http://schemas.microsoft.com/office/drawing/2014/main" id="{26F3D406-FB8D-9049-9595-724C616E8E3D}"/>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7653" name="Oval 5">
            <a:extLst>
              <a:ext uri="{FF2B5EF4-FFF2-40B4-BE49-F238E27FC236}">
                <a16:creationId xmlns:a16="http://schemas.microsoft.com/office/drawing/2014/main" id="{CC884E4E-0E0D-7B42-96B5-F212D0408EE6}"/>
              </a:ext>
            </a:extLst>
          </p:cNvPr>
          <p:cNvSpPr>
            <a:spLocks noChangeArrowheads="1"/>
          </p:cNvSpPr>
          <p:nvPr/>
        </p:nvSpPr>
        <p:spPr bwMode="auto">
          <a:xfrm>
            <a:off x="1281113" y="19288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2</a:t>
            </a:r>
            <a:endParaRPr lang="en-US">
              <a:latin typeface="Times" charset="0"/>
              <a:ea typeface="ＭＳ Ｐゴシック" charset="0"/>
            </a:endParaRPr>
          </a:p>
        </p:txBody>
      </p:sp>
      <p:sp>
        <p:nvSpPr>
          <p:cNvPr id="27654" name="Text Box 6">
            <a:extLst>
              <a:ext uri="{FF2B5EF4-FFF2-40B4-BE49-F238E27FC236}">
                <a16:creationId xmlns:a16="http://schemas.microsoft.com/office/drawing/2014/main" id="{B5066450-5E16-3549-9BB1-DE35A946F333}"/>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Limit degrees of freedom: expand </a:t>
            </a:r>
            <a:r>
              <a:rPr lang="en-US" b="1">
                <a:latin typeface="Times" charset="0"/>
                <a:ea typeface="ＭＳ Ｐゴシック" charset="0"/>
              </a:rPr>
              <a:t>H</a:t>
            </a:r>
            <a:r>
              <a:rPr lang="en-US">
                <a:latin typeface="Times" charset="0"/>
                <a:ea typeface="ＭＳ Ｐゴシック" charset="0"/>
              </a:rPr>
              <a:t> in </a:t>
            </a:r>
            <a:r>
              <a:rPr lang="en-US">
                <a:solidFill>
                  <a:schemeClr val="accent2"/>
                </a:solidFill>
                <a:latin typeface="Times" charset="0"/>
                <a:ea typeface="ＭＳ Ｐゴシック" charset="0"/>
              </a:rPr>
              <a:t>finite basis</a:t>
            </a:r>
          </a:p>
        </p:txBody>
      </p:sp>
      <p:sp>
        <p:nvSpPr>
          <p:cNvPr id="27655" name="Oval 7">
            <a:extLst>
              <a:ext uri="{FF2B5EF4-FFF2-40B4-BE49-F238E27FC236}">
                <a16:creationId xmlns:a16="http://schemas.microsoft.com/office/drawing/2014/main" id="{2B60D49A-0466-4842-BD86-81E9F29A9AA0}"/>
              </a:ext>
            </a:extLst>
          </p:cNvPr>
          <p:cNvSpPr>
            <a:spLocks noChangeArrowheads="1"/>
          </p:cNvSpPr>
          <p:nvPr/>
        </p:nvSpPr>
        <p:spPr bwMode="auto">
          <a:xfrm>
            <a:off x="1281113" y="6173788"/>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3</a:t>
            </a:r>
            <a:endParaRPr lang="en-US">
              <a:solidFill>
                <a:schemeClr val="bg2"/>
              </a:solidFill>
              <a:latin typeface="Times" charset="0"/>
              <a:ea typeface="ＭＳ Ｐゴシック" charset="0"/>
            </a:endParaRPr>
          </a:p>
        </p:txBody>
      </p:sp>
      <p:sp>
        <p:nvSpPr>
          <p:cNvPr id="27656" name="Text Box 8">
            <a:extLst>
              <a:ext uri="{FF2B5EF4-FFF2-40B4-BE49-F238E27FC236}">
                <a16:creationId xmlns:a16="http://schemas.microsoft.com/office/drawing/2014/main" id="{B6CAFD9D-3033-5F42-B3DE-8FCBE0C176A6}"/>
              </a:ext>
            </a:extLst>
          </p:cNvPr>
          <p:cNvSpPr txBox="1">
            <a:spLocks noChangeArrowheads="1"/>
          </p:cNvSpPr>
          <p:nvPr/>
        </p:nvSpPr>
        <p:spPr bwMode="auto">
          <a:xfrm>
            <a:off x="1738313" y="6149975"/>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Efficiently solve eigenproblem: iterative methods</a:t>
            </a:r>
          </a:p>
        </p:txBody>
      </p:sp>
      <p:graphicFrame>
        <p:nvGraphicFramePr>
          <p:cNvPr id="36872" name="Object 9">
            <a:extLst>
              <a:ext uri="{FF2B5EF4-FFF2-40B4-BE49-F238E27FC236}">
                <a16:creationId xmlns:a16="http://schemas.microsoft.com/office/drawing/2014/main" id="{B38F748A-9685-A34E-916E-4049FE5ABFC3}"/>
              </a:ext>
            </a:extLst>
          </p:cNvPr>
          <p:cNvGraphicFramePr>
            <a:graphicFrameLocks noChangeAspect="1"/>
          </p:cNvGraphicFramePr>
          <p:nvPr/>
        </p:nvGraphicFramePr>
        <p:xfrm>
          <a:off x="5334000" y="2514600"/>
          <a:ext cx="1987550" cy="323850"/>
        </p:xfrm>
        <a:graphic>
          <a:graphicData uri="http://schemas.openxmlformats.org/presentationml/2006/ole">
            <mc:AlternateContent xmlns:mc="http://schemas.openxmlformats.org/markup-compatibility/2006">
              <mc:Choice xmlns:v="urn:schemas-microsoft-com:vml" Requires="v">
                <p:oleObj spid="_x0000_s36940" name="Equation" r:id="rId3" imgW="469900" imgH="76200" progId="Equation.3">
                  <p:embed/>
                </p:oleObj>
              </mc:Choice>
              <mc:Fallback>
                <p:oleObj name="Equation" r:id="rId3" imgW="469900" imgH="762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514600"/>
                        <a:ext cx="1987550" cy="32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58" name="Text Box 10">
            <a:extLst>
              <a:ext uri="{FF2B5EF4-FFF2-40B4-BE49-F238E27FC236}">
                <a16:creationId xmlns:a16="http://schemas.microsoft.com/office/drawing/2014/main" id="{7CAB71DA-9C89-3642-B36A-2F30C33F847D}"/>
              </a:ext>
            </a:extLst>
          </p:cNvPr>
          <p:cNvSpPr txBox="1">
            <a:spLocks noChangeArrowheads="1"/>
          </p:cNvSpPr>
          <p:nvPr/>
        </p:nvSpPr>
        <p:spPr bwMode="auto">
          <a:xfrm>
            <a:off x="1981200" y="2438400"/>
            <a:ext cx="33893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 must satisfy </a:t>
            </a:r>
            <a:r>
              <a:rPr lang="en-US" altLang="en-US">
                <a:solidFill>
                  <a:schemeClr val="accent2"/>
                </a:solidFill>
              </a:rPr>
              <a:t>constraint</a:t>
            </a:r>
            <a:r>
              <a:rPr lang="en-US" altLang="en-US"/>
              <a:t>:</a:t>
            </a:r>
          </a:p>
        </p:txBody>
      </p:sp>
      <p:sp>
        <p:nvSpPr>
          <p:cNvPr id="27659" name="Text Box 11">
            <a:extLst>
              <a:ext uri="{FF2B5EF4-FFF2-40B4-BE49-F238E27FC236}">
                <a16:creationId xmlns:a16="http://schemas.microsoft.com/office/drawing/2014/main" id="{0B25FD09-851B-C54D-BFB2-CD4633E0D998}"/>
              </a:ext>
            </a:extLst>
          </p:cNvPr>
          <p:cNvSpPr txBox="1">
            <a:spLocks noChangeArrowheads="1"/>
          </p:cNvSpPr>
          <p:nvPr/>
        </p:nvSpPr>
        <p:spPr bwMode="auto">
          <a:xfrm>
            <a:off x="457200" y="3124200"/>
            <a:ext cx="29940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Planewave (FFT) basis</a:t>
            </a:r>
          </a:p>
        </p:txBody>
      </p:sp>
      <p:graphicFrame>
        <p:nvGraphicFramePr>
          <p:cNvPr id="36875" name="Object 12">
            <a:extLst>
              <a:ext uri="{FF2B5EF4-FFF2-40B4-BE49-F238E27FC236}">
                <a16:creationId xmlns:a16="http://schemas.microsoft.com/office/drawing/2014/main" id="{FDEB7D19-6E33-6A4E-B6DF-22AC4EA7C969}"/>
              </a:ext>
            </a:extLst>
          </p:cNvPr>
          <p:cNvGraphicFramePr>
            <a:graphicFrameLocks noChangeAspect="1"/>
          </p:cNvGraphicFramePr>
          <p:nvPr/>
        </p:nvGraphicFramePr>
        <p:xfrm>
          <a:off x="495300" y="3810000"/>
          <a:ext cx="3086100" cy="785813"/>
        </p:xfrm>
        <a:graphic>
          <a:graphicData uri="http://schemas.openxmlformats.org/presentationml/2006/ole">
            <mc:AlternateContent xmlns:mc="http://schemas.openxmlformats.org/markup-compatibility/2006">
              <mc:Choice xmlns:v="urn:schemas-microsoft-com:vml" Requires="v">
                <p:oleObj spid="_x0000_s36941" name="Equation" r:id="rId5" imgW="1771650" imgH="450850" progId="Equation.3">
                  <p:embed/>
                </p:oleObj>
              </mc:Choice>
              <mc:Fallback>
                <p:oleObj name="Equation" r:id="rId5" imgW="1771650" imgH="45085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 y="3810000"/>
                        <a:ext cx="3086100" cy="7858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6876" name="Object 13">
            <a:extLst>
              <a:ext uri="{FF2B5EF4-FFF2-40B4-BE49-F238E27FC236}">
                <a16:creationId xmlns:a16="http://schemas.microsoft.com/office/drawing/2014/main" id="{2B0735BB-A59B-2C4B-878E-E453131846B3}"/>
              </a:ext>
            </a:extLst>
          </p:cNvPr>
          <p:cNvGraphicFramePr>
            <a:graphicFrameLocks noChangeAspect="1"/>
          </p:cNvGraphicFramePr>
          <p:nvPr/>
        </p:nvGraphicFramePr>
        <p:xfrm>
          <a:off x="1379538" y="4764088"/>
          <a:ext cx="2049462" cy="417512"/>
        </p:xfrm>
        <a:graphic>
          <a:graphicData uri="http://schemas.openxmlformats.org/presentationml/2006/ole">
            <mc:AlternateContent xmlns:mc="http://schemas.openxmlformats.org/markup-compatibility/2006">
              <mc:Choice xmlns:v="urn:schemas-microsoft-com:vml" Requires="v">
                <p:oleObj spid="_x0000_s36942" name="Equation" r:id="rId7" imgW="495300" imgH="101600" progId="Equation.3">
                  <p:embed/>
                </p:oleObj>
              </mc:Choice>
              <mc:Fallback>
                <p:oleObj name="Equation" r:id="rId7" imgW="495300" imgH="1016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538" y="4764088"/>
                        <a:ext cx="2049462" cy="417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7662" name="Text Box 14">
            <a:extLst>
              <a:ext uri="{FF2B5EF4-FFF2-40B4-BE49-F238E27FC236}">
                <a16:creationId xmlns:a16="http://schemas.microsoft.com/office/drawing/2014/main" id="{06078C8E-11AD-7145-9B3F-8664103D3284}"/>
              </a:ext>
            </a:extLst>
          </p:cNvPr>
          <p:cNvSpPr txBox="1">
            <a:spLocks noChangeArrowheads="1"/>
          </p:cNvSpPr>
          <p:nvPr/>
        </p:nvSpPr>
        <p:spPr bwMode="auto">
          <a:xfrm>
            <a:off x="376238" y="4784725"/>
            <a:ext cx="104616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a:t>
            </a:r>
          </a:p>
        </p:txBody>
      </p:sp>
      <p:sp>
        <p:nvSpPr>
          <p:cNvPr id="27663" name="Text Box 15">
            <a:extLst>
              <a:ext uri="{FF2B5EF4-FFF2-40B4-BE49-F238E27FC236}">
                <a16:creationId xmlns:a16="http://schemas.microsoft.com/office/drawing/2014/main" id="{D0C1BD2F-EAF1-614C-AC0F-D1BAE022DC64}"/>
              </a:ext>
            </a:extLst>
          </p:cNvPr>
          <p:cNvSpPr txBox="1">
            <a:spLocks noChangeArrowheads="1"/>
          </p:cNvSpPr>
          <p:nvPr/>
        </p:nvSpPr>
        <p:spPr bwMode="auto">
          <a:xfrm>
            <a:off x="228600" y="5257800"/>
            <a:ext cx="3530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chemeClr val="accent2"/>
                </a:solidFill>
              </a:rPr>
              <a:t>uniform</a:t>
            </a:r>
            <a:r>
              <a:rPr lang="en-US" altLang="en-US" sz="1800"/>
              <a:t> </a:t>
            </a:r>
            <a:r>
              <a:rPr lang="ja-JP" altLang="en-US" sz="1800">
                <a:latin typeface="Arial" panose="020B0604020202020204" pitchFamily="34" charset="0"/>
              </a:rPr>
              <a:t>“</a:t>
            </a:r>
            <a:r>
              <a:rPr lang="en-US" altLang="ja-JP" sz="1800"/>
              <a:t>grid,</a:t>
            </a:r>
            <a:r>
              <a:rPr lang="ja-JP" altLang="en-US" sz="1800">
                <a:latin typeface="Arial" panose="020B0604020202020204" pitchFamily="34" charset="0"/>
              </a:rPr>
              <a:t>”</a:t>
            </a:r>
            <a:r>
              <a:rPr lang="en-US" altLang="ja-JP" sz="1800"/>
              <a:t> </a:t>
            </a:r>
            <a:r>
              <a:rPr lang="en-US" altLang="ja-JP" sz="1800">
                <a:solidFill>
                  <a:schemeClr val="accent2"/>
                </a:solidFill>
              </a:rPr>
              <a:t>periodic</a:t>
            </a:r>
            <a:r>
              <a:rPr lang="en-US" altLang="ja-JP" sz="1800"/>
              <a:t> boundaries,</a:t>
            </a:r>
          </a:p>
          <a:p>
            <a:pPr algn="ctr"/>
            <a:r>
              <a:rPr lang="en-US" altLang="en-US" sz="1800">
                <a:solidFill>
                  <a:schemeClr val="accent2"/>
                </a:solidFill>
              </a:rPr>
              <a:t>simple</a:t>
            </a:r>
            <a:r>
              <a:rPr lang="en-US" altLang="en-US" sz="1800"/>
              <a:t> code, O(</a:t>
            </a:r>
            <a:r>
              <a:rPr lang="en-US" altLang="en-US" sz="1800" i="1">
                <a:solidFill>
                  <a:schemeClr val="accent2"/>
                </a:solidFill>
              </a:rPr>
              <a:t>N</a:t>
            </a:r>
            <a:r>
              <a:rPr lang="en-US" altLang="en-US" sz="1800">
                <a:solidFill>
                  <a:schemeClr val="accent2"/>
                </a:solidFill>
              </a:rPr>
              <a:t> log </a:t>
            </a:r>
            <a:r>
              <a:rPr lang="en-US" altLang="en-US" sz="1800" i="1">
                <a:solidFill>
                  <a:schemeClr val="accent2"/>
                </a:solidFill>
              </a:rPr>
              <a:t>N</a:t>
            </a:r>
            <a:r>
              <a:rPr lang="en-US" altLang="en-US" sz="1800"/>
              <a:t>)</a:t>
            </a:r>
          </a:p>
        </p:txBody>
      </p:sp>
      <p:sp>
        <p:nvSpPr>
          <p:cNvPr id="27664" name="Text Box 16">
            <a:extLst>
              <a:ext uri="{FF2B5EF4-FFF2-40B4-BE49-F238E27FC236}">
                <a16:creationId xmlns:a16="http://schemas.microsoft.com/office/drawing/2014/main" id="{BDF041C7-B0F3-2F46-A078-677419386C9E}"/>
              </a:ext>
            </a:extLst>
          </p:cNvPr>
          <p:cNvSpPr txBox="1">
            <a:spLocks noChangeArrowheads="1"/>
          </p:cNvSpPr>
          <p:nvPr/>
        </p:nvSpPr>
        <p:spPr bwMode="auto">
          <a:xfrm>
            <a:off x="5113338" y="3124200"/>
            <a:ext cx="26431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Finite-element basis</a:t>
            </a:r>
          </a:p>
        </p:txBody>
      </p:sp>
      <p:pic>
        <p:nvPicPr>
          <p:cNvPr id="27665" name="Picture 17">
            <a:extLst>
              <a:ext uri="{FF2B5EF4-FFF2-40B4-BE49-F238E27FC236}">
                <a16:creationId xmlns:a16="http://schemas.microsoft.com/office/drawing/2014/main" id="{A2B5D71C-4BE8-4F46-BFD3-D570464777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86250" y="3581400"/>
            <a:ext cx="2038350" cy="20018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7666" name="Text Box 18">
            <a:extLst>
              <a:ext uri="{FF2B5EF4-FFF2-40B4-BE49-F238E27FC236}">
                <a16:creationId xmlns:a16="http://schemas.microsoft.com/office/drawing/2014/main" id="{24E899CD-8CF8-9545-8A21-6A14DFD06822}"/>
              </a:ext>
            </a:extLst>
          </p:cNvPr>
          <p:cNvSpPr txBox="1">
            <a:spLocks noChangeArrowheads="1"/>
          </p:cNvSpPr>
          <p:nvPr/>
        </p:nvSpPr>
        <p:spPr bwMode="auto">
          <a:xfrm>
            <a:off x="6327775" y="3579813"/>
            <a:ext cx="2816225"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600">
                <a:latin typeface="Times" charset="0"/>
                <a:ea typeface="ＭＳ Ｐゴシック" charset="0"/>
              </a:rPr>
              <a:t>constraint, boundary conditions:</a:t>
            </a:r>
          </a:p>
        </p:txBody>
      </p:sp>
      <p:sp>
        <p:nvSpPr>
          <p:cNvPr id="27667" name="Text Box 19">
            <a:extLst>
              <a:ext uri="{FF2B5EF4-FFF2-40B4-BE49-F238E27FC236}">
                <a16:creationId xmlns:a16="http://schemas.microsoft.com/office/drawing/2014/main" id="{D861BB87-185F-A649-851E-16CE5183087E}"/>
              </a:ext>
            </a:extLst>
          </p:cNvPr>
          <p:cNvSpPr txBox="1">
            <a:spLocks noChangeArrowheads="1"/>
          </p:cNvSpPr>
          <p:nvPr/>
        </p:nvSpPr>
        <p:spPr bwMode="auto">
          <a:xfrm>
            <a:off x="6500813" y="3886200"/>
            <a:ext cx="23383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Nédélec elements</a:t>
            </a:r>
          </a:p>
        </p:txBody>
      </p:sp>
      <p:sp>
        <p:nvSpPr>
          <p:cNvPr id="27668" name="Text Box 20">
            <a:extLst>
              <a:ext uri="{FF2B5EF4-FFF2-40B4-BE49-F238E27FC236}">
                <a16:creationId xmlns:a16="http://schemas.microsoft.com/office/drawing/2014/main" id="{FD2F0A69-12F2-DC43-B6AD-5FBD12C59F4F}"/>
              </a:ext>
            </a:extLst>
          </p:cNvPr>
          <p:cNvSpPr txBox="1">
            <a:spLocks noChangeArrowheads="1"/>
          </p:cNvSpPr>
          <p:nvPr/>
        </p:nvSpPr>
        <p:spPr bwMode="auto">
          <a:xfrm>
            <a:off x="6416675" y="4371975"/>
            <a:ext cx="2574925" cy="581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600"/>
              <a:t>[ Nédélec, </a:t>
            </a:r>
            <a:r>
              <a:rPr lang="en-US" altLang="en-US" sz="1600" i="1"/>
              <a:t>Numerische Math.</a:t>
            </a:r>
            <a:endParaRPr lang="en-US" altLang="en-US" sz="1600"/>
          </a:p>
          <a:p>
            <a:pPr algn="ctr"/>
            <a:r>
              <a:rPr lang="en-US" altLang="en-US" sz="1600" b="1"/>
              <a:t>35</a:t>
            </a:r>
            <a:r>
              <a:rPr lang="en-US" altLang="en-US" sz="1600"/>
              <a:t>, 315 (1980) ]</a:t>
            </a:r>
          </a:p>
        </p:txBody>
      </p:sp>
      <p:sp>
        <p:nvSpPr>
          <p:cNvPr id="27669" name="Text Box 21">
            <a:extLst>
              <a:ext uri="{FF2B5EF4-FFF2-40B4-BE49-F238E27FC236}">
                <a16:creationId xmlns:a16="http://schemas.microsoft.com/office/drawing/2014/main" id="{B7D74AA6-0606-0E46-9C26-B4D8B473CF85}"/>
              </a:ext>
            </a:extLst>
          </p:cNvPr>
          <p:cNvSpPr txBox="1">
            <a:spLocks noChangeArrowheads="1"/>
          </p:cNvSpPr>
          <p:nvPr/>
        </p:nvSpPr>
        <p:spPr bwMode="auto">
          <a:xfrm>
            <a:off x="6324600" y="5103813"/>
            <a:ext cx="2819400" cy="915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chemeClr val="accent2"/>
                </a:solidFill>
                <a:latin typeface="Times" charset="0"/>
                <a:ea typeface="ＭＳ Ｐゴシック" charset="0"/>
              </a:rPr>
              <a:t>nonuniform</a:t>
            </a:r>
            <a:r>
              <a:rPr lang="en-US" sz="1800">
                <a:latin typeface="Times" charset="0"/>
                <a:ea typeface="ＭＳ Ｐゴシック" charset="0"/>
              </a:rPr>
              <a:t> mesh,</a:t>
            </a:r>
          </a:p>
          <a:p>
            <a:pPr algn="ctr">
              <a:defRPr/>
            </a:pPr>
            <a:r>
              <a:rPr lang="en-US" sz="1800">
                <a:latin typeface="Times" charset="0"/>
                <a:ea typeface="ＭＳ Ｐゴシック" charset="0"/>
              </a:rPr>
              <a:t>more </a:t>
            </a:r>
            <a:r>
              <a:rPr lang="en-US" sz="1800">
                <a:solidFill>
                  <a:schemeClr val="accent2"/>
                </a:solidFill>
                <a:latin typeface="Times" charset="0"/>
                <a:ea typeface="ＭＳ Ｐゴシック" charset="0"/>
              </a:rPr>
              <a:t>arbitrary boundaries</a:t>
            </a:r>
            <a:r>
              <a:rPr lang="en-US" sz="1800">
                <a:latin typeface="Times" charset="0"/>
                <a:ea typeface="ＭＳ Ｐゴシック" charset="0"/>
              </a:rPr>
              <a:t>,</a:t>
            </a:r>
          </a:p>
          <a:p>
            <a:pPr algn="ctr">
              <a:defRPr/>
            </a:pPr>
            <a:r>
              <a:rPr lang="en-US" sz="1800">
                <a:solidFill>
                  <a:schemeClr val="accent2"/>
                </a:solidFill>
                <a:latin typeface="Times" charset="0"/>
                <a:ea typeface="ＭＳ Ｐゴシック" charset="0"/>
              </a:rPr>
              <a:t>complex</a:t>
            </a:r>
            <a:r>
              <a:rPr lang="en-US" sz="1800">
                <a:latin typeface="Times" charset="0"/>
                <a:ea typeface="ＭＳ Ｐゴシック" charset="0"/>
              </a:rPr>
              <a:t> code &amp; mesh, O(</a:t>
            </a:r>
            <a:r>
              <a:rPr lang="en-US" sz="1800" i="1">
                <a:solidFill>
                  <a:schemeClr val="accent2"/>
                </a:solidFill>
                <a:latin typeface="Times" charset="0"/>
                <a:ea typeface="ＭＳ Ｐゴシック" charset="0"/>
              </a:rPr>
              <a:t>N</a:t>
            </a:r>
            <a:r>
              <a:rPr lang="en-US" sz="1800">
                <a:latin typeface="Times" charset="0"/>
                <a:ea typeface="ＭＳ Ｐゴシック" charset="0"/>
              </a:rPr>
              <a:t>)</a:t>
            </a:r>
          </a:p>
        </p:txBody>
      </p:sp>
      <p:sp>
        <p:nvSpPr>
          <p:cNvPr id="27670" name="Text Box 22">
            <a:extLst>
              <a:ext uri="{FF2B5EF4-FFF2-40B4-BE49-F238E27FC236}">
                <a16:creationId xmlns:a16="http://schemas.microsoft.com/office/drawing/2014/main" id="{E778D39B-928D-7A47-9123-123E7FFCBFD3}"/>
              </a:ext>
            </a:extLst>
          </p:cNvPr>
          <p:cNvSpPr txBox="1">
            <a:spLocks noChangeArrowheads="1"/>
          </p:cNvSpPr>
          <p:nvPr/>
        </p:nvSpPr>
        <p:spPr bwMode="auto">
          <a:xfrm>
            <a:off x="4594225" y="5562600"/>
            <a:ext cx="1346200" cy="501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900">
                <a:latin typeface="Times" charset="0"/>
                <a:ea typeface="ＭＳ Ｐゴシック" charset="0"/>
              </a:rPr>
              <a:t>[ figure: Peyrilloux </a:t>
            </a:r>
            <a:r>
              <a:rPr lang="en-US" sz="900" i="1">
                <a:latin typeface="Times" charset="0"/>
                <a:ea typeface="ＭＳ Ｐゴシック" charset="0"/>
              </a:rPr>
              <a:t>et al.</a:t>
            </a:r>
            <a:r>
              <a:rPr lang="en-US" sz="900">
                <a:latin typeface="Times" charset="0"/>
                <a:ea typeface="ＭＳ Ｐゴシック" charset="0"/>
              </a:rPr>
              <a:t>,</a:t>
            </a:r>
          </a:p>
          <a:p>
            <a:pPr algn="ctr">
              <a:defRPr/>
            </a:pPr>
            <a:r>
              <a:rPr lang="en-US" sz="900" i="1">
                <a:latin typeface="Times" charset="0"/>
                <a:ea typeface="ＭＳ Ｐゴシック" charset="0"/>
              </a:rPr>
              <a:t>J. Lightwave Tech.</a:t>
            </a:r>
            <a:endParaRPr lang="en-US" sz="900">
              <a:latin typeface="Times" charset="0"/>
              <a:ea typeface="ＭＳ Ｐゴシック" charset="0"/>
            </a:endParaRPr>
          </a:p>
          <a:p>
            <a:pPr algn="ctr">
              <a:defRPr/>
            </a:pPr>
            <a:r>
              <a:rPr lang="en-US" sz="900" b="1">
                <a:latin typeface="Times" charset="0"/>
                <a:ea typeface="ＭＳ Ｐゴシック" charset="0"/>
              </a:rPr>
              <a:t>21</a:t>
            </a:r>
            <a:r>
              <a:rPr lang="en-US" sz="900">
                <a:latin typeface="Times" charset="0"/>
                <a:ea typeface="ＭＳ Ｐゴシック" charset="0"/>
              </a:rPr>
              <a:t>, 536 (2003)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2CEBE58E-E099-EA40-BB1C-FACC9325A4DD}"/>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3a</a:t>
            </a:r>
          </a:p>
        </p:txBody>
      </p:sp>
      <p:sp>
        <p:nvSpPr>
          <p:cNvPr id="28675" name="Oval 3">
            <a:extLst>
              <a:ext uri="{FF2B5EF4-FFF2-40B4-BE49-F238E27FC236}">
                <a16:creationId xmlns:a16="http://schemas.microsoft.com/office/drawing/2014/main" id="{529272BD-BEE1-4246-8D2C-A6D25355D6E2}"/>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8676" name="Text Box 4">
            <a:extLst>
              <a:ext uri="{FF2B5EF4-FFF2-40B4-BE49-F238E27FC236}">
                <a16:creationId xmlns:a16="http://schemas.microsoft.com/office/drawing/2014/main" id="{2A58685E-2989-5044-95E3-A0FC065833BA}"/>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8677" name="Oval 5">
            <a:extLst>
              <a:ext uri="{FF2B5EF4-FFF2-40B4-BE49-F238E27FC236}">
                <a16:creationId xmlns:a16="http://schemas.microsoft.com/office/drawing/2014/main" id="{4715C2D3-BC41-5E43-9725-5852E8C9B874}"/>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8678" name="Text Box 6">
            <a:extLst>
              <a:ext uri="{FF2B5EF4-FFF2-40B4-BE49-F238E27FC236}">
                <a16:creationId xmlns:a16="http://schemas.microsoft.com/office/drawing/2014/main" id="{94F4611C-F530-3A49-AFBD-9C550BD480B7}"/>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8679" name="Oval 7">
            <a:extLst>
              <a:ext uri="{FF2B5EF4-FFF2-40B4-BE49-F238E27FC236}">
                <a16:creationId xmlns:a16="http://schemas.microsoft.com/office/drawing/2014/main" id="{9F1EBC0B-310A-CD41-95F8-B20F6FBC228D}"/>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8680" name="Text Box 8">
            <a:extLst>
              <a:ext uri="{FF2B5EF4-FFF2-40B4-BE49-F238E27FC236}">
                <a16:creationId xmlns:a16="http://schemas.microsoft.com/office/drawing/2014/main" id="{A2E794D5-C801-5246-B3E9-B0F939670FFF}"/>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a:t>
            </a:r>
            <a:r>
              <a:rPr lang="en-US">
                <a:solidFill>
                  <a:schemeClr val="accent2"/>
                </a:solidFill>
                <a:latin typeface="Times" charset="0"/>
                <a:ea typeface="ＭＳ Ｐゴシック" charset="0"/>
              </a:rPr>
              <a:t>iterative methods</a:t>
            </a:r>
          </a:p>
        </p:txBody>
      </p:sp>
      <p:graphicFrame>
        <p:nvGraphicFramePr>
          <p:cNvPr id="37896" name="Object 9">
            <a:extLst>
              <a:ext uri="{FF2B5EF4-FFF2-40B4-BE49-F238E27FC236}">
                <a16:creationId xmlns:a16="http://schemas.microsoft.com/office/drawing/2014/main" id="{80A0452D-13C0-5144-9CC5-AEA3B7EBEA85}"/>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7918"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8682" name="Text Box 10">
            <a:extLst>
              <a:ext uri="{FF2B5EF4-FFF2-40B4-BE49-F238E27FC236}">
                <a16:creationId xmlns:a16="http://schemas.microsoft.com/office/drawing/2014/main" id="{875F3D71-8267-9849-87D6-134E1EBC8A5D}"/>
              </a:ext>
            </a:extLst>
          </p:cNvPr>
          <p:cNvSpPr txBox="1">
            <a:spLocks noChangeArrowheads="1"/>
          </p:cNvSpPr>
          <p:nvPr/>
        </p:nvSpPr>
        <p:spPr bwMode="auto">
          <a:xfrm>
            <a:off x="1219200" y="4800600"/>
            <a:ext cx="7380288"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Faster way</a:t>
            </a:r>
            <a:r>
              <a:rPr lang="en-US" altLang="en-US"/>
              <a:t>:</a:t>
            </a:r>
          </a:p>
          <a:p>
            <a:r>
              <a:rPr lang="en-US" altLang="en-US"/>
              <a:t>	— start with </a:t>
            </a:r>
            <a:r>
              <a:rPr lang="en-US" altLang="en-US" i="1"/>
              <a:t>initial guess</a:t>
            </a:r>
            <a:r>
              <a:rPr lang="en-US" altLang="en-US"/>
              <a:t> eigenvector </a:t>
            </a:r>
            <a:r>
              <a:rPr lang="en-US" altLang="en-US" i="1"/>
              <a:t>h</a:t>
            </a:r>
            <a:r>
              <a:rPr lang="en-US" altLang="en-US" baseline="-25000"/>
              <a:t>0</a:t>
            </a:r>
            <a:endParaRPr lang="en-US" altLang="en-US" i="1"/>
          </a:p>
          <a:p>
            <a:r>
              <a:rPr lang="en-US" altLang="en-US" i="1"/>
              <a:t>	</a:t>
            </a:r>
            <a:r>
              <a:rPr lang="en-US" altLang="en-US"/>
              <a:t>— </a:t>
            </a:r>
            <a:r>
              <a:rPr lang="en-US" altLang="en-US" i="1"/>
              <a:t>iteratively </a:t>
            </a:r>
            <a:r>
              <a:rPr lang="en-US" altLang="en-US"/>
              <a:t>improve</a:t>
            </a:r>
            <a:endParaRPr lang="en-US" altLang="en-US" baseline="-25000"/>
          </a:p>
          <a:p>
            <a:r>
              <a:rPr lang="en-US" altLang="en-US" baseline="-25000"/>
              <a:t>	</a:t>
            </a:r>
            <a:r>
              <a:rPr lang="en-US" altLang="en-US"/>
              <a:t>— </a:t>
            </a:r>
            <a:r>
              <a:rPr lang="en-US" altLang="en-US">
                <a:solidFill>
                  <a:schemeClr val="accent2"/>
                </a:solidFill>
              </a:rPr>
              <a:t>O(</a:t>
            </a:r>
            <a:r>
              <a:rPr lang="en-US" altLang="en-US" i="1">
                <a:solidFill>
                  <a:schemeClr val="accent2"/>
                </a:solidFill>
              </a:rPr>
              <a:t>Np</a:t>
            </a:r>
            <a:r>
              <a:rPr lang="en-US" altLang="en-US">
                <a:solidFill>
                  <a:schemeClr val="accent2"/>
                </a:solidFill>
              </a:rPr>
              <a:t>)</a:t>
            </a:r>
            <a:r>
              <a:rPr lang="en-US" altLang="en-US"/>
              <a:t> storage, </a:t>
            </a:r>
            <a:r>
              <a:rPr lang="en-US" altLang="en-US">
                <a:solidFill>
                  <a:schemeClr val="accent2"/>
                </a:solidFill>
              </a:rPr>
              <a:t>~</a:t>
            </a:r>
            <a:r>
              <a:rPr lang="en-US" altLang="en-US"/>
              <a:t> </a:t>
            </a:r>
            <a:r>
              <a:rPr lang="en-US" altLang="en-US">
                <a:solidFill>
                  <a:schemeClr val="accent2"/>
                </a:solidFill>
              </a:rPr>
              <a:t>O(</a:t>
            </a:r>
            <a:r>
              <a:rPr lang="en-US" altLang="en-US" i="1">
                <a:solidFill>
                  <a:schemeClr val="accent2"/>
                </a:solidFill>
              </a:rPr>
              <a:t>Np</a:t>
            </a:r>
            <a:r>
              <a:rPr lang="en-US" altLang="en-US" baseline="30000">
                <a:solidFill>
                  <a:schemeClr val="accent2"/>
                </a:solidFill>
              </a:rPr>
              <a:t>2</a:t>
            </a:r>
            <a:r>
              <a:rPr lang="en-US" altLang="en-US">
                <a:solidFill>
                  <a:schemeClr val="accent2"/>
                </a:solidFill>
              </a:rPr>
              <a:t>)</a:t>
            </a:r>
            <a:r>
              <a:rPr lang="en-US" altLang="en-US"/>
              <a:t> time for </a:t>
            </a:r>
            <a:r>
              <a:rPr lang="en-US" altLang="en-US">
                <a:solidFill>
                  <a:schemeClr val="accent2"/>
                </a:solidFill>
              </a:rPr>
              <a:t>p eigenvectors</a:t>
            </a:r>
          </a:p>
        </p:txBody>
      </p:sp>
      <p:sp>
        <p:nvSpPr>
          <p:cNvPr id="28683" name="Text Box 11">
            <a:extLst>
              <a:ext uri="{FF2B5EF4-FFF2-40B4-BE49-F238E27FC236}">
                <a16:creationId xmlns:a16="http://schemas.microsoft.com/office/drawing/2014/main" id="{81F982AC-5803-F74D-B8F0-EDC21B723FA4}"/>
              </a:ext>
            </a:extLst>
          </p:cNvPr>
          <p:cNvSpPr txBox="1">
            <a:spLocks noChangeArrowheads="1"/>
          </p:cNvSpPr>
          <p:nvPr/>
        </p:nvSpPr>
        <p:spPr bwMode="auto">
          <a:xfrm>
            <a:off x="1219200" y="3886200"/>
            <a:ext cx="72405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Slow way</a:t>
            </a:r>
            <a:r>
              <a:rPr lang="en-US" altLang="en-US"/>
              <a:t>: compute </a:t>
            </a:r>
            <a:r>
              <a:rPr lang="en-US" altLang="en-US" i="1"/>
              <a:t>A</a:t>
            </a:r>
            <a:r>
              <a:rPr lang="en-US" altLang="en-US"/>
              <a:t> &amp; </a:t>
            </a:r>
            <a:r>
              <a:rPr lang="en-US" altLang="en-US" i="1"/>
              <a:t>B</a:t>
            </a:r>
            <a:r>
              <a:rPr lang="en-US" altLang="en-US"/>
              <a:t>, ask LAPACK for eigenvalues</a:t>
            </a:r>
          </a:p>
          <a:p>
            <a:r>
              <a:rPr lang="en-US" altLang="en-US"/>
              <a:t>	— requires O(</a:t>
            </a:r>
            <a:r>
              <a:rPr lang="en-US" altLang="en-US" i="1"/>
              <a:t>N</a:t>
            </a:r>
            <a:r>
              <a:rPr lang="en-US" altLang="en-US" baseline="30000"/>
              <a:t>2</a:t>
            </a:r>
            <a:r>
              <a:rPr lang="en-US" altLang="en-US"/>
              <a:t>) storage, </a:t>
            </a:r>
            <a:r>
              <a:rPr lang="en-US" altLang="en-US">
                <a:solidFill>
                  <a:srgbClr val="FF0000"/>
                </a:solidFill>
              </a:rPr>
              <a:t>O(</a:t>
            </a:r>
            <a:r>
              <a:rPr lang="en-US" altLang="en-US" i="1">
                <a:solidFill>
                  <a:srgbClr val="FF0000"/>
                </a:solidFill>
              </a:rPr>
              <a:t>N</a:t>
            </a:r>
            <a:r>
              <a:rPr lang="en-US" altLang="en-US" baseline="30000">
                <a:solidFill>
                  <a:srgbClr val="FF0000"/>
                </a:solidFill>
              </a:rPr>
              <a:t>3</a:t>
            </a:r>
            <a:r>
              <a:rPr lang="en-US" altLang="en-US">
                <a:solidFill>
                  <a:srgbClr val="FF0000"/>
                </a:solidFill>
              </a:rPr>
              <a:t>) time</a:t>
            </a:r>
            <a:endParaRPr lang="en-US" altLang="en-US"/>
          </a:p>
        </p:txBody>
      </p:sp>
      <p:sp>
        <p:nvSpPr>
          <p:cNvPr id="28684" name="Text Box 12">
            <a:extLst>
              <a:ext uri="{FF2B5EF4-FFF2-40B4-BE49-F238E27FC236}">
                <a16:creationId xmlns:a16="http://schemas.microsoft.com/office/drawing/2014/main" id="{340A5861-D1EF-994C-B7F9-CB9E2C2C046C}"/>
              </a:ext>
            </a:extLst>
          </p:cNvPr>
          <p:cNvSpPr txBox="1">
            <a:spLocks noChangeArrowheads="1"/>
          </p:cNvSpPr>
          <p:nvPr/>
        </p:nvSpPr>
        <p:spPr bwMode="auto">
          <a:xfrm>
            <a:off x="5883275" y="6294438"/>
            <a:ext cx="26320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a:t>
            </a:r>
            <a:r>
              <a:rPr lang="en-US" sz="2000">
                <a:solidFill>
                  <a:schemeClr val="accent2"/>
                </a:solidFill>
                <a:latin typeface="Times" charset="0"/>
                <a:ea typeface="ＭＳ Ｐゴシック" charset="0"/>
              </a:rPr>
              <a:t>p</a:t>
            </a:r>
            <a:r>
              <a:rPr lang="en-US" sz="2000">
                <a:latin typeface="Times" charset="0"/>
                <a:ea typeface="ＭＳ Ｐゴシック" charset="0"/>
              </a:rPr>
              <a:t> </a:t>
            </a:r>
            <a:r>
              <a:rPr lang="en-US" sz="2000">
                <a:solidFill>
                  <a:srgbClr val="FF0000"/>
                </a:solidFill>
                <a:latin typeface="Times" charset="0"/>
                <a:ea typeface="ＭＳ Ｐゴシック" charset="0"/>
              </a:rPr>
              <a:t>smallest</a:t>
            </a:r>
            <a:r>
              <a:rPr lang="en-US" sz="2000">
                <a:latin typeface="Times" charset="0"/>
                <a:ea typeface="ＭＳ Ｐゴシック" charset="0"/>
              </a:rPr>
              <a:t> eigenvalues)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E8F74047-FD52-874D-9B4A-9FA8C26AA08E}"/>
              </a:ext>
            </a:extLst>
          </p:cNvPr>
          <p:cNvSpPr>
            <a:spLocks noGrp="1" noChangeArrowheads="1"/>
          </p:cNvSpPr>
          <p:nvPr>
            <p:ph type="title"/>
          </p:nvPr>
        </p:nvSpPr>
        <p:spPr>
          <a:xfrm>
            <a:off x="685800" y="1828800"/>
            <a:ext cx="7772400" cy="1143000"/>
          </a:xfrm>
        </p:spPr>
        <p:txBody>
          <a:bodyPr/>
          <a:lstStyle/>
          <a:p>
            <a:pPr eaLnBrk="1" hangingPunct="1"/>
            <a:r>
              <a:rPr lang="en-US" altLang="en-US"/>
              <a:t>first, some perspective…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3E8A3BA-65BA-8040-946C-B8E0DCA44FAE}"/>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3b</a:t>
            </a:r>
          </a:p>
        </p:txBody>
      </p:sp>
      <p:sp>
        <p:nvSpPr>
          <p:cNvPr id="29699" name="Oval 3">
            <a:extLst>
              <a:ext uri="{FF2B5EF4-FFF2-40B4-BE49-F238E27FC236}">
                <a16:creationId xmlns:a16="http://schemas.microsoft.com/office/drawing/2014/main" id="{3EFFF942-906D-D848-AFB0-E23F78397757}"/>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29700" name="Text Box 4">
            <a:extLst>
              <a:ext uri="{FF2B5EF4-FFF2-40B4-BE49-F238E27FC236}">
                <a16:creationId xmlns:a16="http://schemas.microsoft.com/office/drawing/2014/main" id="{414F7B1F-D914-9246-BE0A-38399846D052}"/>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29701" name="Oval 5">
            <a:extLst>
              <a:ext uri="{FF2B5EF4-FFF2-40B4-BE49-F238E27FC236}">
                <a16:creationId xmlns:a16="http://schemas.microsoft.com/office/drawing/2014/main" id="{0F7B7930-E9F9-454E-9E9A-C16CF33397F6}"/>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29702" name="Text Box 6">
            <a:extLst>
              <a:ext uri="{FF2B5EF4-FFF2-40B4-BE49-F238E27FC236}">
                <a16:creationId xmlns:a16="http://schemas.microsoft.com/office/drawing/2014/main" id="{9F3E50F2-3902-DA4D-BDFA-B6CC83AEE67A}"/>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29703" name="Oval 7">
            <a:extLst>
              <a:ext uri="{FF2B5EF4-FFF2-40B4-BE49-F238E27FC236}">
                <a16:creationId xmlns:a16="http://schemas.microsoft.com/office/drawing/2014/main" id="{50D4546A-F4DE-C744-91E6-F9EEBA13F612}"/>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29704" name="Text Box 8">
            <a:extLst>
              <a:ext uri="{FF2B5EF4-FFF2-40B4-BE49-F238E27FC236}">
                <a16:creationId xmlns:a16="http://schemas.microsoft.com/office/drawing/2014/main" id="{F4655AB5-9A76-7641-AEDA-A9F6E63E154A}"/>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8920" name="Object 9">
            <a:extLst>
              <a:ext uri="{FF2B5EF4-FFF2-40B4-BE49-F238E27FC236}">
                <a16:creationId xmlns:a16="http://schemas.microsoft.com/office/drawing/2014/main" id="{60BB6C5F-067E-0841-807E-12B1A108F15E}"/>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8940"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9706" name="Text Box 10">
            <a:extLst>
              <a:ext uri="{FF2B5EF4-FFF2-40B4-BE49-F238E27FC236}">
                <a16:creationId xmlns:a16="http://schemas.microsoft.com/office/drawing/2014/main" id="{B8D1CC7F-932B-5747-AF1D-0DBA993CB42B}"/>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Many iterative methods</a:t>
            </a:r>
            <a:r>
              <a:rPr lang="en-US" altLang="en-US"/>
              <a:t>:</a:t>
            </a:r>
          </a:p>
          <a:p>
            <a:r>
              <a:rPr lang="en-US" altLang="en-US"/>
              <a:t>	— Arnoldi, Lanczos, Davidson, Jacobi-Davidson, …,</a:t>
            </a:r>
          </a:p>
          <a:p>
            <a:r>
              <a:rPr lang="en-US" altLang="en-US"/>
              <a:t>	     Rayleigh-quotient minimization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F01260C2-6BD6-6C4C-9DA0-919C4C6D42C3}"/>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accent2"/>
                </a:solidFill>
                <a:cs typeface="+mj-cs"/>
              </a:rPr>
              <a:t>Solving the Maxwell Eigenproblem: 3c</a:t>
            </a:r>
          </a:p>
        </p:txBody>
      </p:sp>
      <p:sp>
        <p:nvSpPr>
          <p:cNvPr id="30723" name="Oval 3">
            <a:extLst>
              <a:ext uri="{FF2B5EF4-FFF2-40B4-BE49-F238E27FC236}">
                <a16:creationId xmlns:a16="http://schemas.microsoft.com/office/drawing/2014/main" id="{39DB40D2-1222-EA4B-8A56-04478CC328A8}"/>
              </a:ext>
            </a:extLst>
          </p:cNvPr>
          <p:cNvSpPr>
            <a:spLocks noChangeArrowheads="1"/>
          </p:cNvSpPr>
          <p:nvPr/>
        </p:nvSpPr>
        <p:spPr bwMode="auto">
          <a:xfrm>
            <a:off x="1281113" y="1311275"/>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1</a:t>
            </a:r>
            <a:endParaRPr lang="en-US">
              <a:solidFill>
                <a:schemeClr val="bg2"/>
              </a:solidFill>
              <a:latin typeface="Times" charset="0"/>
              <a:ea typeface="ＭＳ Ｐゴシック" charset="0"/>
            </a:endParaRPr>
          </a:p>
        </p:txBody>
      </p:sp>
      <p:sp>
        <p:nvSpPr>
          <p:cNvPr id="30724" name="Text Box 4">
            <a:extLst>
              <a:ext uri="{FF2B5EF4-FFF2-40B4-BE49-F238E27FC236}">
                <a16:creationId xmlns:a16="http://schemas.microsoft.com/office/drawing/2014/main" id="{74153164-0384-5944-A2A6-CA181143ABEC}"/>
              </a:ext>
            </a:extLst>
          </p:cNvPr>
          <p:cNvSpPr txBox="1">
            <a:spLocks noChangeArrowheads="1"/>
          </p:cNvSpPr>
          <p:nvPr/>
        </p:nvSpPr>
        <p:spPr bwMode="auto">
          <a:xfrm>
            <a:off x="1738313" y="1233488"/>
            <a:ext cx="5519737"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range of</a:t>
            </a:r>
            <a:r>
              <a:rPr lang="en-US" i="1">
                <a:solidFill>
                  <a:schemeClr val="bg2"/>
                </a:solidFill>
                <a:latin typeface="Times" charset="0"/>
                <a:ea typeface="ＭＳ Ｐゴシック" charset="0"/>
              </a:rPr>
              <a:t> </a:t>
            </a:r>
            <a:r>
              <a:rPr lang="en-US" sz="2800" b="1">
                <a:solidFill>
                  <a:schemeClr val="bg2"/>
                </a:solidFill>
                <a:latin typeface="Times" charset="0"/>
                <a:ea typeface="ＭＳ Ｐゴシック" charset="0"/>
              </a:rPr>
              <a:t>k</a:t>
            </a:r>
            <a:r>
              <a:rPr lang="en-US">
                <a:solidFill>
                  <a:schemeClr val="bg2"/>
                </a:solidFill>
                <a:latin typeface="Times" charset="0"/>
                <a:ea typeface="ＭＳ Ｐゴシック" charset="0"/>
              </a:rPr>
              <a:t>: irreducible Brillouin zone</a:t>
            </a:r>
          </a:p>
        </p:txBody>
      </p:sp>
      <p:sp>
        <p:nvSpPr>
          <p:cNvPr id="30725" name="Oval 5">
            <a:extLst>
              <a:ext uri="{FF2B5EF4-FFF2-40B4-BE49-F238E27FC236}">
                <a16:creationId xmlns:a16="http://schemas.microsoft.com/office/drawing/2014/main" id="{4AD58C4C-61C3-224D-BAE7-06565F54A20E}"/>
              </a:ext>
            </a:extLst>
          </p:cNvPr>
          <p:cNvSpPr>
            <a:spLocks noChangeArrowheads="1"/>
          </p:cNvSpPr>
          <p:nvPr/>
        </p:nvSpPr>
        <p:spPr bwMode="auto">
          <a:xfrm>
            <a:off x="1281113" y="1928813"/>
            <a:ext cx="381000" cy="381000"/>
          </a:xfrm>
          <a:prstGeom prst="ellipse">
            <a:avLst/>
          </a:prstGeom>
          <a:solidFill>
            <a:srgbClr val="FFFFCC"/>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solidFill>
                  <a:schemeClr val="bg2"/>
                </a:solidFill>
                <a:latin typeface="Times" charset="0"/>
                <a:ea typeface="ＭＳ Ｐゴシック" charset="0"/>
              </a:rPr>
              <a:t>2</a:t>
            </a:r>
            <a:endParaRPr lang="en-US">
              <a:solidFill>
                <a:schemeClr val="bg2"/>
              </a:solidFill>
              <a:latin typeface="Times" charset="0"/>
              <a:ea typeface="ＭＳ Ｐゴシック" charset="0"/>
            </a:endParaRPr>
          </a:p>
        </p:txBody>
      </p:sp>
      <p:sp>
        <p:nvSpPr>
          <p:cNvPr id="30726" name="Text Box 6">
            <a:extLst>
              <a:ext uri="{FF2B5EF4-FFF2-40B4-BE49-F238E27FC236}">
                <a16:creationId xmlns:a16="http://schemas.microsoft.com/office/drawing/2014/main" id="{014F6E92-6799-1640-A049-4D74CC06F064}"/>
              </a:ext>
            </a:extLst>
          </p:cNvPr>
          <p:cNvSpPr txBox="1">
            <a:spLocks noChangeArrowheads="1"/>
          </p:cNvSpPr>
          <p:nvPr/>
        </p:nvSpPr>
        <p:spPr bwMode="auto">
          <a:xfrm>
            <a:off x="1722438" y="1905000"/>
            <a:ext cx="6354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bg2"/>
                </a:solidFill>
                <a:latin typeface="Times" charset="0"/>
                <a:ea typeface="ＭＳ Ｐゴシック" charset="0"/>
              </a:rPr>
              <a:t>Limit degrees of freedom: expand </a:t>
            </a:r>
            <a:r>
              <a:rPr lang="en-US" b="1">
                <a:solidFill>
                  <a:schemeClr val="bg2"/>
                </a:solidFill>
                <a:latin typeface="Times" charset="0"/>
                <a:ea typeface="ＭＳ Ｐゴシック" charset="0"/>
              </a:rPr>
              <a:t>H</a:t>
            </a:r>
            <a:r>
              <a:rPr lang="en-US">
                <a:solidFill>
                  <a:schemeClr val="bg2"/>
                </a:solidFill>
                <a:latin typeface="Times" charset="0"/>
                <a:ea typeface="ＭＳ Ｐゴシック" charset="0"/>
              </a:rPr>
              <a:t> in finite basis</a:t>
            </a:r>
          </a:p>
        </p:txBody>
      </p:sp>
      <p:sp>
        <p:nvSpPr>
          <p:cNvPr id="30727" name="Oval 7">
            <a:extLst>
              <a:ext uri="{FF2B5EF4-FFF2-40B4-BE49-F238E27FC236}">
                <a16:creationId xmlns:a16="http://schemas.microsoft.com/office/drawing/2014/main" id="{A1D63D6C-030B-E048-B9BC-02D619699965}"/>
              </a:ext>
            </a:extLst>
          </p:cNvPr>
          <p:cNvSpPr>
            <a:spLocks noChangeArrowheads="1"/>
          </p:cNvSpPr>
          <p:nvPr/>
        </p:nvSpPr>
        <p:spPr bwMode="auto">
          <a:xfrm>
            <a:off x="1281113" y="2538413"/>
            <a:ext cx="381000" cy="381000"/>
          </a:xfrm>
          <a:prstGeom prst="ellipse">
            <a:avLst/>
          </a:prstGeom>
          <a:solidFill>
            <a:srgbClr val="FFFF00"/>
          </a:solidFill>
          <a:ln w="9525">
            <a:solidFill>
              <a:schemeClr val="bg2"/>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2000" b="1">
                <a:latin typeface="Times" charset="0"/>
                <a:ea typeface="ＭＳ Ｐゴシック" charset="0"/>
              </a:rPr>
              <a:t>3</a:t>
            </a:r>
            <a:endParaRPr lang="en-US">
              <a:latin typeface="Times" charset="0"/>
              <a:ea typeface="ＭＳ Ｐゴシック" charset="0"/>
            </a:endParaRPr>
          </a:p>
        </p:txBody>
      </p:sp>
      <p:sp>
        <p:nvSpPr>
          <p:cNvPr id="30728" name="Text Box 8">
            <a:extLst>
              <a:ext uri="{FF2B5EF4-FFF2-40B4-BE49-F238E27FC236}">
                <a16:creationId xmlns:a16="http://schemas.microsoft.com/office/drawing/2014/main" id="{7A8D0623-CD58-634E-862B-24A6A9699CAE}"/>
              </a:ext>
            </a:extLst>
          </p:cNvPr>
          <p:cNvSpPr txBox="1">
            <a:spLocks noChangeArrowheads="1"/>
          </p:cNvSpPr>
          <p:nvPr/>
        </p:nvSpPr>
        <p:spPr bwMode="auto">
          <a:xfrm>
            <a:off x="1738313" y="2514600"/>
            <a:ext cx="62166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Efficiently solve eigenproblem: iterative methods</a:t>
            </a:r>
          </a:p>
        </p:txBody>
      </p:sp>
      <p:graphicFrame>
        <p:nvGraphicFramePr>
          <p:cNvPr id="39944" name="Object 9">
            <a:extLst>
              <a:ext uri="{FF2B5EF4-FFF2-40B4-BE49-F238E27FC236}">
                <a16:creationId xmlns:a16="http://schemas.microsoft.com/office/drawing/2014/main" id="{7C8C9AD6-8022-B649-AA28-EF1479C4D519}"/>
              </a:ext>
            </a:extLst>
          </p:cNvPr>
          <p:cNvGraphicFramePr>
            <a:graphicFrameLocks noChangeAspect="1"/>
          </p:cNvGraphicFramePr>
          <p:nvPr/>
        </p:nvGraphicFramePr>
        <p:xfrm>
          <a:off x="3657600" y="3200400"/>
          <a:ext cx="2057400" cy="431800"/>
        </p:xfrm>
        <a:graphic>
          <a:graphicData uri="http://schemas.openxmlformats.org/presentationml/2006/ole">
            <mc:AlternateContent xmlns:mc="http://schemas.openxmlformats.org/markup-compatibility/2006">
              <mc:Choice xmlns:v="urn:schemas-microsoft-com:vml" Requires="v">
                <p:oleObj spid="_x0000_s39986" name="Equation" r:id="rId3" imgW="1028700" imgH="215900" progId="Equation.3">
                  <p:embed/>
                </p:oleObj>
              </mc:Choice>
              <mc:Fallback>
                <p:oleObj name="Equation" r:id="rId3" imgW="1028700" imgH="2159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200400"/>
                        <a:ext cx="2057400" cy="431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0" name="Text Box 10">
            <a:extLst>
              <a:ext uri="{FF2B5EF4-FFF2-40B4-BE49-F238E27FC236}">
                <a16:creationId xmlns:a16="http://schemas.microsoft.com/office/drawing/2014/main" id="{21ED972A-07BC-BC4A-8BA7-BA4FB8BE98B4}"/>
              </a:ext>
            </a:extLst>
          </p:cNvPr>
          <p:cNvSpPr txBox="1">
            <a:spLocks noChangeArrowheads="1"/>
          </p:cNvSpPr>
          <p:nvPr/>
        </p:nvSpPr>
        <p:spPr bwMode="auto">
          <a:xfrm>
            <a:off x="1203325" y="3841750"/>
            <a:ext cx="7648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2"/>
                </a:solidFill>
              </a:rPr>
              <a:t>Many iterative methods:</a:t>
            </a:r>
          </a:p>
          <a:p>
            <a:r>
              <a:rPr lang="en-US" altLang="en-US">
                <a:solidFill>
                  <a:schemeClr val="bg2"/>
                </a:solidFill>
              </a:rPr>
              <a:t>	— Arnoldi, Lanczos, Davidson, Jacobi-Davidson, …,</a:t>
            </a:r>
            <a:endParaRPr lang="en-US" altLang="en-US"/>
          </a:p>
          <a:p>
            <a:r>
              <a:rPr lang="en-US" altLang="en-US"/>
              <a:t>	     </a:t>
            </a:r>
            <a:r>
              <a:rPr lang="en-US" altLang="en-US">
                <a:solidFill>
                  <a:schemeClr val="accent2"/>
                </a:solidFill>
              </a:rPr>
              <a:t>Rayleigh-quotient minimization</a:t>
            </a:r>
            <a:endParaRPr lang="en-US" altLang="en-US"/>
          </a:p>
        </p:txBody>
      </p:sp>
      <p:sp>
        <p:nvSpPr>
          <p:cNvPr id="30731" name="Text Box 11">
            <a:extLst>
              <a:ext uri="{FF2B5EF4-FFF2-40B4-BE49-F238E27FC236}">
                <a16:creationId xmlns:a16="http://schemas.microsoft.com/office/drawing/2014/main" id="{5F84F42F-C26E-A948-9AF9-9DB4D014FEEF}"/>
              </a:ext>
            </a:extLst>
          </p:cNvPr>
          <p:cNvSpPr txBox="1">
            <a:spLocks noChangeArrowheads="1"/>
          </p:cNvSpPr>
          <p:nvPr/>
        </p:nvSpPr>
        <p:spPr bwMode="auto">
          <a:xfrm>
            <a:off x="1311275" y="5194300"/>
            <a:ext cx="739616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for </a:t>
            </a:r>
            <a:r>
              <a:rPr lang="en-US" altLang="en-US">
                <a:solidFill>
                  <a:schemeClr val="accent2"/>
                </a:solidFill>
              </a:rPr>
              <a:t>Hermitian</a:t>
            </a:r>
            <a:r>
              <a:rPr lang="en-US" altLang="en-US"/>
              <a:t> matrices, smallest eigenvalue </a:t>
            </a:r>
            <a:r>
              <a:rPr lang="en-US" altLang="en-US">
                <a:latin typeface="Symbol" pitchFamily="2" charset="2"/>
              </a:rPr>
              <a:t>ω</a:t>
            </a:r>
            <a:r>
              <a:rPr lang="en-US" altLang="en-US" baseline="-25000"/>
              <a:t>0</a:t>
            </a:r>
            <a:r>
              <a:rPr lang="en-US" altLang="en-US"/>
              <a:t> </a:t>
            </a:r>
            <a:r>
              <a:rPr lang="en-US" altLang="en-US">
                <a:solidFill>
                  <a:schemeClr val="accent2"/>
                </a:solidFill>
              </a:rPr>
              <a:t>minimizes</a:t>
            </a:r>
            <a:r>
              <a:rPr lang="en-US" altLang="en-US"/>
              <a:t>:</a:t>
            </a:r>
          </a:p>
        </p:txBody>
      </p:sp>
      <p:graphicFrame>
        <p:nvGraphicFramePr>
          <p:cNvPr id="39947" name="Object 12">
            <a:extLst>
              <a:ext uri="{FF2B5EF4-FFF2-40B4-BE49-F238E27FC236}">
                <a16:creationId xmlns:a16="http://schemas.microsoft.com/office/drawing/2014/main" id="{F399EE71-1D1E-6F4F-A62F-75BD7DCD84CF}"/>
              </a:ext>
            </a:extLst>
          </p:cNvPr>
          <p:cNvGraphicFramePr>
            <a:graphicFrameLocks noChangeAspect="1"/>
          </p:cNvGraphicFramePr>
          <p:nvPr/>
        </p:nvGraphicFramePr>
        <p:xfrm>
          <a:off x="2057400" y="5715000"/>
          <a:ext cx="2209800" cy="960438"/>
        </p:xfrm>
        <a:graphic>
          <a:graphicData uri="http://schemas.openxmlformats.org/presentationml/2006/ole">
            <mc:AlternateContent xmlns:mc="http://schemas.openxmlformats.org/markup-compatibility/2006">
              <mc:Choice xmlns:v="urn:schemas-microsoft-com:vml" Requires="v">
                <p:oleObj spid="_x0000_s39987" name="Equation" r:id="rId5" imgW="482600" imgH="209550" progId="Equation.DSMT4">
                  <p:embed/>
                </p:oleObj>
              </mc:Choice>
              <mc:Fallback>
                <p:oleObj name="Equation" r:id="rId5" imgW="482600" imgH="20955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5715000"/>
                        <a:ext cx="2209800" cy="960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0733" name="Text Box 13">
            <a:extLst>
              <a:ext uri="{FF2B5EF4-FFF2-40B4-BE49-F238E27FC236}">
                <a16:creationId xmlns:a16="http://schemas.microsoft.com/office/drawing/2014/main" id="{2AF68CC9-4D44-4347-A807-40BB3B166B6D}"/>
              </a:ext>
            </a:extLst>
          </p:cNvPr>
          <p:cNvSpPr txBox="1">
            <a:spLocks noChangeArrowheads="1"/>
          </p:cNvSpPr>
          <p:nvPr/>
        </p:nvSpPr>
        <p:spPr bwMode="auto">
          <a:xfrm>
            <a:off x="4962525" y="5791200"/>
            <a:ext cx="36147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by </a:t>
            </a:r>
            <a:r>
              <a:rPr lang="en-US" altLang="en-US">
                <a:solidFill>
                  <a:srgbClr val="FF0000"/>
                </a:solidFill>
              </a:rPr>
              <a:t>preconditioned</a:t>
            </a:r>
            <a:endParaRPr lang="en-US" altLang="en-US"/>
          </a:p>
          <a:p>
            <a:pPr algn="ctr"/>
            <a:r>
              <a:rPr lang="en-US" altLang="en-US">
                <a:solidFill>
                  <a:srgbClr val="FF0000"/>
                </a:solidFill>
              </a:rPr>
              <a:t> conjugate-gradient</a:t>
            </a:r>
            <a:r>
              <a:rPr lang="en-US" altLang="en-US"/>
              <a:t>  </a:t>
            </a:r>
            <a:r>
              <a:rPr lang="en-US" altLang="en-US" sz="2000"/>
              <a:t>(or…)</a:t>
            </a:r>
            <a:endParaRPr lang="en-US" altLang="en-US"/>
          </a:p>
        </p:txBody>
      </p:sp>
      <p:sp>
        <p:nvSpPr>
          <p:cNvPr id="30734" name="Text Box 14">
            <a:extLst>
              <a:ext uri="{FF2B5EF4-FFF2-40B4-BE49-F238E27FC236}">
                <a16:creationId xmlns:a16="http://schemas.microsoft.com/office/drawing/2014/main" id="{E1831511-E311-3848-BDC4-889A11DCEEED}"/>
              </a:ext>
            </a:extLst>
          </p:cNvPr>
          <p:cNvSpPr txBox="1">
            <a:spLocks noChangeArrowheads="1"/>
          </p:cNvSpPr>
          <p:nvPr/>
        </p:nvSpPr>
        <p:spPr bwMode="auto">
          <a:xfrm>
            <a:off x="223838" y="5835650"/>
            <a:ext cx="1168400"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solidFill>
                  <a:srgbClr val="FF0000"/>
                </a:solidFill>
              </a:rPr>
              <a:t>variational</a:t>
            </a:r>
          </a:p>
          <a:p>
            <a:pPr algn="ctr"/>
            <a:r>
              <a:rPr lang="en-US" altLang="en-US" sz="1800">
                <a:solidFill>
                  <a:srgbClr val="FF0000"/>
                </a:solidFill>
              </a:rPr>
              <a:t>/ min–max</a:t>
            </a:r>
          </a:p>
          <a:p>
            <a:pPr algn="ctr"/>
            <a:r>
              <a:rPr lang="en-US" altLang="en-US" sz="1800">
                <a:solidFill>
                  <a:srgbClr val="FF0000"/>
                </a:solidFill>
              </a:rPr>
              <a:t>theorem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1C5A4545-3228-5C4E-A594-71DAB4D213AA}"/>
              </a:ext>
            </a:extLst>
          </p:cNvPr>
          <p:cNvSpPr>
            <a:spLocks noGrp="1" noChangeArrowheads="1"/>
          </p:cNvSpPr>
          <p:nvPr>
            <p:ph type="title"/>
          </p:nvPr>
        </p:nvSpPr>
        <p:spPr>
          <a:xfrm>
            <a:off x="685800" y="-76200"/>
            <a:ext cx="7772400" cy="1143000"/>
          </a:xfrm>
        </p:spPr>
        <p:txBody>
          <a:bodyPr/>
          <a:lstStyle/>
          <a:p>
            <a:pPr eaLnBrk="1" hangingPunct="1"/>
            <a:r>
              <a:rPr lang="en-US" altLang="en-US" sz="3200"/>
              <a:t>Band Diagram of 2d Model System</a:t>
            </a:r>
            <a:br>
              <a:rPr lang="en-US" altLang="en-US" sz="3200"/>
            </a:br>
            <a:r>
              <a:rPr lang="en-US" altLang="en-US" sz="2400"/>
              <a:t>(radius 0.2</a:t>
            </a:r>
            <a:r>
              <a:rPr lang="en-US" altLang="en-US" sz="2400" i="1"/>
              <a:t>a</a:t>
            </a:r>
            <a:r>
              <a:rPr lang="en-US" altLang="en-US" sz="2400"/>
              <a:t> rods, </a:t>
            </a:r>
            <a:r>
              <a:rPr lang="en-US" altLang="en-US" sz="2400" i="1">
                <a:latin typeface="Symbol" pitchFamily="2" charset="2"/>
              </a:rPr>
              <a:t>ε</a:t>
            </a:r>
            <a:r>
              <a:rPr lang="en-US" altLang="en-US" sz="2400"/>
              <a:t>=12)</a:t>
            </a:r>
          </a:p>
        </p:txBody>
      </p:sp>
      <p:sp>
        <p:nvSpPr>
          <p:cNvPr id="38915" name="Text Box 3">
            <a:extLst>
              <a:ext uri="{FF2B5EF4-FFF2-40B4-BE49-F238E27FC236}">
                <a16:creationId xmlns:a16="http://schemas.microsoft.com/office/drawing/2014/main" id="{02148477-7B60-A84D-A182-2A51BB2931B1}"/>
              </a:ext>
            </a:extLst>
          </p:cNvPr>
          <p:cNvSpPr txBox="1">
            <a:spLocks noChangeArrowheads="1"/>
          </p:cNvSpPr>
          <p:nvPr/>
        </p:nvSpPr>
        <p:spPr bwMode="auto">
          <a:xfrm>
            <a:off x="5192713" y="5486400"/>
            <a:ext cx="3698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E</a:t>
            </a:r>
            <a:endParaRPr lang="en-US">
              <a:solidFill>
                <a:schemeClr val="accent2"/>
              </a:solidFill>
              <a:latin typeface="Times" charset="0"/>
              <a:ea typeface="ＭＳ Ｐゴシック" charset="0"/>
            </a:endParaRPr>
          </a:p>
        </p:txBody>
      </p:sp>
      <p:sp>
        <p:nvSpPr>
          <p:cNvPr id="38916" name="Text Box 4">
            <a:extLst>
              <a:ext uri="{FF2B5EF4-FFF2-40B4-BE49-F238E27FC236}">
                <a16:creationId xmlns:a16="http://schemas.microsoft.com/office/drawing/2014/main" id="{E677D31E-B01A-1E4E-A48F-BF4B06D332D7}"/>
              </a:ext>
            </a:extLst>
          </p:cNvPr>
          <p:cNvSpPr txBox="1">
            <a:spLocks noChangeArrowheads="1"/>
          </p:cNvSpPr>
          <p:nvPr/>
        </p:nvSpPr>
        <p:spPr bwMode="auto">
          <a:xfrm>
            <a:off x="5257800" y="6019800"/>
            <a:ext cx="4048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chemeClr val="accent2"/>
                </a:solidFill>
                <a:latin typeface="Times" charset="0"/>
                <a:ea typeface="ＭＳ Ｐゴシック" charset="0"/>
              </a:rPr>
              <a:t>H</a:t>
            </a:r>
            <a:endParaRPr lang="en-US">
              <a:solidFill>
                <a:schemeClr val="accent2"/>
              </a:solidFill>
              <a:latin typeface="Times" charset="0"/>
              <a:ea typeface="ＭＳ Ｐゴシック" charset="0"/>
            </a:endParaRPr>
          </a:p>
        </p:txBody>
      </p:sp>
      <p:sp>
        <p:nvSpPr>
          <p:cNvPr id="38917" name="Line 5">
            <a:extLst>
              <a:ext uri="{FF2B5EF4-FFF2-40B4-BE49-F238E27FC236}">
                <a16:creationId xmlns:a16="http://schemas.microsoft.com/office/drawing/2014/main" id="{D0F86412-0F77-7746-90EE-014A9DD3FE5B}"/>
              </a:ext>
            </a:extLst>
          </p:cNvPr>
          <p:cNvSpPr>
            <a:spLocks noChangeShapeType="1"/>
          </p:cNvSpPr>
          <p:nvPr/>
        </p:nvSpPr>
        <p:spPr bwMode="auto">
          <a:xfrm flipV="1">
            <a:off x="4724400" y="6019800"/>
            <a:ext cx="533400" cy="457200"/>
          </a:xfrm>
          <a:prstGeom prst="line">
            <a:avLst/>
          </a:prstGeom>
          <a:noFill/>
          <a:ln w="9525">
            <a:solidFill>
              <a:schemeClr val="accent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pic>
        <p:nvPicPr>
          <p:cNvPr id="38918" name="Picture 6">
            <a:extLst>
              <a:ext uri="{FF2B5EF4-FFF2-40B4-BE49-F238E27FC236}">
                <a16:creationId xmlns:a16="http://schemas.microsoft.com/office/drawing/2014/main" id="{B19FA1F8-6684-EB4E-BBAC-AA48E3E63D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5562600"/>
            <a:ext cx="203200" cy="215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19" name="Text Box 7">
            <a:extLst>
              <a:ext uri="{FF2B5EF4-FFF2-40B4-BE49-F238E27FC236}">
                <a16:creationId xmlns:a16="http://schemas.microsoft.com/office/drawing/2014/main" id="{4470BFBD-B36E-2440-ADDB-0838B95CD577}"/>
              </a:ext>
            </a:extLst>
          </p:cNvPr>
          <p:cNvSpPr txBox="1">
            <a:spLocks noChangeArrowheads="1"/>
          </p:cNvSpPr>
          <p:nvPr/>
        </p:nvSpPr>
        <p:spPr bwMode="auto">
          <a:xfrm>
            <a:off x="3962400" y="5638800"/>
            <a:ext cx="7175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accent2"/>
                </a:solidFill>
                <a:latin typeface="Times" charset="0"/>
                <a:ea typeface="ＭＳ Ｐゴシック" charset="0"/>
              </a:rPr>
              <a:t>TM</a:t>
            </a:r>
          </a:p>
        </p:txBody>
      </p:sp>
      <p:sp>
        <p:nvSpPr>
          <p:cNvPr id="38920" name="Oval 8">
            <a:extLst>
              <a:ext uri="{FF2B5EF4-FFF2-40B4-BE49-F238E27FC236}">
                <a16:creationId xmlns:a16="http://schemas.microsoft.com/office/drawing/2014/main" id="{1ED1FB45-700B-2C42-A463-15397708A6C2}"/>
              </a:ext>
            </a:extLst>
          </p:cNvPr>
          <p:cNvSpPr>
            <a:spLocks noChangeArrowheads="1"/>
          </p:cNvSpPr>
          <p:nvPr/>
        </p:nvSpPr>
        <p:spPr bwMode="auto">
          <a:xfrm>
            <a:off x="2286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1" name="Oval 9">
            <a:extLst>
              <a:ext uri="{FF2B5EF4-FFF2-40B4-BE49-F238E27FC236}">
                <a16:creationId xmlns:a16="http://schemas.microsoft.com/office/drawing/2014/main" id="{B4AF5797-353B-6E40-9551-13D04119A738}"/>
              </a:ext>
            </a:extLst>
          </p:cNvPr>
          <p:cNvSpPr>
            <a:spLocks noChangeArrowheads="1"/>
          </p:cNvSpPr>
          <p:nvPr/>
        </p:nvSpPr>
        <p:spPr bwMode="auto">
          <a:xfrm>
            <a:off x="8382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2" name="Oval 10">
            <a:extLst>
              <a:ext uri="{FF2B5EF4-FFF2-40B4-BE49-F238E27FC236}">
                <a16:creationId xmlns:a16="http://schemas.microsoft.com/office/drawing/2014/main" id="{FE05D54A-6CC3-8044-A220-022AF99C450F}"/>
              </a:ext>
            </a:extLst>
          </p:cNvPr>
          <p:cNvSpPr>
            <a:spLocks noChangeArrowheads="1"/>
          </p:cNvSpPr>
          <p:nvPr/>
        </p:nvSpPr>
        <p:spPr bwMode="auto">
          <a:xfrm>
            <a:off x="14478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3" name="Oval 11">
            <a:extLst>
              <a:ext uri="{FF2B5EF4-FFF2-40B4-BE49-F238E27FC236}">
                <a16:creationId xmlns:a16="http://schemas.microsoft.com/office/drawing/2014/main" id="{2E351F5E-6FE2-804E-9BDB-1EFD765A86B1}"/>
              </a:ext>
            </a:extLst>
          </p:cNvPr>
          <p:cNvSpPr>
            <a:spLocks noChangeArrowheads="1"/>
          </p:cNvSpPr>
          <p:nvPr/>
        </p:nvSpPr>
        <p:spPr bwMode="auto">
          <a:xfrm>
            <a:off x="20574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4" name="Oval 12">
            <a:extLst>
              <a:ext uri="{FF2B5EF4-FFF2-40B4-BE49-F238E27FC236}">
                <a16:creationId xmlns:a16="http://schemas.microsoft.com/office/drawing/2014/main" id="{0CD2EA20-5094-CE49-9B3C-25728F9A1CDB}"/>
              </a:ext>
            </a:extLst>
          </p:cNvPr>
          <p:cNvSpPr>
            <a:spLocks noChangeArrowheads="1"/>
          </p:cNvSpPr>
          <p:nvPr/>
        </p:nvSpPr>
        <p:spPr bwMode="auto">
          <a:xfrm>
            <a:off x="2667000" y="10668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5" name="Oval 13">
            <a:extLst>
              <a:ext uri="{FF2B5EF4-FFF2-40B4-BE49-F238E27FC236}">
                <a16:creationId xmlns:a16="http://schemas.microsoft.com/office/drawing/2014/main" id="{FC4FB159-AD22-EC49-BA6E-F41DB57EFC93}"/>
              </a:ext>
            </a:extLst>
          </p:cNvPr>
          <p:cNvSpPr>
            <a:spLocks noChangeArrowheads="1"/>
          </p:cNvSpPr>
          <p:nvPr/>
        </p:nvSpPr>
        <p:spPr bwMode="auto">
          <a:xfrm>
            <a:off x="2286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6" name="Oval 14">
            <a:extLst>
              <a:ext uri="{FF2B5EF4-FFF2-40B4-BE49-F238E27FC236}">
                <a16:creationId xmlns:a16="http://schemas.microsoft.com/office/drawing/2014/main" id="{8C5D181A-58EA-CB46-A8CE-7379D97AF49A}"/>
              </a:ext>
            </a:extLst>
          </p:cNvPr>
          <p:cNvSpPr>
            <a:spLocks noChangeArrowheads="1"/>
          </p:cNvSpPr>
          <p:nvPr/>
        </p:nvSpPr>
        <p:spPr bwMode="auto">
          <a:xfrm>
            <a:off x="8382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7" name="Oval 15">
            <a:extLst>
              <a:ext uri="{FF2B5EF4-FFF2-40B4-BE49-F238E27FC236}">
                <a16:creationId xmlns:a16="http://schemas.microsoft.com/office/drawing/2014/main" id="{2E904263-2DC5-F64E-B9E3-DDCF3DEF5B17}"/>
              </a:ext>
            </a:extLst>
          </p:cNvPr>
          <p:cNvSpPr>
            <a:spLocks noChangeArrowheads="1"/>
          </p:cNvSpPr>
          <p:nvPr/>
        </p:nvSpPr>
        <p:spPr bwMode="auto">
          <a:xfrm>
            <a:off x="14478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8" name="Oval 16">
            <a:extLst>
              <a:ext uri="{FF2B5EF4-FFF2-40B4-BE49-F238E27FC236}">
                <a16:creationId xmlns:a16="http://schemas.microsoft.com/office/drawing/2014/main" id="{B188EA13-18EE-AA46-834D-B94066ABB937}"/>
              </a:ext>
            </a:extLst>
          </p:cNvPr>
          <p:cNvSpPr>
            <a:spLocks noChangeArrowheads="1"/>
          </p:cNvSpPr>
          <p:nvPr/>
        </p:nvSpPr>
        <p:spPr bwMode="auto">
          <a:xfrm>
            <a:off x="20574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29" name="Oval 17">
            <a:extLst>
              <a:ext uri="{FF2B5EF4-FFF2-40B4-BE49-F238E27FC236}">
                <a16:creationId xmlns:a16="http://schemas.microsoft.com/office/drawing/2014/main" id="{3B10D43B-77FA-3244-AADB-7FA81ED85802}"/>
              </a:ext>
            </a:extLst>
          </p:cNvPr>
          <p:cNvSpPr>
            <a:spLocks noChangeArrowheads="1"/>
          </p:cNvSpPr>
          <p:nvPr/>
        </p:nvSpPr>
        <p:spPr bwMode="auto">
          <a:xfrm>
            <a:off x="2667000" y="16764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0" name="Oval 18">
            <a:extLst>
              <a:ext uri="{FF2B5EF4-FFF2-40B4-BE49-F238E27FC236}">
                <a16:creationId xmlns:a16="http://schemas.microsoft.com/office/drawing/2014/main" id="{A51D6E93-A645-8B40-A7E9-E93DBBD571CF}"/>
              </a:ext>
            </a:extLst>
          </p:cNvPr>
          <p:cNvSpPr>
            <a:spLocks noChangeArrowheads="1"/>
          </p:cNvSpPr>
          <p:nvPr/>
        </p:nvSpPr>
        <p:spPr bwMode="auto">
          <a:xfrm>
            <a:off x="2286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1" name="Oval 19">
            <a:extLst>
              <a:ext uri="{FF2B5EF4-FFF2-40B4-BE49-F238E27FC236}">
                <a16:creationId xmlns:a16="http://schemas.microsoft.com/office/drawing/2014/main" id="{B26D791A-87EF-5349-9E8B-758D1D614199}"/>
              </a:ext>
            </a:extLst>
          </p:cNvPr>
          <p:cNvSpPr>
            <a:spLocks noChangeArrowheads="1"/>
          </p:cNvSpPr>
          <p:nvPr/>
        </p:nvSpPr>
        <p:spPr bwMode="auto">
          <a:xfrm>
            <a:off x="8382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2" name="Oval 20">
            <a:extLst>
              <a:ext uri="{FF2B5EF4-FFF2-40B4-BE49-F238E27FC236}">
                <a16:creationId xmlns:a16="http://schemas.microsoft.com/office/drawing/2014/main" id="{4F5CF85A-16CA-F34F-AC00-271211771DB5}"/>
              </a:ext>
            </a:extLst>
          </p:cNvPr>
          <p:cNvSpPr>
            <a:spLocks noChangeArrowheads="1"/>
          </p:cNvSpPr>
          <p:nvPr/>
        </p:nvSpPr>
        <p:spPr bwMode="auto">
          <a:xfrm>
            <a:off x="14478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3" name="Oval 21">
            <a:extLst>
              <a:ext uri="{FF2B5EF4-FFF2-40B4-BE49-F238E27FC236}">
                <a16:creationId xmlns:a16="http://schemas.microsoft.com/office/drawing/2014/main" id="{DFB24A20-FB00-864A-AA7C-AC9C27E330B4}"/>
              </a:ext>
            </a:extLst>
          </p:cNvPr>
          <p:cNvSpPr>
            <a:spLocks noChangeArrowheads="1"/>
          </p:cNvSpPr>
          <p:nvPr/>
        </p:nvSpPr>
        <p:spPr bwMode="auto">
          <a:xfrm>
            <a:off x="20574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4" name="Oval 22">
            <a:extLst>
              <a:ext uri="{FF2B5EF4-FFF2-40B4-BE49-F238E27FC236}">
                <a16:creationId xmlns:a16="http://schemas.microsoft.com/office/drawing/2014/main" id="{E5E641B3-B927-194F-A1D3-18BEE601CF1F}"/>
              </a:ext>
            </a:extLst>
          </p:cNvPr>
          <p:cNvSpPr>
            <a:spLocks noChangeArrowheads="1"/>
          </p:cNvSpPr>
          <p:nvPr/>
        </p:nvSpPr>
        <p:spPr bwMode="auto">
          <a:xfrm>
            <a:off x="2667000" y="22860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5" name="Oval 23">
            <a:extLst>
              <a:ext uri="{FF2B5EF4-FFF2-40B4-BE49-F238E27FC236}">
                <a16:creationId xmlns:a16="http://schemas.microsoft.com/office/drawing/2014/main" id="{F22AD079-D4C2-CC44-B4AA-50EEB0FEC609}"/>
              </a:ext>
            </a:extLst>
          </p:cNvPr>
          <p:cNvSpPr>
            <a:spLocks noChangeArrowheads="1"/>
          </p:cNvSpPr>
          <p:nvPr/>
        </p:nvSpPr>
        <p:spPr bwMode="auto">
          <a:xfrm>
            <a:off x="2286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6" name="Oval 24">
            <a:extLst>
              <a:ext uri="{FF2B5EF4-FFF2-40B4-BE49-F238E27FC236}">
                <a16:creationId xmlns:a16="http://schemas.microsoft.com/office/drawing/2014/main" id="{8EA8922C-AD52-1949-8197-7DB15678ADB9}"/>
              </a:ext>
            </a:extLst>
          </p:cNvPr>
          <p:cNvSpPr>
            <a:spLocks noChangeArrowheads="1"/>
          </p:cNvSpPr>
          <p:nvPr/>
        </p:nvSpPr>
        <p:spPr bwMode="auto">
          <a:xfrm>
            <a:off x="8382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7" name="Oval 25">
            <a:extLst>
              <a:ext uri="{FF2B5EF4-FFF2-40B4-BE49-F238E27FC236}">
                <a16:creationId xmlns:a16="http://schemas.microsoft.com/office/drawing/2014/main" id="{5572CE39-921A-5546-8434-3F6045148AAD}"/>
              </a:ext>
            </a:extLst>
          </p:cNvPr>
          <p:cNvSpPr>
            <a:spLocks noChangeArrowheads="1"/>
          </p:cNvSpPr>
          <p:nvPr/>
        </p:nvSpPr>
        <p:spPr bwMode="auto">
          <a:xfrm>
            <a:off x="14478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8" name="Oval 26">
            <a:extLst>
              <a:ext uri="{FF2B5EF4-FFF2-40B4-BE49-F238E27FC236}">
                <a16:creationId xmlns:a16="http://schemas.microsoft.com/office/drawing/2014/main" id="{B9D3DF33-1B79-984F-8C3B-2295D418D38E}"/>
              </a:ext>
            </a:extLst>
          </p:cNvPr>
          <p:cNvSpPr>
            <a:spLocks noChangeArrowheads="1"/>
          </p:cNvSpPr>
          <p:nvPr/>
        </p:nvSpPr>
        <p:spPr bwMode="auto">
          <a:xfrm>
            <a:off x="20574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39" name="Oval 27">
            <a:extLst>
              <a:ext uri="{FF2B5EF4-FFF2-40B4-BE49-F238E27FC236}">
                <a16:creationId xmlns:a16="http://schemas.microsoft.com/office/drawing/2014/main" id="{B784558E-431F-6F4B-B8D1-7DA80F54A496}"/>
              </a:ext>
            </a:extLst>
          </p:cNvPr>
          <p:cNvSpPr>
            <a:spLocks noChangeArrowheads="1"/>
          </p:cNvSpPr>
          <p:nvPr/>
        </p:nvSpPr>
        <p:spPr bwMode="auto">
          <a:xfrm>
            <a:off x="2667000" y="28956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0" name="Oval 28">
            <a:extLst>
              <a:ext uri="{FF2B5EF4-FFF2-40B4-BE49-F238E27FC236}">
                <a16:creationId xmlns:a16="http://schemas.microsoft.com/office/drawing/2014/main" id="{DCB8BF22-CE0A-B140-AFEE-7B484E9EE262}"/>
              </a:ext>
            </a:extLst>
          </p:cNvPr>
          <p:cNvSpPr>
            <a:spLocks noChangeArrowheads="1"/>
          </p:cNvSpPr>
          <p:nvPr/>
        </p:nvSpPr>
        <p:spPr bwMode="auto">
          <a:xfrm>
            <a:off x="2286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1" name="Oval 29">
            <a:extLst>
              <a:ext uri="{FF2B5EF4-FFF2-40B4-BE49-F238E27FC236}">
                <a16:creationId xmlns:a16="http://schemas.microsoft.com/office/drawing/2014/main" id="{5935106A-8623-744A-8A2C-3B8D00121A41}"/>
              </a:ext>
            </a:extLst>
          </p:cNvPr>
          <p:cNvSpPr>
            <a:spLocks noChangeArrowheads="1"/>
          </p:cNvSpPr>
          <p:nvPr/>
        </p:nvSpPr>
        <p:spPr bwMode="auto">
          <a:xfrm>
            <a:off x="8382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2" name="Oval 30">
            <a:extLst>
              <a:ext uri="{FF2B5EF4-FFF2-40B4-BE49-F238E27FC236}">
                <a16:creationId xmlns:a16="http://schemas.microsoft.com/office/drawing/2014/main" id="{FCC6A044-BDE0-4243-8EC7-69C005B8061E}"/>
              </a:ext>
            </a:extLst>
          </p:cNvPr>
          <p:cNvSpPr>
            <a:spLocks noChangeArrowheads="1"/>
          </p:cNvSpPr>
          <p:nvPr/>
        </p:nvSpPr>
        <p:spPr bwMode="auto">
          <a:xfrm>
            <a:off x="14478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3" name="Oval 31">
            <a:extLst>
              <a:ext uri="{FF2B5EF4-FFF2-40B4-BE49-F238E27FC236}">
                <a16:creationId xmlns:a16="http://schemas.microsoft.com/office/drawing/2014/main" id="{C331F448-31BC-5741-8A54-16244C37A6FF}"/>
              </a:ext>
            </a:extLst>
          </p:cNvPr>
          <p:cNvSpPr>
            <a:spLocks noChangeArrowheads="1"/>
          </p:cNvSpPr>
          <p:nvPr/>
        </p:nvSpPr>
        <p:spPr bwMode="auto">
          <a:xfrm>
            <a:off x="20574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4" name="Oval 32">
            <a:extLst>
              <a:ext uri="{FF2B5EF4-FFF2-40B4-BE49-F238E27FC236}">
                <a16:creationId xmlns:a16="http://schemas.microsoft.com/office/drawing/2014/main" id="{F0A9C425-CC5E-EA49-9205-5D2AA5E9BB7E}"/>
              </a:ext>
            </a:extLst>
          </p:cNvPr>
          <p:cNvSpPr>
            <a:spLocks noChangeArrowheads="1"/>
          </p:cNvSpPr>
          <p:nvPr/>
        </p:nvSpPr>
        <p:spPr bwMode="auto">
          <a:xfrm>
            <a:off x="2667000" y="3505200"/>
            <a:ext cx="304800" cy="3048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5" name="Line 33">
            <a:extLst>
              <a:ext uri="{FF2B5EF4-FFF2-40B4-BE49-F238E27FC236}">
                <a16:creationId xmlns:a16="http://schemas.microsoft.com/office/drawing/2014/main" id="{D0C82D6F-7D43-1B4D-B793-695E8FD35771}"/>
              </a:ext>
            </a:extLst>
          </p:cNvPr>
          <p:cNvSpPr>
            <a:spLocks noChangeShapeType="1"/>
          </p:cNvSpPr>
          <p:nvPr/>
        </p:nvSpPr>
        <p:spPr bwMode="auto">
          <a:xfrm>
            <a:off x="381000" y="990600"/>
            <a:ext cx="609600"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6" name="Text Box 34">
            <a:extLst>
              <a:ext uri="{FF2B5EF4-FFF2-40B4-BE49-F238E27FC236}">
                <a16:creationId xmlns:a16="http://schemas.microsoft.com/office/drawing/2014/main" id="{DFBFF333-18BC-604D-B5A8-C1E20847C882}"/>
              </a:ext>
            </a:extLst>
          </p:cNvPr>
          <p:cNvSpPr txBox="1">
            <a:spLocks noChangeArrowheads="1"/>
          </p:cNvSpPr>
          <p:nvPr/>
        </p:nvSpPr>
        <p:spPr bwMode="auto">
          <a:xfrm>
            <a:off x="533400" y="593725"/>
            <a:ext cx="3365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solidFill>
                  <a:srgbClr val="FF0000"/>
                </a:solidFill>
                <a:latin typeface="Times" charset="0"/>
                <a:ea typeface="ＭＳ Ｐゴシック" charset="0"/>
              </a:rPr>
              <a:t>a</a:t>
            </a:r>
            <a:endParaRPr lang="en-US">
              <a:solidFill>
                <a:srgbClr val="FF0000"/>
              </a:solidFill>
              <a:latin typeface="Times" charset="0"/>
              <a:ea typeface="ＭＳ Ｐゴシック" charset="0"/>
            </a:endParaRPr>
          </a:p>
        </p:txBody>
      </p:sp>
      <p:sp>
        <p:nvSpPr>
          <p:cNvPr id="38947" name="Text Box 35">
            <a:extLst>
              <a:ext uri="{FF2B5EF4-FFF2-40B4-BE49-F238E27FC236}">
                <a16:creationId xmlns:a16="http://schemas.microsoft.com/office/drawing/2014/main" id="{3D53ACD0-0C77-0841-B7BD-4800D43A0833}"/>
              </a:ext>
            </a:extLst>
          </p:cNvPr>
          <p:cNvSpPr txBox="1">
            <a:spLocks noChangeArrowheads="1"/>
          </p:cNvSpPr>
          <p:nvPr/>
        </p:nvSpPr>
        <p:spPr bwMode="auto">
          <a:xfrm rot="16200000">
            <a:off x="1962150" y="2711450"/>
            <a:ext cx="3292475" cy="460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olidFill>
                  <a:srgbClr val="FF0000"/>
                </a:solidFill>
              </a:rPr>
              <a:t>frequency</a:t>
            </a:r>
            <a:r>
              <a:rPr lang="en-US" altLang="en-US" sz="2000"/>
              <a:t> </a:t>
            </a:r>
            <a:r>
              <a:rPr lang="en-US" altLang="en-US" b="1">
                <a:latin typeface="Symbol" pitchFamily="2" charset="2"/>
              </a:rPr>
              <a:t>ω</a:t>
            </a:r>
            <a:r>
              <a:rPr lang="en-US" altLang="en-US"/>
              <a:t>  </a:t>
            </a:r>
            <a:r>
              <a:rPr lang="en-US" altLang="en-US" sz="2000"/>
              <a:t>(2πc/</a:t>
            </a:r>
            <a:r>
              <a:rPr lang="en-US" altLang="en-US" sz="2000" i="1"/>
              <a:t>a</a:t>
            </a:r>
            <a:r>
              <a:rPr lang="en-US" altLang="en-US" sz="2000"/>
              <a:t>)  = </a:t>
            </a:r>
            <a:r>
              <a:rPr lang="en-US" altLang="en-US" i="1">
                <a:solidFill>
                  <a:srgbClr val="FF0000"/>
                </a:solidFill>
              </a:rPr>
              <a:t>a</a:t>
            </a:r>
            <a:r>
              <a:rPr lang="en-US" altLang="en-US">
                <a:solidFill>
                  <a:srgbClr val="FF0000"/>
                </a:solidFill>
              </a:rPr>
              <a:t> / </a:t>
            </a:r>
            <a:r>
              <a:rPr lang="en-US" altLang="en-US">
                <a:solidFill>
                  <a:srgbClr val="FF0000"/>
                </a:solidFill>
                <a:latin typeface="Symbol" pitchFamily="2" charset="2"/>
              </a:rPr>
              <a:t>λ</a:t>
            </a:r>
            <a:endParaRPr lang="en-US" altLang="en-US" sz="2000"/>
          </a:p>
        </p:txBody>
      </p:sp>
      <p:sp>
        <p:nvSpPr>
          <p:cNvPr id="38948" name="Rectangle 36">
            <a:extLst>
              <a:ext uri="{FF2B5EF4-FFF2-40B4-BE49-F238E27FC236}">
                <a16:creationId xmlns:a16="http://schemas.microsoft.com/office/drawing/2014/main" id="{C7638684-0B9B-CF47-8F18-2957B2CFF7D8}"/>
              </a:ext>
            </a:extLst>
          </p:cNvPr>
          <p:cNvSpPr>
            <a:spLocks noChangeArrowheads="1"/>
          </p:cNvSpPr>
          <p:nvPr/>
        </p:nvSpPr>
        <p:spPr bwMode="auto">
          <a:xfrm>
            <a:off x="1162050" y="5486400"/>
            <a:ext cx="990600" cy="990600"/>
          </a:xfrm>
          <a:prstGeom prst="rect">
            <a:avLst/>
          </a:prstGeom>
          <a:solidFill>
            <a:schemeClr val="bg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8949" name="AutoShape 37">
            <a:extLst>
              <a:ext uri="{FF2B5EF4-FFF2-40B4-BE49-F238E27FC236}">
                <a16:creationId xmlns:a16="http://schemas.microsoft.com/office/drawing/2014/main" id="{C0F476F0-36EF-7648-8F2A-5626FD1B3923}"/>
              </a:ext>
            </a:extLst>
          </p:cNvPr>
          <p:cNvSpPr>
            <a:spLocks noChangeArrowheads="1"/>
          </p:cNvSpPr>
          <p:nvPr/>
        </p:nvSpPr>
        <p:spPr bwMode="auto">
          <a:xfrm flipH="1">
            <a:off x="1619250" y="5486400"/>
            <a:ext cx="533400" cy="533400"/>
          </a:xfrm>
          <a:prstGeom prst="rtTriangle">
            <a:avLst/>
          </a:prstGeom>
          <a:solidFill>
            <a:srgbClr val="99FF99"/>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38950" name="Text Box 38">
            <a:extLst>
              <a:ext uri="{FF2B5EF4-FFF2-40B4-BE49-F238E27FC236}">
                <a16:creationId xmlns:a16="http://schemas.microsoft.com/office/drawing/2014/main" id="{2C3883A9-C329-734A-8B9E-7049E1773169}"/>
              </a:ext>
            </a:extLst>
          </p:cNvPr>
          <p:cNvSpPr txBox="1">
            <a:spLocks noChangeArrowheads="1"/>
          </p:cNvSpPr>
          <p:nvPr/>
        </p:nvSpPr>
        <p:spPr bwMode="auto">
          <a:xfrm>
            <a:off x="1314450" y="5884863"/>
            <a:ext cx="369888"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8000"/>
                </a:solidFill>
                <a:latin typeface="Symbol" pitchFamily="2" charset="2"/>
              </a:rPr>
              <a:t>Γ</a:t>
            </a:r>
          </a:p>
        </p:txBody>
      </p:sp>
      <p:sp>
        <p:nvSpPr>
          <p:cNvPr id="38951" name="Text Box 39">
            <a:extLst>
              <a:ext uri="{FF2B5EF4-FFF2-40B4-BE49-F238E27FC236}">
                <a16:creationId xmlns:a16="http://schemas.microsoft.com/office/drawing/2014/main" id="{1D454E08-F528-C541-9231-AD520093BAE4}"/>
              </a:ext>
            </a:extLst>
          </p:cNvPr>
          <p:cNvSpPr txBox="1">
            <a:spLocks noChangeArrowheads="1"/>
          </p:cNvSpPr>
          <p:nvPr/>
        </p:nvSpPr>
        <p:spPr bwMode="auto">
          <a:xfrm>
            <a:off x="2136775" y="5775325"/>
            <a:ext cx="4048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X</a:t>
            </a:r>
          </a:p>
        </p:txBody>
      </p:sp>
      <p:sp>
        <p:nvSpPr>
          <p:cNvPr id="38952" name="Text Box 40">
            <a:extLst>
              <a:ext uri="{FF2B5EF4-FFF2-40B4-BE49-F238E27FC236}">
                <a16:creationId xmlns:a16="http://schemas.microsoft.com/office/drawing/2014/main" id="{DC56384F-02D8-FB4B-8206-D9953144265B}"/>
              </a:ext>
            </a:extLst>
          </p:cNvPr>
          <p:cNvSpPr txBox="1">
            <a:spLocks noChangeArrowheads="1"/>
          </p:cNvSpPr>
          <p:nvPr/>
        </p:nvSpPr>
        <p:spPr bwMode="auto">
          <a:xfrm>
            <a:off x="2136775" y="5165725"/>
            <a:ext cx="4556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M</a:t>
            </a:r>
          </a:p>
        </p:txBody>
      </p:sp>
      <p:sp>
        <p:nvSpPr>
          <p:cNvPr id="38953" name="Text Box 41">
            <a:extLst>
              <a:ext uri="{FF2B5EF4-FFF2-40B4-BE49-F238E27FC236}">
                <a16:creationId xmlns:a16="http://schemas.microsoft.com/office/drawing/2014/main" id="{53D33744-8524-EC45-9ABD-0BCB165D1395}"/>
              </a:ext>
            </a:extLst>
          </p:cNvPr>
          <p:cNvSpPr txBox="1">
            <a:spLocks noChangeArrowheads="1"/>
          </p:cNvSpPr>
          <p:nvPr/>
        </p:nvSpPr>
        <p:spPr bwMode="auto">
          <a:xfrm>
            <a:off x="4008438" y="4800600"/>
            <a:ext cx="3254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4" name="Text Box 42">
            <a:extLst>
              <a:ext uri="{FF2B5EF4-FFF2-40B4-BE49-F238E27FC236}">
                <a16:creationId xmlns:a16="http://schemas.microsoft.com/office/drawing/2014/main" id="{55C44544-EE6B-3A4C-B8CF-70FA15E12DAF}"/>
              </a:ext>
            </a:extLst>
          </p:cNvPr>
          <p:cNvSpPr txBox="1">
            <a:spLocks noChangeArrowheads="1"/>
          </p:cNvSpPr>
          <p:nvPr/>
        </p:nvSpPr>
        <p:spPr bwMode="auto">
          <a:xfrm>
            <a:off x="5380038" y="4803775"/>
            <a:ext cx="349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X</a:t>
            </a:r>
          </a:p>
        </p:txBody>
      </p:sp>
      <p:sp>
        <p:nvSpPr>
          <p:cNvPr id="38955" name="Text Box 43">
            <a:extLst>
              <a:ext uri="{FF2B5EF4-FFF2-40B4-BE49-F238E27FC236}">
                <a16:creationId xmlns:a16="http://schemas.microsoft.com/office/drawing/2014/main" id="{5365591A-DFB9-A74F-8ADC-7252C8AB01A3}"/>
              </a:ext>
            </a:extLst>
          </p:cNvPr>
          <p:cNvSpPr txBox="1">
            <a:spLocks noChangeArrowheads="1"/>
          </p:cNvSpPr>
          <p:nvPr/>
        </p:nvSpPr>
        <p:spPr bwMode="auto">
          <a:xfrm>
            <a:off x="6675438" y="4803775"/>
            <a:ext cx="387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solidFill>
                  <a:srgbClr val="008000"/>
                </a:solidFill>
                <a:latin typeface="Times" charset="0"/>
                <a:ea typeface="ＭＳ Ｐゴシック" charset="0"/>
              </a:rPr>
              <a:t>M</a:t>
            </a:r>
          </a:p>
        </p:txBody>
      </p:sp>
      <p:sp>
        <p:nvSpPr>
          <p:cNvPr id="38956" name="Text Box 44">
            <a:extLst>
              <a:ext uri="{FF2B5EF4-FFF2-40B4-BE49-F238E27FC236}">
                <a16:creationId xmlns:a16="http://schemas.microsoft.com/office/drawing/2014/main" id="{1DCCC3E0-F05C-FD4C-9DE3-EB3AD1AC64E8}"/>
              </a:ext>
            </a:extLst>
          </p:cNvPr>
          <p:cNvSpPr txBox="1">
            <a:spLocks noChangeArrowheads="1"/>
          </p:cNvSpPr>
          <p:nvPr/>
        </p:nvSpPr>
        <p:spPr bwMode="auto">
          <a:xfrm>
            <a:off x="7985125" y="4800600"/>
            <a:ext cx="325438"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008000"/>
                </a:solidFill>
                <a:latin typeface="Symbol" pitchFamily="2" charset="2"/>
              </a:rPr>
              <a:t>Γ</a:t>
            </a:r>
          </a:p>
        </p:txBody>
      </p:sp>
      <p:sp>
        <p:nvSpPr>
          <p:cNvPr id="38957" name="Text Box 45">
            <a:extLst>
              <a:ext uri="{FF2B5EF4-FFF2-40B4-BE49-F238E27FC236}">
                <a16:creationId xmlns:a16="http://schemas.microsoft.com/office/drawing/2014/main" id="{1159623A-8CC5-8647-81AD-90EB0DDDEE74}"/>
              </a:ext>
            </a:extLst>
          </p:cNvPr>
          <p:cNvSpPr txBox="1">
            <a:spLocks noChangeArrowheads="1"/>
          </p:cNvSpPr>
          <p:nvPr/>
        </p:nvSpPr>
        <p:spPr bwMode="auto">
          <a:xfrm>
            <a:off x="152400" y="4800600"/>
            <a:ext cx="3327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8000"/>
                </a:solidFill>
                <a:latin typeface="Times" charset="0"/>
                <a:ea typeface="ＭＳ Ｐゴシック" charset="0"/>
              </a:rPr>
              <a:t>irreducible Brillouin zone</a:t>
            </a:r>
          </a:p>
        </p:txBody>
      </p:sp>
      <p:graphicFrame>
        <p:nvGraphicFramePr>
          <p:cNvPr id="41005" name="Object 46">
            <a:extLst>
              <a:ext uri="{FF2B5EF4-FFF2-40B4-BE49-F238E27FC236}">
                <a16:creationId xmlns:a16="http://schemas.microsoft.com/office/drawing/2014/main" id="{FFEAF7B8-B64F-5C44-8EFA-4DD4E9DC76BB}"/>
              </a:ext>
            </a:extLst>
          </p:cNvPr>
          <p:cNvGraphicFramePr>
            <a:graphicFrameLocks noChangeAspect="1"/>
          </p:cNvGraphicFramePr>
          <p:nvPr/>
        </p:nvGraphicFramePr>
        <p:xfrm>
          <a:off x="609600" y="5614988"/>
          <a:ext cx="311150" cy="481012"/>
        </p:xfrm>
        <a:graphic>
          <a:graphicData uri="http://schemas.openxmlformats.org/presentationml/2006/ole">
            <mc:AlternateContent xmlns:mc="http://schemas.openxmlformats.org/markup-compatibility/2006">
              <mc:Choice xmlns:v="urn:schemas-microsoft-com:vml" Requires="v">
                <p:oleObj spid="_x0000_s41026" name="Equation" r:id="rId4" imgW="69850" imgH="107950" progId="Equation.3">
                  <p:embed/>
                </p:oleObj>
              </mc:Choice>
              <mc:Fallback>
                <p:oleObj name="Equation" r:id="rId4" imgW="69850" imgH="107950" progId="Equation.3">
                  <p:embed/>
                  <p:pic>
                    <p:nvPicPr>
                      <p:cNvPr id="0" name="Object 4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5614988"/>
                        <a:ext cx="311150"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8959" name="Picture 47">
            <a:extLst>
              <a:ext uri="{FF2B5EF4-FFF2-40B4-BE49-F238E27FC236}">
                <a16:creationId xmlns:a16="http://schemas.microsoft.com/office/drawing/2014/main" id="{1F915B67-12C5-7F4B-AEF5-AEC558E36C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8100" y="1066800"/>
            <a:ext cx="6134100" cy="3898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8960" name="Text Box 48">
            <a:extLst>
              <a:ext uri="{FF2B5EF4-FFF2-40B4-BE49-F238E27FC236}">
                <a16:creationId xmlns:a16="http://schemas.microsoft.com/office/drawing/2014/main" id="{EC69B830-FC12-154A-82BF-8BDB74375C2E}"/>
              </a:ext>
            </a:extLst>
          </p:cNvPr>
          <p:cNvSpPr txBox="1">
            <a:spLocks noChangeArrowheads="1"/>
          </p:cNvSpPr>
          <p:nvPr/>
        </p:nvSpPr>
        <p:spPr bwMode="auto">
          <a:xfrm>
            <a:off x="6588125" y="5562600"/>
            <a:ext cx="15954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gap for</a:t>
            </a:r>
          </a:p>
          <a:p>
            <a:pPr algn="ctr">
              <a:defRPr/>
            </a:pPr>
            <a:r>
              <a:rPr lang="en-US" i="1">
                <a:latin typeface="Times" charset="0"/>
                <a:ea typeface="ＭＳ Ｐゴシック" charset="0"/>
              </a:rPr>
              <a:t>n</a:t>
            </a:r>
            <a:r>
              <a:rPr lang="en-US">
                <a:latin typeface="Times" charset="0"/>
                <a:ea typeface="ＭＳ Ｐゴシック" charset="0"/>
              </a:rPr>
              <a:t> &gt; ~1.75:1</a:t>
            </a: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077DEE6F-8368-C843-83C3-869C07D36CD5}"/>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endParaRPr lang="en-US">
              <a:solidFill>
                <a:schemeClr val="hlink"/>
              </a:solidFill>
              <a:cs typeface="+mj-cs"/>
            </a:endParaRPr>
          </a:p>
        </p:txBody>
      </p:sp>
      <p:sp>
        <p:nvSpPr>
          <p:cNvPr id="31747" name="Rectangle 3">
            <a:extLst>
              <a:ext uri="{FF2B5EF4-FFF2-40B4-BE49-F238E27FC236}">
                <a16:creationId xmlns:a16="http://schemas.microsoft.com/office/drawing/2014/main" id="{DEF4EE3B-2EFE-4742-80AE-852349EE3D44}"/>
              </a:ext>
            </a:extLst>
          </p:cNvPr>
          <p:cNvSpPr>
            <a:spLocks noChangeArrowheads="1"/>
          </p:cNvSpPr>
          <p:nvPr/>
        </p:nvSpPr>
        <p:spPr bwMode="auto">
          <a:xfrm>
            <a:off x="765175" y="762000"/>
            <a:ext cx="75406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tx2"/>
                </a:solidFill>
              </a:rPr>
              <a:t>(minimizing function of 10</a:t>
            </a:r>
            <a:r>
              <a:rPr lang="en-US" altLang="en-US" sz="3200" baseline="30000">
                <a:solidFill>
                  <a:schemeClr val="tx2"/>
                </a:solidFill>
              </a:rPr>
              <a:t>4</a:t>
            </a:r>
            <a:r>
              <a:rPr lang="en-US" altLang="en-US" sz="3200">
                <a:solidFill>
                  <a:schemeClr val="tx2"/>
                </a:solidFill>
              </a:rPr>
              <a:t>–10</a:t>
            </a:r>
            <a:r>
              <a:rPr lang="en-US" altLang="en-US" sz="3200" baseline="30000">
                <a:solidFill>
                  <a:schemeClr val="tx2"/>
                </a:solidFill>
              </a:rPr>
              <a:t>8</a:t>
            </a:r>
            <a:r>
              <a:rPr lang="en-US" altLang="en-US" sz="3200">
                <a:solidFill>
                  <a:schemeClr val="tx2"/>
                </a:solidFill>
              </a:rPr>
              <a:t>+ variables!)</a:t>
            </a:r>
            <a:endParaRPr lang="en-US" altLang="en-US" sz="3200" baseline="30000">
              <a:solidFill>
                <a:schemeClr val="tx2"/>
              </a:solidFill>
            </a:endParaRPr>
          </a:p>
        </p:txBody>
      </p:sp>
      <p:sp>
        <p:nvSpPr>
          <p:cNvPr id="31748" name="Text Box 4">
            <a:extLst>
              <a:ext uri="{FF2B5EF4-FFF2-40B4-BE49-F238E27FC236}">
                <a16:creationId xmlns:a16="http://schemas.microsoft.com/office/drawing/2014/main" id="{ACD294F2-9671-BC48-B621-70B0E8DA381E}"/>
              </a:ext>
            </a:extLst>
          </p:cNvPr>
          <p:cNvSpPr txBox="1">
            <a:spLocks noChangeArrowheads="1"/>
          </p:cNvSpPr>
          <p:nvPr/>
        </p:nvSpPr>
        <p:spPr bwMode="auto">
          <a:xfrm>
            <a:off x="228600" y="2819400"/>
            <a:ext cx="8353425" cy="523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b="1">
                <a:solidFill>
                  <a:schemeClr val="tx2"/>
                </a:solidFill>
              </a:rPr>
              <a:t>Steepest-descent: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b="1" i="1">
                <a:solidFill>
                  <a:schemeClr val="tx2"/>
                </a:solidFill>
              </a:rPr>
              <a:t>f</a:t>
            </a:r>
            <a:r>
              <a:rPr lang="en-US" altLang="en-US" sz="2800">
                <a:solidFill>
                  <a:schemeClr val="tx2"/>
                </a:solidFill>
              </a:rPr>
              <a:t>) over </a:t>
            </a:r>
            <a:r>
              <a:rPr lang="en-US" altLang="en-US" sz="2800">
                <a:solidFill>
                  <a:schemeClr val="tx2"/>
                </a:solidFill>
                <a:latin typeface="Symbol" pitchFamily="2" charset="2"/>
              </a:rPr>
              <a:t>α</a:t>
            </a:r>
            <a:r>
              <a:rPr lang="en-US" altLang="en-US" sz="2800">
                <a:solidFill>
                  <a:schemeClr val="tx2"/>
                </a:solidFill>
              </a:rPr>
              <a:t> … repeat </a:t>
            </a:r>
          </a:p>
        </p:txBody>
      </p:sp>
      <p:graphicFrame>
        <p:nvGraphicFramePr>
          <p:cNvPr id="41988" name="Object 5">
            <a:extLst>
              <a:ext uri="{FF2B5EF4-FFF2-40B4-BE49-F238E27FC236}">
                <a16:creationId xmlns:a16="http://schemas.microsoft.com/office/drawing/2014/main" id="{AC5571F8-2CA6-214C-9A79-05D2567AB97E}"/>
              </a:ext>
            </a:extLst>
          </p:cNvPr>
          <p:cNvGraphicFramePr>
            <a:graphicFrameLocks noChangeAspect="1"/>
          </p:cNvGraphicFramePr>
          <p:nvPr/>
        </p:nvGraphicFramePr>
        <p:xfrm>
          <a:off x="2341563" y="1370013"/>
          <a:ext cx="4306887" cy="1292225"/>
        </p:xfrm>
        <a:graphic>
          <a:graphicData uri="http://schemas.openxmlformats.org/presentationml/2006/ole">
            <mc:AlternateContent xmlns:mc="http://schemas.openxmlformats.org/markup-compatibility/2006">
              <mc:Choice xmlns:v="urn:schemas-microsoft-com:vml" Requires="v">
                <p:oleObj spid="_x0000_s42012" name="Equation" r:id="rId3" imgW="698500" imgH="209550" progId="Equation.DSMT4">
                  <p:embed/>
                </p:oleObj>
              </mc:Choice>
              <mc:Fallback>
                <p:oleObj name="Equation" r:id="rId3" imgW="698500" imgH="20955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1563" y="1370013"/>
                        <a:ext cx="4306887" cy="1292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750" name="Text Box 6">
            <a:extLst>
              <a:ext uri="{FF2B5EF4-FFF2-40B4-BE49-F238E27FC236}">
                <a16:creationId xmlns:a16="http://schemas.microsoft.com/office/drawing/2014/main" id="{231A020F-FB53-6E42-A670-DC8B06C8C078}"/>
              </a:ext>
            </a:extLst>
          </p:cNvPr>
          <p:cNvSpPr txBox="1">
            <a:spLocks noChangeArrowheads="1"/>
          </p:cNvSpPr>
          <p:nvPr/>
        </p:nvSpPr>
        <p:spPr bwMode="auto">
          <a:xfrm>
            <a:off x="228600" y="3505200"/>
            <a:ext cx="8975725"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00FF"/>
                </a:solidFill>
              </a:rPr>
              <a:t>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b="1">
                <a:solidFill>
                  <a:schemeClr val="tx2"/>
                </a:solidFill>
                <a:latin typeface="Symbol" pitchFamily="2" charset="2"/>
                <a:sym typeface="Symbol" pitchFamily="2" charset="2"/>
              </a:rPr>
              <a:t>∇</a:t>
            </a:r>
            <a:r>
              <a:rPr lang="en-US" altLang="en-US" sz="2800" b="1" i="1">
                <a:solidFill>
                  <a:schemeClr val="tx2"/>
                </a:solidFill>
              </a:rPr>
              <a:t>f</a:t>
            </a:r>
            <a:r>
              <a:rPr lang="en-US" altLang="en-US" sz="2800" i="1">
                <a:solidFill>
                  <a:schemeClr val="tx2"/>
                </a:solidFill>
              </a:rPr>
              <a:t> </a:t>
            </a:r>
            <a:r>
              <a:rPr lang="en-US" altLang="en-US" sz="2800">
                <a:solidFill>
                  <a:schemeClr val="tx2"/>
                </a:solidFill>
              </a:rPr>
              <a:t>+ (</a:t>
            </a:r>
            <a:r>
              <a:rPr lang="en-US" altLang="en-US" sz="2800">
                <a:solidFill>
                  <a:srgbClr val="0000FF"/>
                </a:solidFill>
              </a:rPr>
              <a:t>stuff</a:t>
            </a:r>
            <a:r>
              <a:rPr lang="en-US" altLang="en-US" sz="2800">
                <a:solidFill>
                  <a:schemeClr val="tx2"/>
                </a:solidFill>
              </a:rPr>
              <a:t>): </a:t>
            </a:r>
            <a:r>
              <a:rPr lang="en-US" altLang="en-US" sz="2800" i="1">
                <a:solidFill>
                  <a:srgbClr val="0000FF"/>
                </a:solidFill>
              </a:rPr>
              <a:t>conjugate</a:t>
            </a:r>
            <a:r>
              <a:rPr lang="en-US" altLang="en-US" sz="2800">
                <a:solidFill>
                  <a:schemeClr val="tx2"/>
                </a:solidFill>
              </a:rPr>
              <a:t> to previous search dirs</a:t>
            </a:r>
            <a:endParaRPr lang="en-US" altLang="en-US" sz="2800" i="1">
              <a:solidFill>
                <a:schemeClr val="tx2"/>
              </a:solidFill>
            </a:endParaRPr>
          </a:p>
        </p:txBody>
      </p:sp>
      <p:sp>
        <p:nvSpPr>
          <p:cNvPr id="31751" name="Text Box 7">
            <a:extLst>
              <a:ext uri="{FF2B5EF4-FFF2-40B4-BE49-F238E27FC236}">
                <a16:creationId xmlns:a16="http://schemas.microsoft.com/office/drawing/2014/main" id="{212CF36A-ABB8-1041-B7D3-23BC40A0C22C}"/>
              </a:ext>
            </a:extLst>
          </p:cNvPr>
          <p:cNvSpPr txBox="1">
            <a:spLocks noChangeArrowheads="1"/>
          </p:cNvSpPr>
          <p:nvPr/>
        </p:nvSpPr>
        <p:spPr bwMode="auto">
          <a:xfrm>
            <a:off x="228600" y="4648200"/>
            <a:ext cx="8548688" cy="954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00FF00"/>
                </a:solidFill>
              </a:rPr>
              <a:t>Preconditioned steepest descent: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 </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t>~  Newton</a:t>
            </a:r>
            <a:r>
              <a:rPr lang="ja-JP" altLang="en-US" sz="2800">
                <a:latin typeface="Arial" panose="020B0604020202020204" pitchFamily="34" charset="0"/>
              </a:rPr>
              <a:t>’</a:t>
            </a:r>
            <a:r>
              <a:rPr lang="en-US" altLang="ja-JP" sz="2800"/>
              <a:t>s method</a:t>
            </a:r>
            <a:endParaRPr lang="en-US" altLang="en-US" sz="2800"/>
          </a:p>
        </p:txBody>
      </p:sp>
      <p:grpSp>
        <p:nvGrpSpPr>
          <p:cNvPr id="31752" name="Group 8">
            <a:extLst>
              <a:ext uri="{FF2B5EF4-FFF2-40B4-BE49-F238E27FC236}">
                <a16:creationId xmlns:a16="http://schemas.microsoft.com/office/drawing/2014/main" id="{9C6E778E-B25D-6148-995E-32CD6B4A6433}"/>
              </a:ext>
            </a:extLst>
          </p:cNvPr>
          <p:cNvGrpSpPr>
            <a:grpSpLocks/>
          </p:cNvGrpSpPr>
          <p:nvPr/>
        </p:nvGrpSpPr>
        <p:grpSpPr bwMode="auto">
          <a:xfrm>
            <a:off x="0" y="5638800"/>
            <a:ext cx="9144000" cy="1219200"/>
            <a:chOff x="0" y="3552"/>
            <a:chExt cx="5760" cy="768"/>
          </a:xfrm>
        </p:grpSpPr>
        <p:sp>
          <p:nvSpPr>
            <p:cNvPr id="31753" name="Rectangle 9">
              <a:extLst>
                <a:ext uri="{FF2B5EF4-FFF2-40B4-BE49-F238E27FC236}">
                  <a16:creationId xmlns:a16="http://schemas.microsoft.com/office/drawing/2014/main" id="{C75F05CB-8B70-F048-9094-E58B6031DE02}"/>
                </a:ext>
              </a:extLst>
            </p:cNvPr>
            <p:cNvSpPr>
              <a:spLocks noChangeArrowheads="1"/>
            </p:cNvSpPr>
            <p:nvPr/>
          </p:nvSpPr>
          <p:spPr bwMode="auto">
            <a:xfrm>
              <a:off x="0" y="3552"/>
              <a:ext cx="5760" cy="768"/>
            </a:xfrm>
            <a:prstGeom prst="rect">
              <a:avLst/>
            </a:prstGeom>
            <a:solidFill>
              <a:srgbClr val="FFFFCC"/>
            </a:solidFill>
            <a:ln w="9525">
              <a:solidFill>
                <a:schemeClr val="bg2"/>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1754" name="Text Box 10">
              <a:extLst>
                <a:ext uri="{FF2B5EF4-FFF2-40B4-BE49-F238E27FC236}">
                  <a16:creationId xmlns:a16="http://schemas.microsoft.com/office/drawing/2014/main" id="{BA36026C-3DCE-EA4E-8BDD-2D807C6B8B5E}"/>
                </a:ext>
              </a:extLst>
            </p:cNvPr>
            <p:cNvSpPr txBox="1">
              <a:spLocks noChangeArrowheads="1"/>
            </p:cNvSpPr>
            <p:nvPr/>
          </p:nvSpPr>
          <p:spPr bwMode="auto">
            <a:xfrm>
              <a:off x="145" y="3628"/>
              <a:ext cx="5078" cy="6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Preconditioned conjugate-gradient:</a:t>
              </a:r>
              <a:r>
                <a:rPr lang="en-US" altLang="en-US" sz="2800">
                  <a:solidFill>
                    <a:schemeClr val="tx2"/>
                  </a:solidFill>
                </a:rPr>
                <a:t>  minimize (</a:t>
              </a:r>
              <a:r>
                <a:rPr lang="en-US" altLang="en-US" sz="2800" i="1">
                  <a:solidFill>
                    <a:schemeClr val="tx2"/>
                  </a:solidFill>
                </a:rPr>
                <a:t>h</a:t>
              </a:r>
              <a:r>
                <a:rPr lang="en-US" altLang="en-US" sz="2800">
                  <a:solidFill>
                    <a:schemeClr val="tx2"/>
                  </a:solidFill>
                </a:rPr>
                <a:t> + </a:t>
              </a:r>
              <a:r>
                <a:rPr lang="en-US" altLang="en-US" sz="2800">
                  <a:solidFill>
                    <a:schemeClr val="tx2"/>
                  </a:solidFill>
                  <a:latin typeface="Symbol" pitchFamily="2" charset="2"/>
                </a:rPr>
                <a:t>α </a:t>
              </a:r>
              <a:r>
                <a:rPr lang="en-US" altLang="en-US" sz="2800" i="1">
                  <a:solidFill>
                    <a:schemeClr val="tx2"/>
                  </a:solidFill>
                </a:rPr>
                <a:t>d</a:t>
              </a:r>
              <a:r>
                <a:rPr lang="en-US" altLang="en-US" sz="2800">
                  <a:solidFill>
                    <a:schemeClr val="tx2"/>
                  </a:solidFill>
                </a:rPr>
                <a:t>)</a:t>
              </a:r>
            </a:p>
            <a:p>
              <a:r>
                <a:rPr lang="en-US" altLang="en-US" sz="2800">
                  <a:solidFill>
                    <a:schemeClr val="tx2"/>
                  </a:solidFill>
                </a:rPr>
                <a:t>	— </a:t>
              </a:r>
              <a:r>
                <a:rPr lang="en-US" altLang="en-US" sz="2800" i="1">
                  <a:solidFill>
                    <a:schemeClr val="tx2"/>
                  </a:solidFill>
                </a:rPr>
                <a:t>d</a:t>
              </a:r>
              <a:r>
                <a:rPr lang="en-US" altLang="en-US" sz="2800">
                  <a:solidFill>
                    <a:schemeClr val="tx2"/>
                  </a:solidFill>
                </a:rPr>
                <a:t> is (</a:t>
              </a:r>
              <a:r>
                <a:rPr lang="en-US" altLang="en-US" sz="2800">
                  <a:solidFill>
                    <a:srgbClr val="00FF00"/>
                  </a:solidFill>
                </a:rPr>
                <a:t>approximate A</a:t>
              </a:r>
              <a:r>
                <a:rPr lang="en-US" altLang="en-US" sz="2800" baseline="30000">
                  <a:solidFill>
                    <a:srgbClr val="00FF00"/>
                  </a:solidFill>
                </a:rPr>
                <a:t>-1</a:t>
              </a:r>
              <a:r>
                <a:rPr lang="en-US" altLang="en-US" sz="2800">
                  <a:solidFill>
                    <a:schemeClr val="tx2"/>
                  </a:solidFill>
                </a:rPr>
                <a:t>) [</a:t>
              </a:r>
              <a:r>
                <a:rPr lang="en-US" altLang="en-US" sz="2800">
                  <a:solidFill>
                    <a:schemeClr val="tx2"/>
                  </a:solidFill>
                  <a:latin typeface="Symbol" pitchFamily="2" charset="2"/>
                  <a:sym typeface="Symbol" pitchFamily="2" charset="2"/>
                </a:rPr>
                <a:t>∇</a:t>
              </a:r>
              <a:r>
                <a:rPr lang="en-US" altLang="en-US" sz="2800" i="1">
                  <a:solidFill>
                    <a:schemeClr val="tx2"/>
                  </a:solidFill>
                </a:rPr>
                <a:t>f </a:t>
              </a:r>
              <a:r>
                <a:rPr lang="en-US" altLang="en-US" sz="2800">
                  <a:solidFill>
                    <a:schemeClr val="tx2"/>
                  </a:solidFill>
                </a:rPr>
                <a:t>+ (</a:t>
              </a:r>
              <a:r>
                <a:rPr lang="en-US" altLang="en-US" sz="2800">
                  <a:solidFill>
                    <a:srgbClr val="0000FF"/>
                  </a:solidFill>
                </a:rPr>
                <a:t>stuff</a:t>
              </a:r>
              <a:r>
                <a:rPr lang="en-US" altLang="en-US" sz="2800">
                  <a:solidFill>
                    <a:schemeClr val="tx2"/>
                  </a:solidFill>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17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175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175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317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autoUpdateAnimBg="0"/>
      <p:bldP spid="31750" grpId="0" autoUpdateAnimBg="0"/>
      <p:bldP spid="31751"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F5A09DB8-886D-8E4E-A1BE-72A56ADDC9EC}"/>
              </a:ext>
            </a:extLst>
          </p:cNvPr>
          <p:cNvSpPr>
            <a:spLocks noGrp="1" noChangeArrowheads="1"/>
          </p:cNvSpPr>
          <p:nvPr>
            <p:ph type="title"/>
          </p:nvPr>
        </p:nvSpPr>
        <p:spPr>
          <a:xfrm>
            <a:off x="0" y="-76200"/>
            <a:ext cx="9144000" cy="1143000"/>
          </a:xfrm>
        </p:spPr>
        <p:txBody>
          <a:bodyPr/>
          <a:lstStyle/>
          <a:p>
            <a:pPr eaLnBrk="1" hangingPunct="1">
              <a:defRPr/>
            </a:pPr>
            <a:r>
              <a:rPr lang="en-US">
                <a:solidFill>
                  <a:schemeClr val="hlink"/>
                </a:solidFill>
                <a:cs typeface="+mj-cs"/>
              </a:rPr>
              <a:t>The Iteration Scheme is </a:t>
            </a:r>
            <a:r>
              <a:rPr lang="en-US" i="1">
                <a:solidFill>
                  <a:schemeClr val="hlink"/>
                </a:solidFill>
                <a:cs typeface="+mj-cs"/>
              </a:rPr>
              <a:t>Important</a:t>
            </a:r>
          </a:p>
        </p:txBody>
      </p:sp>
      <p:sp>
        <p:nvSpPr>
          <p:cNvPr id="32771" name="Rectangle 3">
            <a:extLst>
              <a:ext uri="{FF2B5EF4-FFF2-40B4-BE49-F238E27FC236}">
                <a16:creationId xmlns:a16="http://schemas.microsoft.com/office/drawing/2014/main" id="{A3BB301D-EE7A-E043-8812-CDE4A9900EC6}"/>
              </a:ext>
            </a:extLst>
          </p:cNvPr>
          <p:cNvSpPr>
            <a:spLocks noChangeArrowheads="1"/>
          </p:cNvSpPr>
          <p:nvPr/>
        </p:nvSpPr>
        <p:spPr bwMode="auto">
          <a:xfrm>
            <a:off x="762000" y="762000"/>
            <a:ext cx="784542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3200">
                <a:solidFill>
                  <a:schemeClr val="tx2"/>
                </a:solidFill>
                <a:latin typeface="Times" charset="0"/>
                <a:ea typeface="ＭＳ Ｐゴシック" charset="0"/>
              </a:rPr>
              <a:t>(minimizing function of ~40,000 variables)</a:t>
            </a:r>
            <a:endParaRPr lang="en-US" sz="3200" baseline="30000">
              <a:solidFill>
                <a:schemeClr val="tx2"/>
              </a:solidFill>
              <a:latin typeface="Times" charset="0"/>
              <a:ea typeface="ＭＳ Ｐゴシック" charset="0"/>
            </a:endParaRPr>
          </a:p>
        </p:txBody>
      </p:sp>
      <p:pic>
        <p:nvPicPr>
          <p:cNvPr id="32772" name="Picture 4">
            <a:extLst>
              <a:ext uri="{FF2B5EF4-FFF2-40B4-BE49-F238E27FC236}">
                <a16:creationId xmlns:a16="http://schemas.microsoft.com/office/drawing/2014/main" id="{D40A711F-12F0-5549-9B28-940246FAF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371600"/>
            <a:ext cx="7302500" cy="4889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2773" name="Text Box 5">
            <a:extLst>
              <a:ext uri="{FF2B5EF4-FFF2-40B4-BE49-F238E27FC236}">
                <a16:creationId xmlns:a16="http://schemas.microsoft.com/office/drawing/2014/main" id="{2F90A8A0-1D78-4943-8DC8-87EC6D866537}"/>
              </a:ext>
            </a:extLst>
          </p:cNvPr>
          <p:cNvSpPr txBox="1">
            <a:spLocks noChangeArrowheads="1"/>
          </p:cNvSpPr>
          <p:nvPr/>
        </p:nvSpPr>
        <p:spPr bwMode="auto">
          <a:xfrm>
            <a:off x="3810000" y="6262688"/>
            <a:ext cx="177165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iterations</a:t>
            </a:r>
          </a:p>
        </p:txBody>
      </p:sp>
      <p:sp>
        <p:nvSpPr>
          <p:cNvPr id="32774" name="Text Box 6">
            <a:extLst>
              <a:ext uri="{FF2B5EF4-FFF2-40B4-BE49-F238E27FC236}">
                <a16:creationId xmlns:a16="http://schemas.microsoft.com/office/drawing/2014/main" id="{EC992381-2555-6142-B95D-570068D3AB18}"/>
              </a:ext>
            </a:extLst>
          </p:cNvPr>
          <p:cNvSpPr txBox="1">
            <a:spLocks noChangeArrowheads="1"/>
          </p:cNvSpPr>
          <p:nvPr/>
        </p:nvSpPr>
        <p:spPr bwMode="auto">
          <a:xfrm rot="-5400000">
            <a:off x="85725" y="3343275"/>
            <a:ext cx="126206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2775" name="Text Box 7">
            <a:extLst>
              <a:ext uri="{FF2B5EF4-FFF2-40B4-BE49-F238E27FC236}">
                <a16:creationId xmlns:a16="http://schemas.microsoft.com/office/drawing/2014/main" id="{8D722E27-8238-9E4A-9C80-6F94C5BDFC5F}"/>
              </a:ext>
            </a:extLst>
          </p:cNvPr>
          <p:cNvSpPr txBox="1">
            <a:spLocks noChangeArrowheads="1"/>
          </p:cNvSpPr>
          <p:nvPr/>
        </p:nvSpPr>
        <p:spPr bwMode="auto">
          <a:xfrm>
            <a:off x="2044700" y="4664075"/>
            <a:ext cx="24653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preconditioned</a:t>
            </a:r>
          </a:p>
          <a:p>
            <a:pPr algn="ctr">
              <a:defRPr/>
            </a:pPr>
            <a:r>
              <a:rPr lang="en-US">
                <a:solidFill>
                  <a:srgbClr val="FF0000"/>
                </a:solidFill>
                <a:latin typeface="Times" charset="0"/>
                <a:ea typeface="ＭＳ Ｐゴシック" charset="0"/>
              </a:rPr>
              <a:t>conjugate-gradient</a:t>
            </a:r>
          </a:p>
        </p:txBody>
      </p:sp>
      <p:sp>
        <p:nvSpPr>
          <p:cNvPr id="32776" name="Text Box 8">
            <a:extLst>
              <a:ext uri="{FF2B5EF4-FFF2-40B4-BE49-F238E27FC236}">
                <a16:creationId xmlns:a16="http://schemas.microsoft.com/office/drawing/2014/main" id="{44B24E75-944B-404E-9E7A-23E8B4E572A3}"/>
              </a:ext>
            </a:extLst>
          </p:cNvPr>
          <p:cNvSpPr txBox="1">
            <a:spLocks noChangeArrowheads="1"/>
          </p:cNvSpPr>
          <p:nvPr/>
        </p:nvSpPr>
        <p:spPr bwMode="auto">
          <a:xfrm>
            <a:off x="5126038" y="4968875"/>
            <a:ext cx="28463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FF00"/>
                </a:solidFill>
                <a:latin typeface="Times" charset="0"/>
                <a:ea typeface="ＭＳ Ｐゴシック" charset="0"/>
              </a:rPr>
              <a:t>no conjugate-gradient</a:t>
            </a:r>
          </a:p>
        </p:txBody>
      </p:sp>
      <p:sp>
        <p:nvSpPr>
          <p:cNvPr id="32777" name="Text Box 9">
            <a:extLst>
              <a:ext uri="{FF2B5EF4-FFF2-40B4-BE49-F238E27FC236}">
                <a16:creationId xmlns:a16="http://schemas.microsoft.com/office/drawing/2014/main" id="{8F604851-CA10-EF46-A7CA-ECEF9C5F6CD9}"/>
              </a:ext>
            </a:extLst>
          </p:cNvPr>
          <p:cNvSpPr txBox="1">
            <a:spLocks noChangeArrowheads="1"/>
          </p:cNvSpPr>
          <p:nvPr/>
        </p:nvSpPr>
        <p:spPr bwMode="auto">
          <a:xfrm>
            <a:off x="6270625" y="2743200"/>
            <a:ext cx="24923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0000FF"/>
                </a:solidFill>
                <a:latin typeface="Times" charset="0"/>
                <a:ea typeface="ＭＳ Ｐゴシック" charset="0"/>
              </a:rPr>
              <a:t>no preconditioning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033" name="Group 2">
            <a:extLst>
              <a:ext uri="{FF2B5EF4-FFF2-40B4-BE49-F238E27FC236}">
                <a16:creationId xmlns:a16="http://schemas.microsoft.com/office/drawing/2014/main" id="{A9B6B431-FC8F-E74D-8256-4B219FEC4272}"/>
              </a:ext>
            </a:extLst>
          </p:cNvPr>
          <p:cNvGrpSpPr>
            <a:grpSpLocks/>
          </p:cNvGrpSpPr>
          <p:nvPr/>
        </p:nvGrpSpPr>
        <p:grpSpPr bwMode="auto">
          <a:xfrm>
            <a:off x="685800" y="4419600"/>
            <a:ext cx="1828800" cy="1828800"/>
            <a:chOff x="432" y="2784"/>
            <a:chExt cx="1152" cy="1152"/>
          </a:xfrm>
        </p:grpSpPr>
        <p:sp>
          <p:nvSpPr>
            <p:cNvPr id="33795" name="Rectangle 3">
              <a:extLst>
                <a:ext uri="{FF2B5EF4-FFF2-40B4-BE49-F238E27FC236}">
                  <a16:creationId xmlns:a16="http://schemas.microsoft.com/office/drawing/2014/main" id="{F0AB4361-5C3A-1942-9282-75A8ED2C2FF9}"/>
                </a:ext>
              </a:extLst>
            </p:cNvPr>
            <p:cNvSpPr>
              <a:spLocks noChangeArrowheads="1"/>
            </p:cNvSpPr>
            <p:nvPr/>
          </p:nvSpPr>
          <p:spPr bwMode="auto">
            <a:xfrm>
              <a:off x="129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6" name="Rectangle 4">
              <a:extLst>
                <a:ext uri="{FF2B5EF4-FFF2-40B4-BE49-F238E27FC236}">
                  <a16:creationId xmlns:a16="http://schemas.microsoft.com/office/drawing/2014/main" id="{12C08922-6375-A74F-AFC1-B4856A6526B7}"/>
                </a:ext>
              </a:extLst>
            </p:cNvPr>
            <p:cNvSpPr>
              <a:spLocks noChangeArrowheads="1"/>
            </p:cNvSpPr>
            <p:nvPr/>
          </p:nvSpPr>
          <p:spPr bwMode="auto">
            <a:xfrm>
              <a:off x="1440"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7" name="Rectangle 5">
              <a:extLst>
                <a:ext uri="{FF2B5EF4-FFF2-40B4-BE49-F238E27FC236}">
                  <a16:creationId xmlns:a16="http://schemas.microsoft.com/office/drawing/2014/main" id="{F5A5493E-7A8B-3C47-918D-DB0EE3AB9814}"/>
                </a:ext>
              </a:extLst>
            </p:cNvPr>
            <p:cNvSpPr>
              <a:spLocks noChangeArrowheads="1"/>
            </p:cNvSpPr>
            <p:nvPr/>
          </p:nvSpPr>
          <p:spPr bwMode="auto">
            <a:xfrm>
              <a:off x="1440"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8" name="Rectangle 6">
              <a:extLst>
                <a:ext uri="{FF2B5EF4-FFF2-40B4-BE49-F238E27FC236}">
                  <a16:creationId xmlns:a16="http://schemas.microsoft.com/office/drawing/2014/main" id="{D17F2E60-82B6-D84A-A69D-DD766908034D}"/>
                </a:ext>
              </a:extLst>
            </p:cNvPr>
            <p:cNvSpPr>
              <a:spLocks noChangeArrowheads="1"/>
            </p:cNvSpPr>
            <p:nvPr/>
          </p:nvSpPr>
          <p:spPr bwMode="auto">
            <a:xfrm>
              <a:off x="1440"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799" name="Rectangle 7">
              <a:extLst>
                <a:ext uri="{FF2B5EF4-FFF2-40B4-BE49-F238E27FC236}">
                  <a16:creationId xmlns:a16="http://schemas.microsoft.com/office/drawing/2014/main" id="{FEA48A64-AE5D-F547-875C-586A23EDDAA7}"/>
                </a:ext>
              </a:extLst>
            </p:cNvPr>
            <p:cNvSpPr>
              <a:spLocks noChangeArrowheads="1"/>
            </p:cNvSpPr>
            <p:nvPr/>
          </p:nvSpPr>
          <p:spPr bwMode="auto">
            <a:xfrm>
              <a:off x="1440"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0" name="Rectangle 8">
              <a:extLst>
                <a:ext uri="{FF2B5EF4-FFF2-40B4-BE49-F238E27FC236}">
                  <a16:creationId xmlns:a16="http://schemas.microsoft.com/office/drawing/2014/main" id="{1AF27E17-8963-9347-9CB8-7B474043D479}"/>
                </a:ext>
              </a:extLst>
            </p:cNvPr>
            <p:cNvSpPr>
              <a:spLocks noChangeArrowheads="1"/>
            </p:cNvSpPr>
            <p:nvPr/>
          </p:nvSpPr>
          <p:spPr bwMode="auto">
            <a:xfrm>
              <a:off x="129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1" name="Rectangle 9">
              <a:extLst>
                <a:ext uri="{FF2B5EF4-FFF2-40B4-BE49-F238E27FC236}">
                  <a16:creationId xmlns:a16="http://schemas.microsoft.com/office/drawing/2014/main" id="{BE3F6613-DC54-9E4C-BA49-0B9188B64825}"/>
                </a:ext>
              </a:extLst>
            </p:cNvPr>
            <p:cNvSpPr>
              <a:spLocks noChangeArrowheads="1"/>
            </p:cNvSpPr>
            <p:nvPr/>
          </p:nvSpPr>
          <p:spPr bwMode="auto">
            <a:xfrm>
              <a:off x="1440"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2" name="Rectangle 10">
              <a:extLst>
                <a:ext uri="{FF2B5EF4-FFF2-40B4-BE49-F238E27FC236}">
                  <a16:creationId xmlns:a16="http://schemas.microsoft.com/office/drawing/2014/main" id="{9AD3DEDD-A168-6F48-9765-38FE3C556750}"/>
                </a:ext>
              </a:extLst>
            </p:cNvPr>
            <p:cNvSpPr>
              <a:spLocks noChangeArrowheads="1"/>
            </p:cNvSpPr>
            <p:nvPr/>
          </p:nvSpPr>
          <p:spPr bwMode="auto">
            <a:xfrm>
              <a:off x="1152"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3" name="Rectangle 11">
              <a:extLst>
                <a:ext uri="{FF2B5EF4-FFF2-40B4-BE49-F238E27FC236}">
                  <a16:creationId xmlns:a16="http://schemas.microsoft.com/office/drawing/2014/main" id="{AA11004D-488B-0D4E-BED7-3300FDAE6C65}"/>
                </a:ext>
              </a:extLst>
            </p:cNvPr>
            <p:cNvSpPr>
              <a:spLocks noChangeArrowheads="1"/>
            </p:cNvSpPr>
            <p:nvPr/>
          </p:nvSpPr>
          <p:spPr bwMode="auto">
            <a:xfrm>
              <a:off x="1152"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4" name="Rectangle 12">
              <a:extLst>
                <a:ext uri="{FF2B5EF4-FFF2-40B4-BE49-F238E27FC236}">
                  <a16:creationId xmlns:a16="http://schemas.microsoft.com/office/drawing/2014/main" id="{93A6B39F-7BA5-864C-96C7-3B931279A0D0}"/>
                </a:ext>
              </a:extLst>
            </p:cNvPr>
            <p:cNvSpPr>
              <a:spLocks noChangeArrowheads="1"/>
            </p:cNvSpPr>
            <p:nvPr/>
          </p:nvSpPr>
          <p:spPr bwMode="auto">
            <a:xfrm>
              <a:off x="1008"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5" name="Rectangle 13">
              <a:extLst>
                <a:ext uri="{FF2B5EF4-FFF2-40B4-BE49-F238E27FC236}">
                  <a16:creationId xmlns:a16="http://schemas.microsoft.com/office/drawing/2014/main" id="{080480AA-DBC7-6443-9C62-32DB24B4C526}"/>
                </a:ext>
              </a:extLst>
            </p:cNvPr>
            <p:cNvSpPr>
              <a:spLocks noChangeArrowheads="1"/>
            </p:cNvSpPr>
            <p:nvPr/>
          </p:nvSpPr>
          <p:spPr bwMode="auto">
            <a:xfrm>
              <a:off x="864"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6" name="Rectangle 14">
              <a:extLst>
                <a:ext uri="{FF2B5EF4-FFF2-40B4-BE49-F238E27FC236}">
                  <a16:creationId xmlns:a16="http://schemas.microsoft.com/office/drawing/2014/main" id="{35E83186-3406-DC40-BFDD-BCBCB38A81DD}"/>
                </a:ext>
              </a:extLst>
            </p:cNvPr>
            <p:cNvSpPr>
              <a:spLocks noChangeArrowheads="1"/>
            </p:cNvSpPr>
            <p:nvPr/>
          </p:nvSpPr>
          <p:spPr bwMode="auto">
            <a:xfrm>
              <a:off x="720" y="379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7" name="Rectangle 15">
              <a:extLst>
                <a:ext uri="{FF2B5EF4-FFF2-40B4-BE49-F238E27FC236}">
                  <a16:creationId xmlns:a16="http://schemas.microsoft.com/office/drawing/2014/main" id="{1F4CF2FC-9E7C-3342-9AEF-1FAFCC6CC7AB}"/>
                </a:ext>
              </a:extLst>
            </p:cNvPr>
            <p:cNvSpPr>
              <a:spLocks noChangeArrowheads="1"/>
            </p:cNvSpPr>
            <p:nvPr/>
          </p:nvSpPr>
          <p:spPr bwMode="auto">
            <a:xfrm>
              <a:off x="720"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8" name="Rectangle 16">
              <a:extLst>
                <a:ext uri="{FF2B5EF4-FFF2-40B4-BE49-F238E27FC236}">
                  <a16:creationId xmlns:a16="http://schemas.microsoft.com/office/drawing/2014/main" id="{1298D959-1692-7542-8F23-91B163D15E47}"/>
                </a:ext>
              </a:extLst>
            </p:cNvPr>
            <p:cNvSpPr>
              <a:spLocks noChangeArrowheads="1"/>
            </p:cNvSpPr>
            <p:nvPr/>
          </p:nvSpPr>
          <p:spPr bwMode="auto">
            <a:xfrm>
              <a:off x="576" y="364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09" name="Rectangle 17">
              <a:extLst>
                <a:ext uri="{FF2B5EF4-FFF2-40B4-BE49-F238E27FC236}">
                  <a16:creationId xmlns:a16="http://schemas.microsoft.com/office/drawing/2014/main" id="{EB1390E4-EE2B-0541-9295-4D35EF2CE3CB}"/>
                </a:ext>
              </a:extLst>
            </p:cNvPr>
            <p:cNvSpPr>
              <a:spLocks noChangeArrowheads="1"/>
            </p:cNvSpPr>
            <p:nvPr/>
          </p:nvSpPr>
          <p:spPr bwMode="auto">
            <a:xfrm>
              <a:off x="576"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0" name="Rectangle 18">
              <a:extLst>
                <a:ext uri="{FF2B5EF4-FFF2-40B4-BE49-F238E27FC236}">
                  <a16:creationId xmlns:a16="http://schemas.microsoft.com/office/drawing/2014/main" id="{CCE5E50D-33D1-434E-AFB7-449729568DA5}"/>
                </a:ext>
              </a:extLst>
            </p:cNvPr>
            <p:cNvSpPr>
              <a:spLocks noChangeArrowheads="1"/>
            </p:cNvSpPr>
            <p:nvPr/>
          </p:nvSpPr>
          <p:spPr bwMode="auto">
            <a:xfrm>
              <a:off x="432" y="350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1" name="Rectangle 19">
              <a:extLst>
                <a:ext uri="{FF2B5EF4-FFF2-40B4-BE49-F238E27FC236}">
                  <a16:creationId xmlns:a16="http://schemas.microsoft.com/office/drawing/2014/main" id="{8E388446-7B7A-DA4E-B335-54D421F6B86C}"/>
                </a:ext>
              </a:extLst>
            </p:cNvPr>
            <p:cNvSpPr>
              <a:spLocks noChangeArrowheads="1"/>
            </p:cNvSpPr>
            <p:nvPr/>
          </p:nvSpPr>
          <p:spPr bwMode="auto">
            <a:xfrm>
              <a:off x="432" y="3360"/>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2" name="Rectangle 20">
              <a:extLst>
                <a:ext uri="{FF2B5EF4-FFF2-40B4-BE49-F238E27FC236}">
                  <a16:creationId xmlns:a16="http://schemas.microsoft.com/office/drawing/2014/main" id="{3486639A-99D7-C84B-85D7-E9C36815A131}"/>
                </a:ext>
              </a:extLst>
            </p:cNvPr>
            <p:cNvSpPr>
              <a:spLocks noChangeArrowheads="1"/>
            </p:cNvSpPr>
            <p:nvPr/>
          </p:nvSpPr>
          <p:spPr bwMode="auto">
            <a:xfrm>
              <a:off x="432" y="3216"/>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3" name="Rectangle 21">
              <a:extLst>
                <a:ext uri="{FF2B5EF4-FFF2-40B4-BE49-F238E27FC236}">
                  <a16:creationId xmlns:a16="http://schemas.microsoft.com/office/drawing/2014/main" id="{FA052D13-4A6E-0745-8DE5-DAEA9761F2A0}"/>
                </a:ext>
              </a:extLst>
            </p:cNvPr>
            <p:cNvSpPr>
              <a:spLocks noChangeArrowheads="1"/>
            </p:cNvSpPr>
            <p:nvPr/>
          </p:nvSpPr>
          <p:spPr bwMode="auto">
            <a:xfrm>
              <a:off x="432"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4" name="Rectangle 22">
              <a:extLst>
                <a:ext uri="{FF2B5EF4-FFF2-40B4-BE49-F238E27FC236}">
                  <a16:creationId xmlns:a16="http://schemas.microsoft.com/office/drawing/2014/main" id="{82E8A993-9E39-B24B-9733-6610472A271B}"/>
                </a:ext>
              </a:extLst>
            </p:cNvPr>
            <p:cNvSpPr>
              <a:spLocks noChangeArrowheads="1"/>
            </p:cNvSpPr>
            <p:nvPr/>
          </p:nvSpPr>
          <p:spPr bwMode="auto">
            <a:xfrm>
              <a:off x="576" y="3072"/>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5" name="Rectangle 23">
              <a:extLst>
                <a:ext uri="{FF2B5EF4-FFF2-40B4-BE49-F238E27FC236}">
                  <a16:creationId xmlns:a16="http://schemas.microsoft.com/office/drawing/2014/main" id="{E373723C-57FB-4A48-ACB1-D363D1C20B9A}"/>
                </a:ext>
              </a:extLst>
            </p:cNvPr>
            <p:cNvSpPr>
              <a:spLocks noChangeArrowheads="1"/>
            </p:cNvSpPr>
            <p:nvPr/>
          </p:nvSpPr>
          <p:spPr bwMode="auto">
            <a:xfrm>
              <a:off x="576" y="2928"/>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6" name="Rectangle 24">
              <a:extLst>
                <a:ext uri="{FF2B5EF4-FFF2-40B4-BE49-F238E27FC236}">
                  <a16:creationId xmlns:a16="http://schemas.microsoft.com/office/drawing/2014/main" id="{994EB81E-326B-7D45-99B6-78DAFFEA2AFF}"/>
                </a:ext>
              </a:extLst>
            </p:cNvPr>
            <p:cNvSpPr>
              <a:spLocks noChangeArrowheads="1"/>
            </p:cNvSpPr>
            <p:nvPr/>
          </p:nvSpPr>
          <p:spPr bwMode="auto">
            <a:xfrm>
              <a:off x="720"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7" name="Rectangle 25">
              <a:extLst>
                <a:ext uri="{FF2B5EF4-FFF2-40B4-BE49-F238E27FC236}">
                  <a16:creationId xmlns:a16="http://schemas.microsoft.com/office/drawing/2014/main" id="{2BD4E581-7BF4-DD49-BB3D-2A4F72793C65}"/>
                </a:ext>
              </a:extLst>
            </p:cNvPr>
            <p:cNvSpPr>
              <a:spLocks noChangeArrowheads="1"/>
            </p:cNvSpPr>
            <p:nvPr/>
          </p:nvSpPr>
          <p:spPr bwMode="auto">
            <a:xfrm>
              <a:off x="864"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8" name="Rectangle 26">
              <a:extLst>
                <a:ext uri="{FF2B5EF4-FFF2-40B4-BE49-F238E27FC236}">
                  <a16:creationId xmlns:a16="http://schemas.microsoft.com/office/drawing/2014/main" id="{8A0D2A72-40D8-4242-A1EC-8D144804AA09}"/>
                </a:ext>
              </a:extLst>
            </p:cNvPr>
            <p:cNvSpPr>
              <a:spLocks noChangeArrowheads="1"/>
            </p:cNvSpPr>
            <p:nvPr/>
          </p:nvSpPr>
          <p:spPr bwMode="auto">
            <a:xfrm>
              <a:off x="1008"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19" name="Rectangle 27">
              <a:extLst>
                <a:ext uri="{FF2B5EF4-FFF2-40B4-BE49-F238E27FC236}">
                  <a16:creationId xmlns:a16="http://schemas.microsoft.com/office/drawing/2014/main" id="{08E0DBBB-9342-A941-A22D-36E6D4017634}"/>
                </a:ext>
              </a:extLst>
            </p:cNvPr>
            <p:cNvSpPr>
              <a:spLocks noChangeArrowheads="1"/>
            </p:cNvSpPr>
            <p:nvPr/>
          </p:nvSpPr>
          <p:spPr bwMode="auto">
            <a:xfrm>
              <a:off x="1152"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0" name="Rectangle 28">
              <a:extLst>
                <a:ext uri="{FF2B5EF4-FFF2-40B4-BE49-F238E27FC236}">
                  <a16:creationId xmlns:a16="http://schemas.microsoft.com/office/drawing/2014/main" id="{ECCE5544-698D-784A-AA71-666D48A74261}"/>
                </a:ext>
              </a:extLst>
            </p:cNvPr>
            <p:cNvSpPr>
              <a:spLocks noChangeArrowheads="1"/>
            </p:cNvSpPr>
            <p:nvPr/>
          </p:nvSpPr>
          <p:spPr bwMode="auto">
            <a:xfrm>
              <a:off x="1296" y="2784"/>
              <a:ext cx="144" cy="144"/>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21" name="Freeform 29">
            <a:extLst>
              <a:ext uri="{FF2B5EF4-FFF2-40B4-BE49-F238E27FC236}">
                <a16:creationId xmlns:a16="http://schemas.microsoft.com/office/drawing/2014/main" id="{095D4DCB-F791-CE4A-BB9E-220541DFD909}"/>
              </a:ext>
            </a:extLst>
          </p:cNvPr>
          <p:cNvSpPr>
            <a:spLocks/>
          </p:cNvSpPr>
          <p:nvPr/>
        </p:nvSpPr>
        <p:spPr bwMode="auto">
          <a:xfrm>
            <a:off x="3429000" y="1052513"/>
            <a:ext cx="781050" cy="1385887"/>
          </a:xfrm>
          <a:custGeom>
            <a:avLst/>
            <a:gdLst>
              <a:gd name="T0" fmla="*/ 0 w 82"/>
              <a:gd name="T1" fmla="*/ 0 h 144"/>
              <a:gd name="T2" fmla="*/ 0 w 82"/>
              <a:gd name="T3" fmla="*/ 1385887 h 144"/>
              <a:gd name="T4" fmla="*/ 781050 w 82"/>
              <a:gd name="T5" fmla="*/ 1385887 h 144"/>
              <a:gd name="T6" fmla="*/ 666750 w 82"/>
              <a:gd name="T7" fmla="*/ 923925 h 144"/>
              <a:gd name="T8" fmla="*/ 476250 w 82"/>
              <a:gd name="T9" fmla="*/ 481211 h 144"/>
              <a:gd name="T10" fmla="*/ 285750 w 82"/>
              <a:gd name="T11" fmla="*/ 153987 h 144"/>
              <a:gd name="T12" fmla="*/ 171450 w 82"/>
              <a:gd name="T13" fmla="*/ 19248 h 144"/>
              <a:gd name="T14" fmla="*/ 0 w 82"/>
              <a:gd name="T15" fmla="*/ 0 h 14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2" h="144">
                <a:moveTo>
                  <a:pt x="0" y="0"/>
                </a:moveTo>
                <a:lnTo>
                  <a:pt x="0" y="144"/>
                </a:lnTo>
                <a:lnTo>
                  <a:pt x="82" y="144"/>
                </a:lnTo>
                <a:lnTo>
                  <a:pt x="70" y="96"/>
                </a:lnTo>
                <a:lnTo>
                  <a:pt x="50" y="50"/>
                </a:lnTo>
                <a:lnTo>
                  <a:pt x="30" y="16"/>
                </a:lnTo>
                <a:lnTo>
                  <a:pt x="18" y="2"/>
                </a:lnTo>
                <a:lnTo>
                  <a:pt x="0" y="0"/>
                </a:lnTo>
                <a:close/>
              </a:path>
            </a:pathLst>
          </a:cu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33822" name="Oval 30">
            <a:extLst>
              <a:ext uri="{FF2B5EF4-FFF2-40B4-BE49-F238E27FC236}">
                <a16:creationId xmlns:a16="http://schemas.microsoft.com/office/drawing/2014/main" id="{F151E35A-6B61-2348-9753-1C148A593C19}"/>
              </a:ext>
            </a:extLst>
          </p:cNvPr>
          <p:cNvSpPr>
            <a:spLocks noChangeArrowheads="1"/>
          </p:cNvSpPr>
          <p:nvPr/>
        </p:nvSpPr>
        <p:spPr bwMode="auto">
          <a:xfrm>
            <a:off x="838200" y="1600200"/>
            <a:ext cx="1600200" cy="1600200"/>
          </a:xfrm>
          <a:prstGeom prst="ellipse">
            <a:avLst/>
          </a:prstGeom>
          <a:solidFill>
            <a:schemeClr val="accent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solidFill>
                <a:schemeClr val="accent2"/>
              </a:solidFill>
              <a:latin typeface="Times" charset="0"/>
              <a:ea typeface="ＭＳ Ｐゴシック" charset="0"/>
            </a:endParaRPr>
          </a:p>
        </p:txBody>
      </p:sp>
      <p:sp>
        <p:nvSpPr>
          <p:cNvPr id="33823" name="Rectangle 31">
            <a:extLst>
              <a:ext uri="{FF2B5EF4-FFF2-40B4-BE49-F238E27FC236}">
                <a16:creationId xmlns:a16="http://schemas.microsoft.com/office/drawing/2014/main" id="{010CFF11-DFBD-BA4D-BF8B-35FC64221550}"/>
              </a:ext>
            </a:extLst>
          </p:cNvPr>
          <p:cNvSpPr>
            <a:spLocks noGrp="1" noChangeArrowheads="1"/>
          </p:cNvSpPr>
          <p:nvPr>
            <p:ph type="title"/>
          </p:nvPr>
        </p:nvSpPr>
        <p:spPr>
          <a:xfrm>
            <a:off x="152400" y="0"/>
            <a:ext cx="8839200" cy="1143000"/>
          </a:xfrm>
        </p:spPr>
        <p:txBody>
          <a:bodyPr/>
          <a:lstStyle/>
          <a:p>
            <a:pPr eaLnBrk="1" hangingPunct="1">
              <a:defRPr/>
            </a:pPr>
            <a:r>
              <a:rPr lang="en-US">
                <a:solidFill>
                  <a:schemeClr val="hlink"/>
                </a:solidFill>
                <a:cs typeface="+mj-cs"/>
              </a:rPr>
              <a:t>The Boundary Conditions are Tricky</a:t>
            </a:r>
          </a:p>
        </p:txBody>
      </p:sp>
      <p:grpSp>
        <p:nvGrpSpPr>
          <p:cNvPr id="44037" name="Group 32">
            <a:extLst>
              <a:ext uri="{FF2B5EF4-FFF2-40B4-BE49-F238E27FC236}">
                <a16:creationId xmlns:a16="http://schemas.microsoft.com/office/drawing/2014/main" id="{3BFE6D2C-9F50-8147-87B7-65E59327CE8E}"/>
              </a:ext>
            </a:extLst>
          </p:cNvPr>
          <p:cNvGrpSpPr>
            <a:grpSpLocks/>
          </p:cNvGrpSpPr>
          <p:nvPr/>
        </p:nvGrpSpPr>
        <p:grpSpPr bwMode="auto">
          <a:xfrm>
            <a:off x="228600" y="1066800"/>
            <a:ext cx="2744788" cy="2743200"/>
            <a:chOff x="144" y="1056"/>
            <a:chExt cx="1729" cy="1728"/>
          </a:xfrm>
        </p:grpSpPr>
        <p:sp>
          <p:nvSpPr>
            <p:cNvPr id="33825" name="Line 33">
              <a:extLst>
                <a:ext uri="{FF2B5EF4-FFF2-40B4-BE49-F238E27FC236}">
                  <a16:creationId xmlns:a16="http://schemas.microsoft.com/office/drawing/2014/main" id="{FB2846E9-7970-E64F-8D07-1461D9FF222F}"/>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6" name="Line 34">
              <a:extLst>
                <a:ext uri="{FF2B5EF4-FFF2-40B4-BE49-F238E27FC236}">
                  <a16:creationId xmlns:a16="http://schemas.microsoft.com/office/drawing/2014/main" id="{56DB97B5-B0F4-D84B-82C8-A3B2AA88D0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7" name="Line 35">
              <a:extLst>
                <a:ext uri="{FF2B5EF4-FFF2-40B4-BE49-F238E27FC236}">
                  <a16:creationId xmlns:a16="http://schemas.microsoft.com/office/drawing/2014/main" id="{B7F9AF96-AEF4-0147-B91C-AF0E9D52CBDF}"/>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8" name="Line 36">
              <a:extLst>
                <a:ext uri="{FF2B5EF4-FFF2-40B4-BE49-F238E27FC236}">
                  <a16:creationId xmlns:a16="http://schemas.microsoft.com/office/drawing/2014/main" id="{E2054A05-84EF-4746-8262-C017CBF7E431}"/>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29" name="Line 37">
              <a:extLst>
                <a:ext uri="{FF2B5EF4-FFF2-40B4-BE49-F238E27FC236}">
                  <a16:creationId xmlns:a16="http://schemas.microsoft.com/office/drawing/2014/main" id="{F9D53781-9BE1-364A-BD25-E4C0E8800183}"/>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0" name="Line 38">
              <a:extLst>
                <a:ext uri="{FF2B5EF4-FFF2-40B4-BE49-F238E27FC236}">
                  <a16:creationId xmlns:a16="http://schemas.microsoft.com/office/drawing/2014/main" id="{114E7A98-3611-7C4C-99E9-B60841D09B9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1" name="Line 39">
              <a:extLst>
                <a:ext uri="{FF2B5EF4-FFF2-40B4-BE49-F238E27FC236}">
                  <a16:creationId xmlns:a16="http://schemas.microsoft.com/office/drawing/2014/main" id="{B50A658D-8A09-2941-BABE-EB1A75F232DF}"/>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2" name="Line 40">
              <a:extLst>
                <a:ext uri="{FF2B5EF4-FFF2-40B4-BE49-F238E27FC236}">
                  <a16:creationId xmlns:a16="http://schemas.microsoft.com/office/drawing/2014/main" id="{08F27584-C83B-B140-B58A-FD4B013E8F33}"/>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3" name="Line 41">
              <a:extLst>
                <a:ext uri="{FF2B5EF4-FFF2-40B4-BE49-F238E27FC236}">
                  <a16:creationId xmlns:a16="http://schemas.microsoft.com/office/drawing/2014/main" id="{065CBEC5-39F1-FC4B-A48D-FACB7400E143}"/>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4" name="Line 42">
              <a:extLst>
                <a:ext uri="{FF2B5EF4-FFF2-40B4-BE49-F238E27FC236}">
                  <a16:creationId xmlns:a16="http://schemas.microsoft.com/office/drawing/2014/main" id="{35BE5C38-4B8E-5F4A-A2BF-E052C946FB28}"/>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5" name="Line 43">
              <a:extLst>
                <a:ext uri="{FF2B5EF4-FFF2-40B4-BE49-F238E27FC236}">
                  <a16:creationId xmlns:a16="http://schemas.microsoft.com/office/drawing/2014/main" id="{C9B96B84-8783-4342-A629-E2BBC83E4A50}"/>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6" name="Line 44">
              <a:extLst>
                <a:ext uri="{FF2B5EF4-FFF2-40B4-BE49-F238E27FC236}">
                  <a16:creationId xmlns:a16="http://schemas.microsoft.com/office/drawing/2014/main" id="{46ADEAE7-BF16-8D4D-9382-C565D11CFA42}"/>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7" name="Line 45">
              <a:extLst>
                <a:ext uri="{FF2B5EF4-FFF2-40B4-BE49-F238E27FC236}">
                  <a16:creationId xmlns:a16="http://schemas.microsoft.com/office/drawing/2014/main" id="{111D76C0-086F-0E48-811F-3AAB71F4D86C}"/>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8" name="Line 46">
              <a:extLst>
                <a:ext uri="{FF2B5EF4-FFF2-40B4-BE49-F238E27FC236}">
                  <a16:creationId xmlns:a16="http://schemas.microsoft.com/office/drawing/2014/main" id="{2310335B-5101-D347-B4B6-5AA2B4521DF9}"/>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39" name="Line 47">
              <a:extLst>
                <a:ext uri="{FF2B5EF4-FFF2-40B4-BE49-F238E27FC236}">
                  <a16:creationId xmlns:a16="http://schemas.microsoft.com/office/drawing/2014/main" id="{BC962289-2059-2447-AEE3-909D08D1A82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0" name="Line 48">
              <a:extLst>
                <a:ext uri="{FF2B5EF4-FFF2-40B4-BE49-F238E27FC236}">
                  <a16:creationId xmlns:a16="http://schemas.microsoft.com/office/drawing/2014/main" id="{E0FE65AA-65CF-F04D-B876-CA4FFC3763FB}"/>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1" name="Line 49">
              <a:extLst>
                <a:ext uri="{FF2B5EF4-FFF2-40B4-BE49-F238E27FC236}">
                  <a16:creationId xmlns:a16="http://schemas.microsoft.com/office/drawing/2014/main" id="{072D75D3-49E3-094F-9386-4DF5E05DA8A6}"/>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2" name="Line 50">
              <a:extLst>
                <a:ext uri="{FF2B5EF4-FFF2-40B4-BE49-F238E27FC236}">
                  <a16:creationId xmlns:a16="http://schemas.microsoft.com/office/drawing/2014/main" id="{EFC5B90C-9ADE-E24B-A1A6-EB375F5D42A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3" name="Line 51">
              <a:extLst>
                <a:ext uri="{FF2B5EF4-FFF2-40B4-BE49-F238E27FC236}">
                  <a16:creationId xmlns:a16="http://schemas.microsoft.com/office/drawing/2014/main" id="{DD8F747E-D063-ED41-91BB-DF7E12F1C709}"/>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4" name="Line 52">
              <a:extLst>
                <a:ext uri="{FF2B5EF4-FFF2-40B4-BE49-F238E27FC236}">
                  <a16:creationId xmlns:a16="http://schemas.microsoft.com/office/drawing/2014/main" id="{A6A3A195-970F-7F49-8D72-F27A96D23975}"/>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5" name="Line 53">
              <a:extLst>
                <a:ext uri="{FF2B5EF4-FFF2-40B4-BE49-F238E27FC236}">
                  <a16:creationId xmlns:a16="http://schemas.microsoft.com/office/drawing/2014/main" id="{EB5D2114-1730-584A-92E2-DC3C8DD216F4}"/>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6" name="Line 54">
              <a:extLst>
                <a:ext uri="{FF2B5EF4-FFF2-40B4-BE49-F238E27FC236}">
                  <a16:creationId xmlns:a16="http://schemas.microsoft.com/office/drawing/2014/main" id="{DC809F47-F268-564B-AD26-34362F1383DE}"/>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7" name="Line 55">
              <a:extLst>
                <a:ext uri="{FF2B5EF4-FFF2-40B4-BE49-F238E27FC236}">
                  <a16:creationId xmlns:a16="http://schemas.microsoft.com/office/drawing/2014/main" id="{8EA76D60-D217-2C4C-AC47-6248F5E5482F}"/>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8" name="Line 56">
              <a:extLst>
                <a:ext uri="{FF2B5EF4-FFF2-40B4-BE49-F238E27FC236}">
                  <a16:creationId xmlns:a16="http://schemas.microsoft.com/office/drawing/2014/main" id="{135B003E-1F03-7946-A5E6-F1AEE01FA136}"/>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49" name="Line 57">
              <a:extLst>
                <a:ext uri="{FF2B5EF4-FFF2-40B4-BE49-F238E27FC236}">
                  <a16:creationId xmlns:a16="http://schemas.microsoft.com/office/drawing/2014/main" id="{964913D7-D7DC-E442-8555-4F4519E8C738}"/>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0" name="Line 58">
              <a:extLst>
                <a:ext uri="{FF2B5EF4-FFF2-40B4-BE49-F238E27FC236}">
                  <a16:creationId xmlns:a16="http://schemas.microsoft.com/office/drawing/2014/main" id="{68AD06A7-F74C-5C4E-B0BD-04D455B400C1}"/>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51" name="Rectangle 59">
            <a:extLst>
              <a:ext uri="{FF2B5EF4-FFF2-40B4-BE49-F238E27FC236}">
                <a16:creationId xmlns:a16="http://schemas.microsoft.com/office/drawing/2014/main" id="{FBC17CD9-411A-1645-836E-43A4D0636FD7}"/>
              </a:ext>
            </a:extLst>
          </p:cNvPr>
          <p:cNvSpPr>
            <a:spLocks noChangeArrowheads="1"/>
          </p:cNvSpPr>
          <p:nvPr/>
        </p:nvSpPr>
        <p:spPr bwMode="auto">
          <a:xfrm>
            <a:off x="2286000" y="1981200"/>
            <a:ext cx="228600" cy="228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2" name="Line 60">
            <a:extLst>
              <a:ext uri="{FF2B5EF4-FFF2-40B4-BE49-F238E27FC236}">
                <a16:creationId xmlns:a16="http://schemas.microsoft.com/office/drawing/2014/main" id="{1E3368B7-FF4F-004E-8BD7-535A9745B812}"/>
              </a:ext>
            </a:extLst>
          </p:cNvPr>
          <p:cNvSpPr>
            <a:spLocks noChangeShapeType="1"/>
          </p:cNvSpPr>
          <p:nvPr/>
        </p:nvSpPr>
        <p:spPr bwMode="auto">
          <a:xfrm flipV="1">
            <a:off x="2286000" y="1066800"/>
            <a:ext cx="1143000" cy="9144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3" name="Rectangle 61">
            <a:extLst>
              <a:ext uri="{FF2B5EF4-FFF2-40B4-BE49-F238E27FC236}">
                <a16:creationId xmlns:a16="http://schemas.microsoft.com/office/drawing/2014/main" id="{25B5AFC6-22B5-7B4B-B348-003C2D4CB408}"/>
              </a:ext>
            </a:extLst>
          </p:cNvPr>
          <p:cNvSpPr>
            <a:spLocks noChangeArrowheads="1"/>
          </p:cNvSpPr>
          <p:nvPr/>
        </p:nvSpPr>
        <p:spPr bwMode="auto">
          <a:xfrm>
            <a:off x="3429000" y="1066800"/>
            <a:ext cx="1371600" cy="1371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4" name="Line 62">
            <a:extLst>
              <a:ext uri="{FF2B5EF4-FFF2-40B4-BE49-F238E27FC236}">
                <a16:creationId xmlns:a16="http://schemas.microsoft.com/office/drawing/2014/main" id="{09EF98B8-B947-3643-BFE6-0716D1045186}"/>
              </a:ext>
            </a:extLst>
          </p:cNvPr>
          <p:cNvSpPr>
            <a:spLocks noChangeShapeType="1"/>
          </p:cNvSpPr>
          <p:nvPr/>
        </p:nvSpPr>
        <p:spPr bwMode="auto">
          <a:xfrm>
            <a:off x="2286000" y="2209800"/>
            <a:ext cx="1143000" cy="2286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2" name="Group 63">
            <a:extLst>
              <a:ext uri="{FF2B5EF4-FFF2-40B4-BE49-F238E27FC236}">
                <a16:creationId xmlns:a16="http://schemas.microsoft.com/office/drawing/2014/main" id="{B115383D-3DFA-AB48-90CF-63BF5D17F5BB}"/>
              </a:ext>
            </a:extLst>
          </p:cNvPr>
          <p:cNvGrpSpPr>
            <a:grpSpLocks/>
          </p:cNvGrpSpPr>
          <p:nvPr/>
        </p:nvGrpSpPr>
        <p:grpSpPr bwMode="auto">
          <a:xfrm>
            <a:off x="228600" y="3963988"/>
            <a:ext cx="2744788" cy="2743200"/>
            <a:chOff x="144" y="1056"/>
            <a:chExt cx="1729" cy="1728"/>
          </a:xfrm>
        </p:grpSpPr>
        <p:sp>
          <p:nvSpPr>
            <p:cNvPr id="33856" name="Line 64">
              <a:extLst>
                <a:ext uri="{FF2B5EF4-FFF2-40B4-BE49-F238E27FC236}">
                  <a16:creationId xmlns:a16="http://schemas.microsoft.com/office/drawing/2014/main" id="{920DE9DE-71A9-E643-B49A-3EED1DE0DC4A}"/>
                </a:ext>
              </a:extLst>
            </p:cNvPr>
            <p:cNvSpPr>
              <a:spLocks noChangeShapeType="1"/>
            </p:cNvSpPr>
            <p:nvPr/>
          </p:nvSpPr>
          <p:spPr bwMode="auto">
            <a:xfrm>
              <a:off x="14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7" name="Line 65">
              <a:extLst>
                <a:ext uri="{FF2B5EF4-FFF2-40B4-BE49-F238E27FC236}">
                  <a16:creationId xmlns:a16="http://schemas.microsoft.com/office/drawing/2014/main" id="{BC169585-E7BE-364B-A65B-E567E07BDA3F}"/>
                </a:ext>
              </a:extLst>
            </p:cNvPr>
            <p:cNvSpPr>
              <a:spLocks noChangeShapeType="1"/>
            </p:cNvSpPr>
            <p:nvPr/>
          </p:nvSpPr>
          <p:spPr bwMode="auto">
            <a:xfrm>
              <a:off x="28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8" name="Line 66">
              <a:extLst>
                <a:ext uri="{FF2B5EF4-FFF2-40B4-BE49-F238E27FC236}">
                  <a16:creationId xmlns:a16="http://schemas.microsoft.com/office/drawing/2014/main" id="{2C9F338E-35BD-2241-B643-89DA69A3DC13}"/>
                </a:ext>
              </a:extLst>
            </p:cNvPr>
            <p:cNvSpPr>
              <a:spLocks noChangeShapeType="1"/>
            </p:cNvSpPr>
            <p:nvPr/>
          </p:nvSpPr>
          <p:spPr bwMode="auto">
            <a:xfrm>
              <a:off x="43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59" name="Line 67">
              <a:extLst>
                <a:ext uri="{FF2B5EF4-FFF2-40B4-BE49-F238E27FC236}">
                  <a16:creationId xmlns:a16="http://schemas.microsoft.com/office/drawing/2014/main" id="{6574BEE5-F559-1F4E-89A8-400DED930EEC}"/>
                </a:ext>
              </a:extLst>
            </p:cNvPr>
            <p:cNvSpPr>
              <a:spLocks noChangeShapeType="1"/>
            </p:cNvSpPr>
            <p:nvPr/>
          </p:nvSpPr>
          <p:spPr bwMode="auto">
            <a:xfrm>
              <a:off x="57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0" name="Line 68">
              <a:extLst>
                <a:ext uri="{FF2B5EF4-FFF2-40B4-BE49-F238E27FC236}">
                  <a16:creationId xmlns:a16="http://schemas.microsoft.com/office/drawing/2014/main" id="{63A9FD2F-7D3C-0546-9761-0DDCD40AE55D}"/>
                </a:ext>
              </a:extLst>
            </p:cNvPr>
            <p:cNvSpPr>
              <a:spLocks noChangeShapeType="1"/>
            </p:cNvSpPr>
            <p:nvPr/>
          </p:nvSpPr>
          <p:spPr bwMode="auto">
            <a:xfrm>
              <a:off x="72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1" name="Line 69">
              <a:extLst>
                <a:ext uri="{FF2B5EF4-FFF2-40B4-BE49-F238E27FC236}">
                  <a16:creationId xmlns:a16="http://schemas.microsoft.com/office/drawing/2014/main" id="{7043B031-6FB8-1D4C-B06D-765B7CDC68D3}"/>
                </a:ext>
              </a:extLst>
            </p:cNvPr>
            <p:cNvSpPr>
              <a:spLocks noChangeShapeType="1"/>
            </p:cNvSpPr>
            <p:nvPr/>
          </p:nvSpPr>
          <p:spPr bwMode="auto">
            <a:xfrm>
              <a:off x="86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2" name="Line 70">
              <a:extLst>
                <a:ext uri="{FF2B5EF4-FFF2-40B4-BE49-F238E27FC236}">
                  <a16:creationId xmlns:a16="http://schemas.microsoft.com/office/drawing/2014/main" id="{F05B679A-F1CE-B445-ADDD-E2F2400D328D}"/>
                </a:ext>
              </a:extLst>
            </p:cNvPr>
            <p:cNvSpPr>
              <a:spLocks noChangeShapeType="1"/>
            </p:cNvSpPr>
            <p:nvPr/>
          </p:nvSpPr>
          <p:spPr bwMode="auto">
            <a:xfrm>
              <a:off x="100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3" name="Line 71">
              <a:extLst>
                <a:ext uri="{FF2B5EF4-FFF2-40B4-BE49-F238E27FC236}">
                  <a16:creationId xmlns:a16="http://schemas.microsoft.com/office/drawing/2014/main" id="{2E048A07-8AAD-7E45-9B4E-31405FC9EBCE}"/>
                </a:ext>
              </a:extLst>
            </p:cNvPr>
            <p:cNvSpPr>
              <a:spLocks noChangeShapeType="1"/>
            </p:cNvSpPr>
            <p:nvPr/>
          </p:nvSpPr>
          <p:spPr bwMode="auto">
            <a:xfrm>
              <a:off x="115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4" name="Line 72">
              <a:extLst>
                <a:ext uri="{FF2B5EF4-FFF2-40B4-BE49-F238E27FC236}">
                  <a16:creationId xmlns:a16="http://schemas.microsoft.com/office/drawing/2014/main" id="{5B527665-CBC1-C74C-9B03-38D1E39A74D0}"/>
                </a:ext>
              </a:extLst>
            </p:cNvPr>
            <p:cNvSpPr>
              <a:spLocks noChangeShapeType="1"/>
            </p:cNvSpPr>
            <p:nvPr/>
          </p:nvSpPr>
          <p:spPr bwMode="auto">
            <a:xfrm>
              <a:off x="1296"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5" name="Line 73">
              <a:extLst>
                <a:ext uri="{FF2B5EF4-FFF2-40B4-BE49-F238E27FC236}">
                  <a16:creationId xmlns:a16="http://schemas.microsoft.com/office/drawing/2014/main" id="{7ED3F9DB-0EAF-954C-B991-5BFE76FB6926}"/>
                </a:ext>
              </a:extLst>
            </p:cNvPr>
            <p:cNvSpPr>
              <a:spLocks noChangeShapeType="1"/>
            </p:cNvSpPr>
            <p:nvPr/>
          </p:nvSpPr>
          <p:spPr bwMode="auto">
            <a:xfrm>
              <a:off x="1440"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6" name="Line 74">
              <a:extLst>
                <a:ext uri="{FF2B5EF4-FFF2-40B4-BE49-F238E27FC236}">
                  <a16:creationId xmlns:a16="http://schemas.microsoft.com/office/drawing/2014/main" id="{254751A9-AB98-F245-80E5-D178400CCF0D}"/>
                </a:ext>
              </a:extLst>
            </p:cNvPr>
            <p:cNvSpPr>
              <a:spLocks noChangeShapeType="1"/>
            </p:cNvSpPr>
            <p:nvPr/>
          </p:nvSpPr>
          <p:spPr bwMode="auto">
            <a:xfrm>
              <a:off x="1584"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7" name="Line 75">
              <a:extLst>
                <a:ext uri="{FF2B5EF4-FFF2-40B4-BE49-F238E27FC236}">
                  <a16:creationId xmlns:a16="http://schemas.microsoft.com/office/drawing/2014/main" id="{EE9E0C05-0953-BD40-9E22-81047D71EBF8}"/>
                </a:ext>
              </a:extLst>
            </p:cNvPr>
            <p:cNvSpPr>
              <a:spLocks noChangeShapeType="1"/>
            </p:cNvSpPr>
            <p:nvPr/>
          </p:nvSpPr>
          <p:spPr bwMode="auto">
            <a:xfrm>
              <a:off x="1728"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8" name="Line 76">
              <a:extLst>
                <a:ext uri="{FF2B5EF4-FFF2-40B4-BE49-F238E27FC236}">
                  <a16:creationId xmlns:a16="http://schemas.microsoft.com/office/drawing/2014/main" id="{2DB0CB40-4827-8446-AAC2-76CE9E9CDA57}"/>
                </a:ext>
              </a:extLst>
            </p:cNvPr>
            <p:cNvSpPr>
              <a:spLocks noChangeShapeType="1"/>
            </p:cNvSpPr>
            <p:nvPr/>
          </p:nvSpPr>
          <p:spPr bwMode="auto">
            <a:xfrm>
              <a:off x="1872" y="105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69" name="Line 77">
              <a:extLst>
                <a:ext uri="{FF2B5EF4-FFF2-40B4-BE49-F238E27FC236}">
                  <a16:creationId xmlns:a16="http://schemas.microsoft.com/office/drawing/2014/main" id="{6254A9C1-44B9-5A48-B1A2-FF572757ECD6}"/>
                </a:ext>
              </a:extLst>
            </p:cNvPr>
            <p:cNvSpPr>
              <a:spLocks noChangeShapeType="1"/>
            </p:cNvSpPr>
            <p:nvPr/>
          </p:nvSpPr>
          <p:spPr bwMode="auto">
            <a:xfrm rot="5400000">
              <a:off x="1008" y="19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0" name="Line 78">
              <a:extLst>
                <a:ext uri="{FF2B5EF4-FFF2-40B4-BE49-F238E27FC236}">
                  <a16:creationId xmlns:a16="http://schemas.microsoft.com/office/drawing/2014/main" id="{26AD799C-71D5-5447-8572-67864819B5FA}"/>
                </a:ext>
              </a:extLst>
            </p:cNvPr>
            <p:cNvSpPr>
              <a:spLocks noChangeShapeType="1"/>
            </p:cNvSpPr>
            <p:nvPr/>
          </p:nvSpPr>
          <p:spPr bwMode="auto">
            <a:xfrm rot="5400000">
              <a:off x="1008" y="33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1" name="Line 79">
              <a:extLst>
                <a:ext uri="{FF2B5EF4-FFF2-40B4-BE49-F238E27FC236}">
                  <a16:creationId xmlns:a16="http://schemas.microsoft.com/office/drawing/2014/main" id="{477BE4D3-71CE-2346-97BE-8870618DAC76}"/>
                </a:ext>
              </a:extLst>
            </p:cNvPr>
            <p:cNvSpPr>
              <a:spLocks noChangeShapeType="1"/>
            </p:cNvSpPr>
            <p:nvPr/>
          </p:nvSpPr>
          <p:spPr bwMode="auto">
            <a:xfrm rot="5400000">
              <a:off x="1008" y="48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2" name="Line 80">
              <a:extLst>
                <a:ext uri="{FF2B5EF4-FFF2-40B4-BE49-F238E27FC236}">
                  <a16:creationId xmlns:a16="http://schemas.microsoft.com/office/drawing/2014/main" id="{812668A7-FBF7-6946-B5A6-D41B6C65AD5A}"/>
                </a:ext>
              </a:extLst>
            </p:cNvPr>
            <p:cNvSpPr>
              <a:spLocks noChangeShapeType="1"/>
            </p:cNvSpPr>
            <p:nvPr/>
          </p:nvSpPr>
          <p:spPr bwMode="auto">
            <a:xfrm rot="5400000">
              <a:off x="1008" y="62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3" name="Line 81">
              <a:extLst>
                <a:ext uri="{FF2B5EF4-FFF2-40B4-BE49-F238E27FC236}">
                  <a16:creationId xmlns:a16="http://schemas.microsoft.com/office/drawing/2014/main" id="{D682C767-3C2D-E64A-8BFA-D94E86ECB8F9}"/>
                </a:ext>
              </a:extLst>
            </p:cNvPr>
            <p:cNvSpPr>
              <a:spLocks noChangeShapeType="1"/>
            </p:cNvSpPr>
            <p:nvPr/>
          </p:nvSpPr>
          <p:spPr bwMode="auto">
            <a:xfrm rot="5400000">
              <a:off x="1008" y="76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4" name="Line 82">
              <a:extLst>
                <a:ext uri="{FF2B5EF4-FFF2-40B4-BE49-F238E27FC236}">
                  <a16:creationId xmlns:a16="http://schemas.microsoft.com/office/drawing/2014/main" id="{2E77359B-4E7C-E345-9BD4-E139F02D838C}"/>
                </a:ext>
              </a:extLst>
            </p:cNvPr>
            <p:cNvSpPr>
              <a:spLocks noChangeShapeType="1"/>
            </p:cNvSpPr>
            <p:nvPr/>
          </p:nvSpPr>
          <p:spPr bwMode="auto">
            <a:xfrm rot="5400000">
              <a:off x="1008" y="91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5" name="Line 83">
              <a:extLst>
                <a:ext uri="{FF2B5EF4-FFF2-40B4-BE49-F238E27FC236}">
                  <a16:creationId xmlns:a16="http://schemas.microsoft.com/office/drawing/2014/main" id="{5F6A3A41-E822-1A4B-B1CC-7CC71B179BC4}"/>
                </a:ext>
              </a:extLst>
            </p:cNvPr>
            <p:cNvSpPr>
              <a:spLocks noChangeShapeType="1"/>
            </p:cNvSpPr>
            <p:nvPr/>
          </p:nvSpPr>
          <p:spPr bwMode="auto">
            <a:xfrm rot="5400000">
              <a:off x="1009" y="1057"/>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6" name="Line 84">
              <a:extLst>
                <a:ext uri="{FF2B5EF4-FFF2-40B4-BE49-F238E27FC236}">
                  <a16:creationId xmlns:a16="http://schemas.microsoft.com/office/drawing/2014/main" id="{68E0AB6B-CE62-2349-BD98-AB69005A3A8D}"/>
                </a:ext>
              </a:extLst>
            </p:cNvPr>
            <p:cNvSpPr>
              <a:spLocks noChangeShapeType="1"/>
            </p:cNvSpPr>
            <p:nvPr/>
          </p:nvSpPr>
          <p:spPr bwMode="auto">
            <a:xfrm rot="5400000">
              <a:off x="1008" y="120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7" name="Line 85">
              <a:extLst>
                <a:ext uri="{FF2B5EF4-FFF2-40B4-BE49-F238E27FC236}">
                  <a16:creationId xmlns:a16="http://schemas.microsoft.com/office/drawing/2014/main" id="{27E8416B-5A29-E047-B13D-A8BC1056727D}"/>
                </a:ext>
              </a:extLst>
            </p:cNvPr>
            <p:cNvSpPr>
              <a:spLocks noChangeShapeType="1"/>
            </p:cNvSpPr>
            <p:nvPr/>
          </p:nvSpPr>
          <p:spPr bwMode="auto">
            <a:xfrm rot="5400000">
              <a:off x="1008" y="1344"/>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8" name="Line 86">
              <a:extLst>
                <a:ext uri="{FF2B5EF4-FFF2-40B4-BE49-F238E27FC236}">
                  <a16:creationId xmlns:a16="http://schemas.microsoft.com/office/drawing/2014/main" id="{4292668A-0B44-CC4D-A8DB-D7C1EDD83013}"/>
                </a:ext>
              </a:extLst>
            </p:cNvPr>
            <p:cNvSpPr>
              <a:spLocks noChangeShapeType="1"/>
            </p:cNvSpPr>
            <p:nvPr/>
          </p:nvSpPr>
          <p:spPr bwMode="auto">
            <a:xfrm rot="5400000">
              <a:off x="1008" y="1488"/>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79" name="Line 87">
              <a:extLst>
                <a:ext uri="{FF2B5EF4-FFF2-40B4-BE49-F238E27FC236}">
                  <a16:creationId xmlns:a16="http://schemas.microsoft.com/office/drawing/2014/main" id="{28777FFB-2D93-AB49-82E0-F250BB33C4E1}"/>
                </a:ext>
              </a:extLst>
            </p:cNvPr>
            <p:cNvSpPr>
              <a:spLocks noChangeShapeType="1"/>
            </p:cNvSpPr>
            <p:nvPr/>
          </p:nvSpPr>
          <p:spPr bwMode="auto">
            <a:xfrm rot="5400000">
              <a:off x="1008" y="1632"/>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0" name="Line 88">
              <a:extLst>
                <a:ext uri="{FF2B5EF4-FFF2-40B4-BE49-F238E27FC236}">
                  <a16:creationId xmlns:a16="http://schemas.microsoft.com/office/drawing/2014/main" id="{303647CE-13C7-CB4F-BBB6-9DF074B86FB4}"/>
                </a:ext>
              </a:extLst>
            </p:cNvPr>
            <p:cNvSpPr>
              <a:spLocks noChangeShapeType="1"/>
            </p:cNvSpPr>
            <p:nvPr/>
          </p:nvSpPr>
          <p:spPr bwMode="auto">
            <a:xfrm rot="5400000">
              <a:off x="1008" y="1776"/>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1" name="Line 89">
              <a:extLst>
                <a:ext uri="{FF2B5EF4-FFF2-40B4-BE49-F238E27FC236}">
                  <a16:creationId xmlns:a16="http://schemas.microsoft.com/office/drawing/2014/main" id="{AF6A756E-02F7-8D4D-90E3-465E1D00A7DE}"/>
                </a:ext>
              </a:extLst>
            </p:cNvPr>
            <p:cNvSpPr>
              <a:spLocks noChangeShapeType="1"/>
            </p:cNvSpPr>
            <p:nvPr/>
          </p:nvSpPr>
          <p:spPr bwMode="auto">
            <a:xfrm rot="5400000">
              <a:off x="1008" y="1920"/>
              <a:ext cx="0" cy="172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882" name="Rectangle 90">
            <a:extLst>
              <a:ext uri="{FF2B5EF4-FFF2-40B4-BE49-F238E27FC236}">
                <a16:creationId xmlns:a16="http://schemas.microsoft.com/office/drawing/2014/main" id="{36763102-AEF2-3748-9804-DCEAD32F88F8}"/>
              </a:ext>
            </a:extLst>
          </p:cNvPr>
          <p:cNvSpPr>
            <a:spLocks noChangeArrowheads="1"/>
          </p:cNvSpPr>
          <p:nvPr/>
        </p:nvSpPr>
        <p:spPr bwMode="auto">
          <a:xfrm>
            <a:off x="2286000" y="4878388"/>
            <a:ext cx="228600" cy="228600"/>
          </a:xfrm>
          <a:prstGeom prst="rect">
            <a:avLst/>
          </a:prstGeom>
          <a:noFill/>
          <a:ln w="2857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3" name="Line 91">
            <a:extLst>
              <a:ext uri="{FF2B5EF4-FFF2-40B4-BE49-F238E27FC236}">
                <a16:creationId xmlns:a16="http://schemas.microsoft.com/office/drawing/2014/main" id="{B9B57E5C-DD15-1944-9E50-96C403EFBEED}"/>
              </a:ext>
            </a:extLst>
          </p:cNvPr>
          <p:cNvSpPr>
            <a:spLocks noChangeShapeType="1"/>
          </p:cNvSpPr>
          <p:nvPr/>
        </p:nvSpPr>
        <p:spPr bwMode="auto">
          <a:xfrm flipV="1">
            <a:off x="2286000" y="3963988"/>
            <a:ext cx="1143000" cy="9144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4" name="Rectangle 92">
            <a:extLst>
              <a:ext uri="{FF2B5EF4-FFF2-40B4-BE49-F238E27FC236}">
                <a16:creationId xmlns:a16="http://schemas.microsoft.com/office/drawing/2014/main" id="{C1DDDBF6-DF1C-694F-80A1-328B69771191}"/>
              </a:ext>
            </a:extLst>
          </p:cNvPr>
          <p:cNvSpPr>
            <a:spLocks noChangeArrowheads="1"/>
          </p:cNvSpPr>
          <p:nvPr/>
        </p:nvSpPr>
        <p:spPr bwMode="auto">
          <a:xfrm>
            <a:off x="3429000" y="3963988"/>
            <a:ext cx="1371600" cy="1371600"/>
          </a:xfrm>
          <a:prstGeom prst="rect">
            <a:avLst/>
          </a:prstGeom>
          <a:solidFill>
            <a:schemeClr val="accent1"/>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4800">
                <a:latin typeface="Symbol" pitchFamily="2" charset="2"/>
              </a:rPr>
              <a:t>ε?</a:t>
            </a:r>
            <a:endParaRPr lang="en-US" altLang="en-US">
              <a:latin typeface="Symbol" pitchFamily="2" charset="2"/>
            </a:endParaRPr>
          </a:p>
        </p:txBody>
      </p:sp>
      <p:sp>
        <p:nvSpPr>
          <p:cNvPr id="33885" name="Line 93">
            <a:extLst>
              <a:ext uri="{FF2B5EF4-FFF2-40B4-BE49-F238E27FC236}">
                <a16:creationId xmlns:a16="http://schemas.microsoft.com/office/drawing/2014/main" id="{CA44ED9E-BB37-864F-A97E-CD574FF3EC6A}"/>
              </a:ext>
            </a:extLst>
          </p:cNvPr>
          <p:cNvSpPr>
            <a:spLocks noChangeShapeType="1"/>
          </p:cNvSpPr>
          <p:nvPr/>
        </p:nvSpPr>
        <p:spPr bwMode="auto">
          <a:xfrm>
            <a:off x="2286000" y="5106988"/>
            <a:ext cx="1143000" cy="22860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44047" name="Group 94">
            <a:extLst>
              <a:ext uri="{FF2B5EF4-FFF2-40B4-BE49-F238E27FC236}">
                <a16:creationId xmlns:a16="http://schemas.microsoft.com/office/drawing/2014/main" id="{BB60AEB7-E179-FD46-A50E-7F5AD237A5D6}"/>
              </a:ext>
            </a:extLst>
          </p:cNvPr>
          <p:cNvGrpSpPr>
            <a:grpSpLocks/>
          </p:cNvGrpSpPr>
          <p:nvPr/>
        </p:nvGrpSpPr>
        <p:grpSpPr bwMode="auto">
          <a:xfrm>
            <a:off x="914400" y="4648200"/>
            <a:ext cx="1371600" cy="1371600"/>
            <a:chOff x="576" y="2928"/>
            <a:chExt cx="864" cy="864"/>
          </a:xfrm>
        </p:grpSpPr>
        <p:sp>
          <p:nvSpPr>
            <p:cNvPr id="33887" name="Rectangle 95">
              <a:extLst>
                <a:ext uri="{FF2B5EF4-FFF2-40B4-BE49-F238E27FC236}">
                  <a16:creationId xmlns:a16="http://schemas.microsoft.com/office/drawing/2014/main" id="{787910AB-399A-C84D-8435-BBB304989A90}"/>
                </a:ext>
              </a:extLst>
            </p:cNvPr>
            <p:cNvSpPr>
              <a:spLocks noChangeArrowheads="1"/>
            </p:cNvSpPr>
            <p:nvPr/>
          </p:nvSpPr>
          <p:spPr bwMode="auto">
            <a:xfrm>
              <a:off x="1152"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8" name="Rectangle 96">
              <a:extLst>
                <a:ext uri="{FF2B5EF4-FFF2-40B4-BE49-F238E27FC236}">
                  <a16:creationId xmlns:a16="http://schemas.microsoft.com/office/drawing/2014/main" id="{FADBCBFF-47D4-1C48-BE82-3928BA77D43F}"/>
                </a:ext>
              </a:extLst>
            </p:cNvPr>
            <p:cNvSpPr>
              <a:spLocks noChangeArrowheads="1"/>
            </p:cNvSpPr>
            <p:nvPr/>
          </p:nvSpPr>
          <p:spPr bwMode="auto">
            <a:xfrm>
              <a:off x="1152"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89" name="Rectangle 97">
              <a:extLst>
                <a:ext uri="{FF2B5EF4-FFF2-40B4-BE49-F238E27FC236}">
                  <a16:creationId xmlns:a16="http://schemas.microsoft.com/office/drawing/2014/main" id="{618ED6DD-B66A-7E42-827F-737CAD992AD6}"/>
                </a:ext>
              </a:extLst>
            </p:cNvPr>
            <p:cNvSpPr>
              <a:spLocks noChangeArrowheads="1"/>
            </p:cNvSpPr>
            <p:nvPr/>
          </p:nvSpPr>
          <p:spPr bwMode="auto">
            <a:xfrm>
              <a:off x="129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0" name="Rectangle 98">
              <a:extLst>
                <a:ext uri="{FF2B5EF4-FFF2-40B4-BE49-F238E27FC236}">
                  <a16:creationId xmlns:a16="http://schemas.microsoft.com/office/drawing/2014/main" id="{71F1E5B0-CCDB-EB4A-A813-CF4D5F86F56D}"/>
                </a:ext>
              </a:extLst>
            </p:cNvPr>
            <p:cNvSpPr>
              <a:spLocks noChangeArrowheads="1"/>
            </p:cNvSpPr>
            <p:nvPr/>
          </p:nvSpPr>
          <p:spPr bwMode="auto">
            <a:xfrm>
              <a:off x="129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1" name="Rectangle 99">
              <a:extLst>
                <a:ext uri="{FF2B5EF4-FFF2-40B4-BE49-F238E27FC236}">
                  <a16:creationId xmlns:a16="http://schemas.microsoft.com/office/drawing/2014/main" id="{FF364464-3120-8F4C-A0F2-A2C1FFC33E07}"/>
                </a:ext>
              </a:extLst>
            </p:cNvPr>
            <p:cNvSpPr>
              <a:spLocks noChangeArrowheads="1"/>
            </p:cNvSpPr>
            <p:nvPr/>
          </p:nvSpPr>
          <p:spPr bwMode="auto">
            <a:xfrm>
              <a:off x="1152"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2" name="Rectangle 100">
              <a:extLst>
                <a:ext uri="{FF2B5EF4-FFF2-40B4-BE49-F238E27FC236}">
                  <a16:creationId xmlns:a16="http://schemas.microsoft.com/office/drawing/2014/main" id="{EA1F6509-70AD-B941-B9AE-017F4EA708D3}"/>
                </a:ext>
              </a:extLst>
            </p:cNvPr>
            <p:cNvSpPr>
              <a:spLocks noChangeArrowheads="1"/>
            </p:cNvSpPr>
            <p:nvPr/>
          </p:nvSpPr>
          <p:spPr bwMode="auto">
            <a:xfrm>
              <a:off x="1152"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3" name="Rectangle 101">
              <a:extLst>
                <a:ext uri="{FF2B5EF4-FFF2-40B4-BE49-F238E27FC236}">
                  <a16:creationId xmlns:a16="http://schemas.microsoft.com/office/drawing/2014/main" id="{9FEC6C33-2CD5-AF44-9DDF-4D7BAEAE84C0}"/>
                </a:ext>
              </a:extLst>
            </p:cNvPr>
            <p:cNvSpPr>
              <a:spLocks noChangeArrowheads="1"/>
            </p:cNvSpPr>
            <p:nvPr/>
          </p:nvSpPr>
          <p:spPr bwMode="auto">
            <a:xfrm>
              <a:off x="720"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4" name="Rectangle 102">
              <a:extLst>
                <a:ext uri="{FF2B5EF4-FFF2-40B4-BE49-F238E27FC236}">
                  <a16:creationId xmlns:a16="http://schemas.microsoft.com/office/drawing/2014/main" id="{1C587D7D-D8CF-5945-9D96-083356EB894B}"/>
                </a:ext>
              </a:extLst>
            </p:cNvPr>
            <p:cNvSpPr>
              <a:spLocks noChangeArrowheads="1"/>
            </p:cNvSpPr>
            <p:nvPr/>
          </p:nvSpPr>
          <p:spPr bwMode="auto">
            <a:xfrm>
              <a:off x="864"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5" name="Rectangle 103">
              <a:extLst>
                <a:ext uri="{FF2B5EF4-FFF2-40B4-BE49-F238E27FC236}">
                  <a16:creationId xmlns:a16="http://schemas.microsoft.com/office/drawing/2014/main" id="{17EFD275-D6B8-1744-84B0-8C0630EE4FE9}"/>
                </a:ext>
              </a:extLst>
            </p:cNvPr>
            <p:cNvSpPr>
              <a:spLocks noChangeArrowheads="1"/>
            </p:cNvSpPr>
            <p:nvPr/>
          </p:nvSpPr>
          <p:spPr bwMode="auto">
            <a:xfrm>
              <a:off x="1008"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6" name="Rectangle 104">
              <a:extLst>
                <a:ext uri="{FF2B5EF4-FFF2-40B4-BE49-F238E27FC236}">
                  <a16:creationId xmlns:a16="http://schemas.microsoft.com/office/drawing/2014/main" id="{18B378D3-42B7-2B4E-9AD7-E6E4E8521D51}"/>
                </a:ext>
              </a:extLst>
            </p:cNvPr>
            <p:cNvSpPr>
              <a:spLocks noChangeArrowheads="1"/>
            </p:cNvSpPr>
            <p:nvPr/>
          </p:nvSpPr>
          <p:spPr bwMode="auto">
            <a:xfrm>
              <a:off x="1152" y="292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7" name="Rectangle 105">
              <a:extLst>
                <a:ext uri="{FF2B5EF4-FFF2-40B4-BE49-F238E27FC236}">
                  <a16:creationId xmlns:a16="http://schemas.microsoft.com/office/drawing/2014/main" id="{4B1CA898-FE00-F14C-91E1-71725B1F2691}"/>
                </a:ext>
              </a:extLst>
            </p:cNvPr>
            <p:cNvSpPr>
              <a:spLocks noChangeArrowheads="1"/>
            </p:cNvSpPr>
            <p:nvPr/>
          </p:nvSpPr>
          <p:spPr bwMode="auto">
            <a:xfrm>
              <a:off x="720"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8" name="Rectangle 106">
              <a:extLst>
                <a:ext uri="{FF2B5EF4-FFF2-40B4-BE49-F238E27FC236}">
                  <a16:creationId xmlns:a16="http://schemas.microsoft.com/office/drawing/2014/main" id="{CE96DD2F-3CBC-4D47-B3FA-836C45AC2150}"/>
                </a:ext>
              </a:extLst>
            </p:cNvPr>
            <p:cNvSpPr>
              <a:spLocks noChangeArrowheads="1"/>
            </p:cNvSpPr>
            <p:nvPr/>
          </p:nvSpPr>
          <p:spPr bwMode="auto">
            <a:xfrm>
              <a:off x="864"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899" name="Rectangle 107">
              <a:extLst>
                <a:ext uri="{FF2B5EF4-FFF2-40B4-BE49-F238E27FC236}">
                  <a16:creationId xmlns:a16="http://schemas.microsoft.com/office/drawing/2014/main" id="{3AD02BCD-C3CE-E34D-8A22-F5D4F39B7FA0}"/>
                </a:ext>
              </a:extLst>
            </p:cNvPr>
            <p:cNvSpPr>
              <a:spLocks noChangeArrowheads="1"/>
            </p:cNvSpPr>
            <p:nvPr/>
          </p:nvSpPr>
          <p:spPr bwMode="auto">
            <a:xfrm>
              <a:off x="1008"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0" name="Rectangle 108">
              <a:extLst>
                <a:ext uri="{FF2B5EF4-FFF2-40B4-BE49-F238E27FC236}">
                  <a16:creationId xmlns:a16="http://schemas.microsoft.com/office/drawing/2014/main" id="{8F8AFAEB-8F01-C544-A429-3134ADB87E73}"/>
                </a:ext>
              </a:extLst>
            </p:cNvPr>
            <p:cNvSpPr>
              <a:spLocks noChangeArrowheads="1"/>
            </p:cNvSpPr>
            <p:nvPr/>
          </p:nvSpPr>
          <p:spPr bwMode="auto">
            <a:xfrm>
              <a:off x="576"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1" name="Rectangle 109">
              <a:extLst>
                <a:ext uri="{FF2B5EF4-FFF2-40B4-BE49-F238E27FC236}">
                  <a16:creationId xmlns:a16="http://schemas.microsoft.com/office/drawing/2014/main" id="{31D66A0A-5A4A-A741-96D3-D351AF022A22}"/>
                </a:ext>
              </a:extLst>
            </p:cNvPr>
            <p:cNvSpPr>
              <a:spLocks noChangeArrowheads="1"/>
            </p:cNvSpPr>
            <p:nvPr/>
          </p:nvSpPr>
          <p:spPr bwMode="auto">
            <a:xfrm>
              <a:off x="720"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2" name="Rectangle 110">
              <a:extLst>
                <a:ext uri="{FF2B5EF4-FFF2-40B4-BE49-F238E27FC236}">
                  <a16:creationId xmlns:a16="http://schemas.microsoft.com/office/drawing/2014/main" id="{77F2C58E-806B-E942-A397-08D5CF9906EF}"/>
                </a:ext>
              </a:extLst>
            </p:cNvPr>
            <p:cNvSpPr>
              <a:spLocks noChangeArrowheads="1"/>
            </p:cNvSpPr>
            <p:nvPr/>
          </p:nvSpPr>
          <p:spPr bwMode="auto">
            <a:xfrm>
              <a:off x="864"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3" name="Rectangle 111">
              <a:extLst>
                <a:ext uri="{FF2B5EF4-FFF2-40B4-BE49-F238E27FC236}">
                  <a16:creationId xmlns:a16="http://schemas.microsoft.com/office/drawing/2014/main" id="{E38DE6C3-37B3-514F-8ADA-099D1DCEC0C4}"/>
                </a:ext>
              </a:extLst>
            </p:cNvPr>
            <p:cNvSpPr>
              <a:spLocks noChangeArrowheads="1"/>
            </p:cNvSpPr>
            <p:nvPr/>
          </p:nvSpPr>
          <p:spPr bwMode="auto">
            <a:xfrm>
              <a:off x="1008" y="3216"/>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4" name="Rectangle 112">
              <a:extLst>
                <a:ext uri="{FF2B5EF4-FFF2-40B4-BE49-F238E27FC236}">
                  <a16:creationId xmlns:a16="http://schemas.microsoft.com/office/drawing/2014/main" id="{36F98E4A-B005-3E4C-B6B0-C8863E77E8C9}"/>
                </a:ext>
              </a:extLst>
            </p:cNvPr>
            <p:cNvSpPr>
              <a:spLocks noChangeArrowheads="1"/>
            </p:cNvSpPr>
            <p:nvPr/>
          </p:nvSpPr>
          <p:spPr bwMode="auto">
            <a:xfrm>
              <a:off x="576"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5" name="Rectangle 113">
              <a:extLst>
                <a:ext uri="{FF2B5EF4-FFF2-40B4-BE49-F238E27FC236}">
                  <a16:creationId xmlns:a16="http://schemas.microsoft.com/office/drawing/2014/main" id="{DCA35A09-70CC-2D41-A800-E654E7865E6C}"/>
                </a:ext>
              </a:extLst>
            </p:cNvPr>
            <p:cNvSpPr>
              <a:spLocks noChangeArrowheads="1"/>
            </p:cNvSpPr>
            <p:nvPr/>
          </p:nvSpPr>
          <p:spPr bwMode="auto">
            <a:xfrm>
              <a:off x="720"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6" name="Rectangle 114">
              <a:extLst>
                <a:ext uri="{FF2B5EF4-FFF2-40B4-BE49-F238E27FC236}">
                  <a16:creationId xmlns:a16="http://schemas.microsoft.com/office/drawing/2014/main" id="{59E71871-374B-144B-B505-220620E20ED0}"/>
                </a:ext>
              </a:extLst>
            </p:cNvPr>
            <p:cNvSpPr>
              <a:spLocks noChangeArrowheads="1"/>
            </p:cNvSpPr>
            <p:nvPr/>
          </p:nvSpPr>
          <p:spPr bwMode="auto">
            <a:xfrm>
              <a:off x="864"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7" name="Rectangle 115">
              <a:extLst>
                <a:ext uri="{FF2B5EF4-FFF2-40B4-BE49-F238E27FC236}">
                  <a16:creationId xmlns:a16="http://schemas.microsoft.com/office/drawing/2014/main" id="{0BF92E12-F461-B145-93CE-50E841EC22C7}"/>
                </a:ext>
              </a:extLst>
            </p:cNvPr>
            <p:cNvSpPr>
              <a:spLocks noChangeArrowheads="1"/>
            </p:cNvSpPr>
            <p:nvPr/>
          </p:nvSpPr>
          <p:spPr bwMode="auto">
            <a:xfrm>
              <a:off x="1008" y="3360"/>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8" name="Rectangle 116">
              <a:extLst>
                <a:ext uri="{FF2B5EF4-FFF2-40B4-BE49-F238E27FC236}">
                  <a16:creationId xmlns:a16="http://schemas.microsoft.com/office/drawing/2014/main" id="{C561B742-FEC6-6A43-930F-C8B106E020AC}"/>
                </a:ext>
              </a:extLst>
            </p:cNvPr>
            <p:cNvSpPr>
              <a:spLocks noChangeArrowheads="1"/>
            </p:cNvSpPr>
            <p:nvPr/>
          </p:nvSpPr>
          <p:spPr bwMode="auto">
            <a:xfrm>
              <a:off x="720"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09" name="Rectangle 117">
              <a:extLst>
                <a:ext uri="{FF2B5EF4-FFF2-40B4-BE49-F238E27FC236}">
                  <a16:creationId xmlns:a16="http://schemas.microsoft.com/office/drawing/2014/main" id="{76B3A52C-0A15-F84F-B754-0A319AD4259D}"/>
                </a:ext>
              </a:extLst>
            </p:cNvPr>
            <p:cNvSpPr>
              <a:spLocks noChangeArrowheads="1"/>
            </p:cNvSpPr>
            <p:nvPr/>
          </p:nvSpPr>
          <p:spPr bwMode="auto">
            <a:xfrm>
              <a:off x="864"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0" name="Rectangle 118">
              <a:extLst>
                <a:ext uri="{FF2B5EF4-FFF2-40B4-BE49-F238E27FC236}">
                  <a16:creationId xmlns:a16="http://schemas.microsoft.com/office/drawing/2014/main" id="{BAE1A29E-10BE-E341-AEB1-43F9C98BB439}"/>
                </a:ext>
              </a:extLst>
            </p:cNvPr>
            <p:cNvSpPr>
              <a:spLocks noChangeArrowheads="1"/>
            </p:cNvSpPr>
            <p:nvPr/>
          </p:nvSpPr>
          <p:spPr bwMode="auto">
            <a:xfrm>
              <a:off x="1008"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1" name="Rectangle 119">
              <a:extLst>
                <a:ext uri="{FF2B5EF4-FFF2-40B4-BE49-F238E27FC236}">
                  <a16:creationId xmlns:a16="http://schemas.microsoft.com/office/drawing/2014/main" id="{2A25E662-1E09-3642-8EAD-D40AC3C2CB4D}"/>
                </a:ext>
              </a:extLst>
            </p:cNvPr>
            <p:cNvSpPr>
              <a:spLocks noChangeArrowheads="1"/>
            </p:cNvSpPr>
            <p:nvPr/>
          </p:nvSpPr>
          <p:spPr bwMode="auto">
            <a:xfrm>
              <a:off x="864"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2" name="Rectangle 120">
              <a:extLst>
                <a:ext uri="{FF2B5EF4-FFF2-40B4-BE49-F238E27FC236}">
                  <a16:creationId xmlns:a16="http://schemas.microsoft.com/office/drawing/2014/main" id="{073873DC-2AF9-9C41-BF3F-8C5B793E7418}"/>
                </a:ext>
              </a:extLst>
            </p:cNvPr>
            <p:cNvSpPr>
              <a:spLocks noChangeArrowheads="1"/>
            </p:cNvSpPr>
            <p:nvPr/>
          </p:nvSpPr>
          <p:spPr bwMode="auto">
            <a:xfrm>
              <a:off x="1008" y="3648"/>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3" name="Rectangle 121">
              <a:extLst>
                <a:ext uri="{FF2B5EF4-FFF2-40B4-BE49-F238E27FC236}">
                  <a16:creationId xmlns:a16="http://schemas.microsoft.com/office/drawing/2014/main" id="{FF75CDED-9675-8C4D-850F-58FDF0336BB8}"/>
                </a:ext>
              </a:extLst>
            </p:cNvPr>
            <p:cNvSpPr>
              <a:spLocks noChangeArrowheads="1"/>
            </p:cNvSpPr>
            <p:nvPr/>
          </p:nvSpPr>
          <p:spPr bwMode="auto">
            <a:xfrm>
              <a:off x="1296" y="3504"/>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4" name="Rectangle 122">
              <a:extLst>
                <a:ext uri="{FF2B5EF4-FFF2-40B4-BE49-F238E27FC236}">
                  <a16:creationId xmlns:a16="http://schemas.microsoft.com/office/drawing/2014/main" id="{4A55DEEA-F372-2740-8D1C-978761FF8776}"/>
                </a:ext>
              </a:extLst>
            </p:cNvPr>
            <p:cNvSpPr>
              <a:spLocks noChangeArrowheads="1"/>
            </p:cNvSpPr>
            <p:nvPr/>
          </p:nvSpPr>
          <p:spPr bwMode="auto">
            <a:xfrm>
              <a:off x="1296" y="3072"/>
              <a:ext cx="144" cy="14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15" name="Line 123">
            <a:extLst>
              <a:ext uri="{FF2B5EF4-FFF2-40B4-BE49-F238E27FC236}">
                <a16:creationId xmlns:a16="http://schemas.microsoft.com/office/drawing/2014/main" id="{15D6D0F8-D566-4044-864E-4FFF966AAE85}"/>
              </a:ext>
            </a:extLst>
          </p:cNvPr>
          <p:cNvSpPr>
            <a:spLocks noChangeShapeType="1"/>
          </p:cNvSpPr>
          <p:nvPr/>
        </p:nvSpPr>
        <p:spPr bwMode="auto">
          <a:xfrm>
            <a:off x="4114800" y="2590800"/>
            <a:ext cx="0" cy="11430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33916" name="Group 124">
            <a:extLst>
              <a:ext uri="{FF2B5EF4-FFF2-40B4-BE49-F238E27FC236}">
                <a16:creationId xmlns:a16="http://schemas.microsoft.com/office/drawing/2014/main" id="{CB685013-848A-464A-A981-CDABBF127ACE}"/>
              </a:ext>
            </a:extLst>
          </p:cNvPr>
          <p:cNvGrpSpPr>
            <a:grpSpLocks/>
          </p:cNvGrpSpPr>
          <p:nvPr/>
        </p:nvGrpSpPr>
        <p:grpSpPr bwMode="auto">
          <a:xfrm>
            <a:off x="4953000" y="1092200"/>
            <a:ext cx="4038600" cy="5618163"/>
            <a:chOff x="3120" y="688"/>
            <a:chExt cx="2544" cy="3539"/>
          </a:xfrm>
        </p:grpSpPr>
        <p:sp>
          <p:nvSpPr>
            <p:cNvPr id="33917" name="Line 125">
              <a:extLst>
                <a:ext uri="{FF2B5EF4-FFF2-40B4-BE49-F238E27FC236}">
                  <a16:creationId xmlns:a16="http://schemas.microsoft.com/office/drawing/2014/main" id="{ACAC785B-CE3A-2A49-9F04-10D8A8B65CE5}"/>
                </a:ext>
              </a:extLst>
            </p:cNvPr>
            <p:cNvSpPr>
              <a:spLocks noChangeShapeType="1"/>
            </p:cNvSpPr>
            <p:nvPr/>
          </p:nvSpPr>
          <p:spPr bwMode="auto">
            <a:xfrm flipH="1" flipV="1">
              <a:off x="3312" y="688"/>
              <a:ext cx="146" cy="336"/>
            </a:xfrm>
            <a:prstGeom prst="line">
              <a:avLst/>
            </a:prstGeom>
            <a:noFill/>
            <a:ln w="2857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18" name="Text Box 126">
              <a:extLst>
                <a:ext uri="{FF2B5EF4-FFF2-40B4-BE49-F238E27FC236}">
                  <a16:creationId xmlns:a16="http://schemas.microsoft.com/office/drawing/2014/main" id="{E693EBD5-3A83-5C4D-84F3-9680B953ED81}"/>
                </a:ext>
              </a:extLst>
            </p:cNvPr>
            <p:cNvSpPr txBox="1">
              <a:spLocks noChangeArrowheads="1"/>
            </p:cNvSpPr>
            <p:nvPr/>
          </p:nvSpPr>
          <p:spPr bwMode="auto">
            <a:xfrm>
              <a:off x="3486" y="736"/>
              <a:ext cx="136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r>
                <a:rPr lang="en-US">
                  <a:latin typeface="Times" charset="0"/>
                  <a:ea typeface="ＭＳ Ｐゴシック" charset="0"/>
                </a:rPr>
                <a:t> is continuous</a:t>
              </a:r>
            </a:p>
          </p:txBody>
        </p:sp>
        <p:sp>
          <p:nvSpPr>
            <p:cNvPr id="33919" name="Text Box 127">
              <a:extLst>
                <a:ext uri="{FF2B5EF4-FFF2-40B4-BE49-F238E27FC236}">
                  <a16:creationId xmlns:a16="http://schemas.microsoft.com/office/drawing/2014/main" id="{0FC36BD6-D8B4-9345-AA7D-3B512B449667}"/>
                </a:ext>
              </a:extLst>
            </p:cNvPr>
            <p:cNvSpPr txBox="1">
              <a:spLocks noChangeArrowheads="1"/>
            </p:cNvSpPr>
            <p:nvPr/>
          </p:nvSpPr>
          <p:spPr bwMode="auto">
            <a:xfrm>
              <a:off x="3472" y="1168"/>
              <a:ext cx="2192" cy="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lnSpc>
                  <a:spcPct val="130000"/>
                </a:lnSpc>
              </a:pPr>
              <a:r>
                <a:rPr lang="en-US" altLang="en-US" b="1">
                  <a:solidFill>
                    <a:srgbClr val="0000FF"/>
                  </a:solidFill>
                </a:rPr>
                <a:t>E</a:t>
              </a:r>
              <a:r>
                <a:rPr lang="en-US" altLang="en-US" baseline="-25000">
                  <a:solidFill>
                    <a:srgbClr val="0000FF"/>
                  </a:solidFill>
                  <a:sym typeface="Symbol" pitchFamily="2" charset="2"/>
                </a:rPr>
                <a:t>⊥</a:t>
              </a:r>
              <a:r>
                <a:rPr lang="en-US" altLang="en-US"/>
                <a:t> is </a:t>
              </a:r>
              <a:r>
                <a:rPr lang="en-US" altLang="en-US">
                  <a:solidFill>
                    <a:srgbClr val="0000FF"/>
                  </a:solidFill>
                </a:rPr>
                <a:t>dis</a:t>
              </a:r>
              <a:r>
                <a:rPr lang="en-US" altLang="en-US"/>
                <a:t>continuous</a:t>
              </a:r>
            </a:p>
            <a:p>
              <a:pPr algn="ctr">
                <a:lnSpc>
                  <a:spcPct val="130000"/>
                </a:lnSpc>
              </a:pPr>
              <a:r>
                <a:rPr lang="en-US" altLang="en-US"/>
                <a:t>(</a:t>
              </a:r>
              <a:r>
                <a:rPr lang="en-US" altLang="en-US" b="1">
                  <a:solidFill>
                    <a:srgbClr val="0000FF"/>
                  </a:solidFill>
                </a:rPr>
                <a:t>D</a:t>
              </a:r>
              <a:r>
                <a:rPr lang="en-US" altLang="en-US" baseline="-25000">
                  <a:solidFill>
                    <a:srgbClr val="0000FF"/>
                  </a:solidFill>
                  <a:sym typeface="Symbol" pitchFamily="2" charset="2"/>
                </a:rPr>
                <a:t>⊥</a:t>
              </a:r>
              <a:r>
                <a:rPr lang="en-US" altLang="en-US"/>
                <a:t> = </a:t>
              </a:r>
              <a:r>
                <a:rPr lang="en-US" altLang="en-US">
                  <a:solidFill>
                    <a:srgbClr val="0000FF"/>
                  </a:solidFill>
                  <a:latin typeface="Symbol" pitchFamily="2" charset="2"/>
                </a:rPr>
                <a:t>ε</a:t>
              </a:r>
              <a:r>
                <a:rPr lang="en-US" altLang="en-US" b="1">
                  <a:solidFill>
                    <a:srgbClr val="0000FF"/>
                  </a:solidFill>
                </a:rPr>
                <a:t>E</a:t>
              </a:r>
              <a:r>
                <a:rPr lang="en-US" altLang="en-US" baseline="-25000">
                  <a:solidFill>
                    <a:srgbClr val="0000FF"/>
                  </a:solidFill>
                  <a:sym typeface="Symbol" pitchFamily="2" charset="2"/>
                </a:rPr>
                <a:t>⊥</a:t>
              </a:r>
              <a:r>
                <a:rPr lang="en-US" altLang="en-US"/>
                <a:t> is continuous)</a:t>
              </a:r>
            </a:p>
          </p:txBody>
        </p:sp>
        <p:sp>
          <p:nvSpPr>
            <p:cNvPr id="33920" name="Line 128">
              <a:extLst>
                <a:ext uri="{FF2B5EF4-FFF2-40B4-BE49-F238E27FC236}">
                  <a16:creationId xmlns:a16="http://schemas.microsoft.com/office/drawing/2014/main" id="{C82A53CF-8B3F-394E-B16F-7CDC834AEC8F}"/>
                </a:ext>
              </a:extLst>
            </p:cNvPr>
            <p:cNvSpPr>
              <a:spLocks noChangeShapeType="1"/>
            </p:cNvSpPr>
            <p:nvPr/>
          </p:nvSpPr>
          <p:spPr bwMode="auto">
            <a:xfrm flipV="1">
              <a:off x="3458" y="1360"/>
              <a:ext cx="286" cy="96"/>
            </a:xfrm>
            <a:prstGeom prst="line">
              <a:avLst/>
            </a:prstGeom>
            <a:noFill/>
            <a:ln w="2857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3921" name="Text Box 129">
              <a:extLst>
                <a:ext uri="{FF2B5EF4-FFF2-40B4-BE49-F238E27FC236}">
                  <a16:creationId xmlns:a16="http://schemas.microsoft.com/office/drawing/2014/main" id="{A5954809-C885-E140-99DA-F3F09E8F550E}"/>
                </a:ext>
              </a:extLst>
            </p:cNvPr>
            <p:cNvSpPr txBox="1">
              <a:spLocks noChangeArrowheads="1"/>
            </p:cNvSpPr>
            <p:nvPr/>
          </p:nvSpPr>
          <p:spPr bwMode="auto">
            <a:xfrm>
              <a:off x="3120" y="2448"/>
              <a:ext cx="249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charset="0"/>
                <a:ea typeface="ＭＳ Ｐゴシック" charset="0"/>
              </a:endParaRPr>
            </a:p>
          </p:txBody>
        </p:sp>
        <p:sp>
          <p:nvSpPr>
            <p:cNvPr id="33922" name="Text Box 130">
              <a:extLst>
                <a:ext uri="{FF2B5EF4-FFF2-40B4-BE49-F238E27FC236}">
                  <a16:creationId xmlns:a16="http://schemas.microsoft.com/office/drawing/2014/main" id="{ECA2C557-E2FC-DB44-83A4-6B2EF7605CC1}"/>
                </a:ext>
              </a:extLst>
            </p:cNvPr>
            <p:cNvSpPr txBox="1">
              <a:spLocks noChangeArrowheads="1"/>
            </p:cNvSpPr>
            <p:nvPr/>
          </p:nvSpPr>
          <p:spPr bwMode="auto">
            <a:xfrm>
              <a:off x="3168" y="3024"/>
              <a:ext cx="135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Use a </a:t>
              </a:r>
              <a:r>
                <a:rPr lang="en-US" altLang="en-US" i="1">
                  <a:solidFill>
                    <a:srgbClr val="0000FF"/>
                  </a:solidFill>
                </a:rPr>
                <a:t>tensor</a:t>
              </a:r>
              <a:r>
                <a:rPr lang="en-US" altLang="en-US" i="1"/>
                <a:t> </a:t>
              </a:r>
              <a:r>
                <a:rPr lang="en-US" altLang="en-US" i="1">
                  <a:latin typeface="Symbol" pitchFamily="2" charset="2"/>
                </a:rPr>
                <a:t>ε:</a:t>
              </a:r>
              <a:r>
                <a:rPr lang="en-US" altLang="en-US" i="1"/>
                <a:t> </a:t>
              </a:r>
            </a:p>
          </p:txBody>
        </p:sp>
        <p:graphicFrame>
          <p:nvGraphicFramePr>
            <p:cNvPr id="44058" name="Object 131">
              <a:extLst>
                <a:ext uri="{FF2B5EF4-FFF2-40B4-BE49-F238E27FC236}">
                  <a16:creationId xmlns:a16="http://schemas.microsoft.com/office/drawing/2014/main" id="{04F39ACC-BA9B-614B-884B-12B8161C7527}"/>
                </a:ext>
              </a:extLst>
            </p:cNvPr>
            <p:cNvGraphicFramePr>
              <a:graphicFrameLocks noChangeAspect="1"/>
            </p:cNvGraphicFramePr>
            <p:nvPr/>
          </p:nvGraphicFramePr>
          <p:xfrm>
            <a:off x="3752" y="3293"/>
            <a:ext cx="1336" cy="931"/>
          </p:xfrm>
          <a:graphic>
            <a:graphicData uri="http://schemas.openxmlformats.org/presentationml/2006/ole">
              <mc:AlternateContent xmlns:mc="http://schemas.openxmlformats.org/markup-compatibility/2006">
                <mc:Choice xmlns:v="urn:schemas-microsoft-com:vml" Requires="v">
                  <p:oleObj spid="_x0000_s44186" name="Equation" r:id="rId3" imgW="565150" imgH="393700" progId="Equation.3">
                    <p:embed/>
                  </p:oleObj>
                </mc:Choice>
                <mc:Fallback>
                  <p:oleObj name="Equation" r:id="rId3" imgW="565150" imgH="393700" progId="Equation.3">
                    <p:embed/>
                    <p:pic>
                      <p:nvPicPr>
                        <p:cNvPr id="0" name="Object 1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2" y="3293"/>
                          <a:ext cx="1336"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3924" name="Rectangle 132">
              <a:extLst>
                <a:ext uri="{FF2B5EF4-FFF2-40B4-BE49-F238E27FC236}">
                  <a16:creationId xmlns:a16="http://schemas.microsoft.com/office/drawing/2014/main" id="{353EC775-1AE0-464B-8E78-797BE1F13E8E}"/>
                </a:ext>
              </a:extLst>
            </p:cNvPr>
            <p:cNvSpPr>
              <a:spLocks noChangeArrowheads="1"/>
            </p:cNvSpPr>
            <p:nvPr/>
          </p:nvSpPr>
          <p:spPr bwMode="auto">
            <a:xfrm>
              <a:off x="5136" y="3456"/>
              <a:ext cx="296"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a:solidFill>
                    <a:srgbClr val="0000FF"/>
                  </a:solidFill>
                  <a:latin typeface="Times" charset="0"/>
                  <a:ea typeface="ＭＳ Ｐゴシック" charset="0"/>
                </a:rPr>
                <a:t>E</a:t>
              </a:r>
              <a:r>
                <a:rPr lang="en-US" baseline="-25000">
                  <a:solidFill>
                    <a:srgbClr val="0000FF"/>
                  </a:solidFill>
                  <a:latin typeface="Times" charset="0"/>
                  <a:ea typeface="ＭＳ Ｐゴシック" charset="0"/>
                </a:rPr>
                <a:t>||</a:t>
              </a:r>
            </a:p>
          </p:txBody>
        </p:sp>
        <p:sp>
          <p:nvSpPr>
            <p:cNvPr id="33925" name="Rectangle 133">
              <a:extLst>
                <a:ext uri="{FF2B5EF4-FFF2-40B4-BE49-F238E27FC236}">
                  <a16:creationId xmlns:a16="http://schemas.microsoft.com/office/drawing/2014/main" id="{47B9F1C0-EC8E-0840-B66D-A55FB6F4362B}"/>
                </a:ext>
              </a:extLst>
            </p:cNvPr>
            <p:cNvSpPr>
              <a:spLocks noChangeArrowheads="1"/>
            </p:cNvSpPr>
            <p:nvPr/>
          </p:nvSpPr>
          <p:spPr bwMode="auto">
            <a:xfrm>
              <a:off x="5136" y="3936"/>
              <a:ext cx="375"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solidFill>
                    <a:srgbClr val="0000FF"/>
                  </a:solidFill>
                  <a:latin typeface="Times" charset="0"/>
                  <a:ea typeface="ＭＳ Ｐゴシック" charset="0"/>
                </a:rPr>
                <a:t>E</a:t>
              </a:r>
              <a:r>
                <a:rPr lang="en-US" baseline="-25000" dirty="0">
                  <a:solidFill>
                    <a:srgbClr val="0000FF"/>
                  </a:solidFill>
                  <a:latin typeface="Times" charset="0"/>
                  <a:ea typeface="ＭＳ Ｐゴシック" charset="0"/>
                  <a:sym typeface="Symbol" charset="0"/>
                </a:rPr>
                <a:t>⊥</a:t>
              </a:r>
            </a:p>
          </p:txBody>
        </p:sp>
        <p:sp>
          <p:nvSpPr>
            <p:cNvPr id="33926" name="Line 134">
              <a:extLst>
                <a:ext uri="{FF2B5EF4-FFF2-40B4-BE49-F238E27FC236}">
                  <a16:creationId xmlns:a16="http://schemas.microsoft.com/office/drawing/2014/main" id="{914CEE1E-3E67-4945-8DBA-35A2B5B8AE8D}"/>
                </a:ext>
              </a:extLst>
            </p:cNvPr>
            <p:cNvSpPr>
              <a:spLocks noChangeShapeType="1"/>
            </p:cNvSpPr>
            <p:nvPr/>
          </p:nvSpPr>
          <p:spPr bwMode="auto">
            <a:xfrm>
              <a:off x="5124" y="3330"/>
              <a:ext cx="0" cy="528"/>
            </a:xfrm>
            <a:prstGeom prst="line">
              <a:avLst/>
            </a:prstGeom>
            <a:noFill/>
            <a:ln w="9525">
              <a:solidFill>
                <a:srgbClr val="0000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3927" name="Text Box 135">
            <a:extLst>
              <a:ext uri="{FF2B5EF4-FFF2-40B4-BE49-F238E27FC236}">
                <a16:creationId xmlns:a16="http://schemas.microsoft.com/office/drawing/2014/main" id="{FB4D1505-E909-604F-93BF-C4E4604A0936}"/>
              </a:ext>
            </a:extLst>
          </p:cNvPr>
          <p:cNvSpPr txBox="1">
            <a:spLocks noChangeArrowheads="1"/>
          </p:cNvSpPr>
          <p:nvPr/>
        </p:nvSpPr>
        <p:spPr bwMode="auto">
          <a:xfrm>
            <a:off x="3962400" y="6096000"/>
            <a:ext cx="18415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endParaRPr lang="en-US">
              <a:latin typeface="Times" charset="0"/>
              <a:ea typeface="ＭＳ Ｐゴシック" charset="0"/>
            </a:endParaRPr>
          </a:p>
        </p:txBody>
      </p:sp>
      <p:sp>
        <p:nvSpPr>
          <p:cNvPr id="33928" name="Rectangle 136">
            <a:extLst>
              <a:ext uri="{FF2B5EF4-FFF2-40B4-BE49-F238E27FC236}">
                <a16:creationId xmlns:a16="http://schemas.microsoft.com/office/drawing/2014/main" id="{903F246F-7E91-8E4D-A510-7DD85DDCF018}"/>
              </a:ext>
            </a:extLst>
          </p:cNvPr>
          <p:cNvSpPr>
            <a:spLocks noChangeArrowheads="1"/>
          </p:cNvSpPr>
          <p:nvPr/>
        </p:nvSpPr>
        <p:spPr bwMode="auto">
          <a:xfrm>
            <a:off x="3773488" y="6369050"/>
            <a:ext cx="2017712"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Meade et al. (1993)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3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E3AC6C5-08E5-D545-BC0C-AA34F2C3D627}"/>
              </a:ext>
            </a:extLst>
          </p:cNvPr>
          <p:cNvSpPr>
            <a:spLocks noGrp="1" noChangeArrowheads="1"/>
          </p:cNvSpPr>
          <p:nvPr>
            <p:ph type="title"/>
          </p:nvPr>
        </p:nvSpPr>
        <p:spPr>
          <a:xfrm>
            <a:off x="685800" y="76200"/>
            <a:ext cx="7772400" cy="1143000"/>
          </a:xfrm>
        </p:spPr>
        <p:txBody>
          <a:bodyPr/>
          <a:lstStyle/>
          <a:p>
            <a:pPr eaLnBrk="1" hangingPunct="1"/>
            <a:r>
              <a:rPr lang="en-US" altLang="en-US">
                <a:solidFill>
                  <a:schemeClr val="hlink"/>
                </a:solidFill>
              </a:rPr>
              <a:t>The </a:t>
            </a:r>
            <a:r>
              <a:rPr lang="en-US" altLang="en-US">
                <a:solidFill>
                  <a:schemeClr val="hlink"/>
                </a:solidFill>
                <a:latin typeface="Symbol" pitchFamily="2" charset="2"/>
              </a:rPr>
              <a:t>ε</a:t>
            </a:r>
            <a:r>
              <a:rPr lang="en-US" altLang="en-US">
                <a:solidFill>
                  <a:schemeClr val="hlink"/>
                </a:solidFill>
              </a:rPr>
              <a:t>-averaging is </a:t>
            </a:r>
            <a:r>
              <a:rPr lang="en-US" altLang="en-US" i="1">
                <a:solidFill>
                  <a:schemeClr val="hlink"/>
                </a:solidFill>
              </a:rPr>
              <a:t>Important</a:t>
            </a:r>
          </a:p>
        </p:txBody>
      </p:sp>
      <p:pic>
        <p:nvPicPr>
          <p:cNvPr id="34819" name="Picture 3">
            <a:extLst>
              <a:ext uri="{FF2B5EF4-FFF2-40B4-BE49-F238E27FC236}">
                <a16:creationId xmlns:a16="http://schemas.microsoft.com/office/drawing/2014/main" id="{D862681B-860C-5C4F-AF22-1C0BD267EE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450" y="1143000"/>
            <a:ext cx="5600700" cy="482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4820" name="Text Box 4">
            <a:extLst>
              <a:ext uri="{FF2B5EF4-FFF2-40B4-BE49-F238E27FC236}">
                <a16:creationId xmlns:a16="http://schemas.microsoft.com/office/drawing/2014/main" id="{6C400F62-71FB-4740-BB73-C91D540F869E}"/>
              </a:ext>
            </a:extLst>
          </p:cNvPr>
          <p:cNvSpPr txBox="1">
            <a:spLocks noChangeArrowheads="1"/>
          </p:cNvSpPr>
          <p:nvPr/>
        </p:nvSpPr>
        <p:spPr bwMode="auto">
          <a:xfrm>
            <a:off x="1592263" y="5791200"/>
            <a:ext cx="3786187"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resolution (pixels/period)</a:t>
            </a:r>
          </a:p>
        </p:txBody>
      </p:sp>
      <p:sp>
        <p:nvSpPr>
          <p:cNvPr id="34821" name="Text Box 5">
            <a:extLst>
              <a:ext uri="{FF2B5EF4-FFF2-40B4-BE49-F238E27FC236}">
                <a16:creationId xmlns:a16="http://schemas.microsoft.com/office/drawing/2014/main" id="{B6888C23-C253-4540-BF8B-1C3297934ECC}"/>
              </a:ext>
            </a:extLst>
          </p:cNvPr>
          <p:cNvSpPr txBox="1">
            <a:spLocks noChangeArrowheads="1"/>
          </p:cNvSpPr>
          <p:nvPr/>
        </p:nvSpPr>
        <p:spPr bwMode="auto">
          <a:xfrm rot="-5400000">
            <a:off x="-365124" y="3087687"/>
            <a:ext cx="12620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solidFill>
                  <a:schemeClr val="hlink"/>
                </a:solidFill>
                <a:latin typeface="Times" charset="0"/>
                <a:ea typeface="ＭＳ Ｐゴシック" charset="0"/>
              </a:rPr>
              <a:t>% error</a:t>
            </a:r>
          </a:p>
        </p:txBody>
      </p:sp>
      <p:sp>
        <p:nvSpPr>
          <p:cNvPr id="34822" name="Text Box 6">
            <a:extLst>
              <a:ext uri="{FF2B5EF4-FFF2-40B4-BE49-F238E27FC236}">
                <a16:creationId xmlns:a16="http://schemas.microsoft.com/office/drawing/2014/main" id="{F7F1FC03-3CDB-374C-8DA1-E1B6DF091E3F}"/>
              </a:ext>
            </a:extLst>
          </p:cNvPr>
          <p:cNvSpPr txBox="1">
            <a:spLocks noChangeArrowheads="1"/>
          </p:cNvSpPr>
          <p:nvPr/>
        </p:nvSpPr>
        <p:spPr bwMode="auto">
          <a:xfrm>
            <a:off x="2435225" y="1919288"/>
            <a:ext cx="27638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FF0000"/>
                </a:solidFill>
                <a:latin typeface="Times" charset="0"/>
                <a:ea typeface="ＭＳ Ｐゴシック" charset="0"/>
              </a:rPr>
              <a:t>backwards averaging</a:t>
            </a:r>
          </a:p>
        </p:txBody>
      </p:sp>
      <p:sp>
        <p:nvSpPr>
          <p:cNvPr id="34823" name="Text Box 7">
            <a:extLst>
              <a:ext uri="{FF2B5EF4-FFF2-40B4-BE49-F238E27FC236}">
                <a16:creationId xmlns:a16="http://schemas.microsoft.com/office/drawing/2014/main" id="{82B22CD1-F1FF-EC41-BAB9-004444EDE309}"/>
              </a:ext>
            </a:extLst>
          </p:cNvPr>
          <p:cNvSpPr txBox="1">
            <a:spLocks noChangeArrowheads="1"/>
          </p:cNvSpPr>
          <p:nvPr/>
        </p:nvSpPr>
        <p:spPr bwMode="auto">
          <a:xfrm>
            <a:off x="1825625" y="4129088"/>
            <a:ext cx="22050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FF00"/>
                </a:solidFill>
                <a:latin typeface="Times" charset="0"/>
                <a:ea typeface="ＭＳ Ｐゴシック" charset="0"/>
              </a:rPr>
              <a:t>tensor averaging</a:t>
            </a:r>
          </a:p>
        </p:txBody>
      </p:sp>
      <p:sp>
        <p:nvSpPr>
          <p:cNvPr id="34824" name="Text Box 8">
            <a:extLst>
              <a:ext uri="{FF2B5EF4-FFF2-40B4-BE49-F238E27FC236}">
                <a16:creationId xmlns:a16="http://schemas.microsoft.com/office/drawing/2014/main" id="{F9A00EE7-A523-8E4C-A10E-C7246542E42C}"/>
              </a:ext>
            </a:extLst>
          </p:cNvPr>
          <p:cNvSpPr txBox="1">
            <a:spLocks noChangeArrowheads="1"/>
          </p:cNvSpPr>
          <p:nvPr/>
        </p:nvSpPr>
        <p:spPr bwMode="auto">
          <a:xfrm>
            <a:off x="4403725" y="3138488"/>
            <a:ext cx="17653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no averaging</a:t>
            </a:r>
          </a:p>
        </p:txBody>
      </p:sp>
      <p:sp>
        <p:nvSpPr>
          <p:cNvPr id="34825" name="Text Box 9">
            <a:extLst>
              <a:ext uri="{FF2B5EF4-FFF2-40B4-BE49-F238E27FC236}">
                <a16:creationId xmlns:a16="http://schemas.microsoft.com/office/drawing/2014/main" id="{EA4C3866-7389-6748-B1F7-211D6AB014AC}"/>
              </a:ext>
            </a:extLst>
          </p:cNvPr>
          <p:cNvSpPr txBox="1">
            <a:spLocks noChangeArrowheads="1"/>
          </p:cNvSpPr>
          <p:nvPr/>
        </p:nvSpPr>
        <p:spPr bwMode="auto">
          <a:xfrm>
            <a:off x="6172200" y="1295400"/>
            <a:ext cx="2659063" cy="180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a:t>correct averaging</a:t>
            </a:r>
          </a:p>
          <a:p>
            <a:pPr algn="ctr"/>
            <a:r>
              <a:rPr lang="en-US" altLang="en-US" sz="2800"/>
              <a:t>changes </a:t>
            </a:r>
            <a:r>
              <a:rPr lang="en-US" altLang="en-US" sz="2800" i="1"/>
              <a:t>order</a:t>
            </a:r>
            <a:r>
              <a:rPr lang="en-US" altLang="en-US" sz="2800"/>
              <a:t> </a:t>
            </a:r>
          </a:p>
          <a:p>
            <a:pPr algn="ctr"/>
            <a:r>
              <a:rPr lang="en-US" altLang="en-US" sz="2800"/>
              <a:t>of convergence</a:t>
            </a:r>
          </a:p>
          <a:p>
            <a:pPr algn="ctr"/>
            <a:r>
              <a:rPr lang="en-US" altLang="en-US" sz="2800">
                <a:solidFill>
                  <a:schemeClr val="hlink"/>
                </a:solidFill>
              </a:rPr>
              <a:t>from ∆x to ∆x</a:t>
            </a:r>
            <a:r>
              <a:rPr lang="en-US" altLang="en-US" sz="2800" baseline="30000">
                <a:solidFill>
                  <a:schemeClr val="hlink"/>
                </a:solidFill>
              </a:rPr>
              <a:t>2</a:t>
            </a:r>
            <a:endParaRPr lang="en-US" altLang="en-US" sz="2800"/>
          </a:p>
        </p:txBody>
      </p:sp>
      <p:sp>
        <p:nvSpPr>
          <p:cNvPr id="34826" name="Text Box 10">
            <a:extLst>
              <a:ext uri="{FF2B5EF4-FFF2-40B4-BE49-F238E27FC236}">
                <a16:creationId xmlns:a16="http://schemas.microsoft.com/office/drawing/2014/main" id="{1DD81B87-F37E-1441-9DB8-49E35718F4A9}"/>
              </a:ext>
            </a:extLst>
          </p:cNvPr>
          <p:cNvSpPr txBox="1">
            <a:spLocks noChangeArrowheads="1"/>
          </p:cNvSpPr>
          <p:nvPr/>
        </p:nvSpPr>
        <p:spPr bwMode="auto">
          <a:xfrm>
            <a:off x="5868988" y="3352800"/>
            <a:ext cx="3151187" cy="3292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reason in a nutshell:</a:t>
            </a:r>
            <a:endParaRPr lang="en-US" altLang="en-US"/>
          </a:p>
          <a:p>
            <a:pPr algn="ctr"/>
            <a:r>
              <a:rPr lang="en-US" altLang="en-US"/>
              <a:t>averaging </a:t>
            </a:r>
          </a:p>
          <a:p>
            <a:pPr algn="ctr"/>
            <a:r>
              <a:rPr lang="en-US" altLang="en-US"/>
              <a:t>= </a:t>
            </a:r>
            <a:r>
              <a:rPr lang="en-US" altLang="en-US">
                <a:solidFill>
                  <a:srgbClr val="0000FF"/>
                </a:solidFill>
              </a:rPr>
              <a:t>smoothing</a:t>
            </a:r>
            <a:r>
              <a:rPr lang="en-US" altLang="en-US"/>
              <a:t> </a:t>
            </a:r>
            <a:r>
              <a:rPr lang="en-US" altLang="en-US">
                <a:latin typeface="Symbol" pitchFamily="2" charset="2"/>
              </a:rPr>
              <a:t>ε</a:t>
            </a:r>
            <a:endParaRPr lang="en-US" altLang="en-US"/>
          </a:p>
          <a:p>
            <a:pPr algn="ctr"/>
            <a:r>
              <a:rPr lang="en-US" altLang="en-US">
                <a:solidFill>
                  <a:srgbClr val="0000FF"/>
                </a:solidFill>
              </a:rPr>
              <a:t>= changing structure</a:t>
            </a:r>
          </a:p>
          <a:p>
            <a:pPr algn="ctr"/>
            <a:r>
              <a:rPr lang="en-US" altLang="en-US"/>
              <a:t>… must pick smoothing</a:t>
            </a:r>
          </a:p>
          <a:p>
            <a:pPr algn="ctr"/>
            <a:r>
              <a:rPr lang="en-US" altLang="en-US"/>
              <a:t>with </a:t>
            </a:r>
            <a:r>
              <a:rPr lang="en-US" altLang="en-US">
                <a:solidFill>
                  <a:srgbClr val="0000FF"/>
                </a:solidFill>
              </a:rPr>
              <a:t>zero 1</a:t>
            </a:r>
            <a:r>
              <a:rPr lang="en-US" altLang="en-US" baseline="30000">
                <a:solidFill>
                  <a:srgbClr val="0000FF"/>
                </a:solidFill>
              </a:rPr>
              <a:t>st</a:t>
            </a:r>
            <a:r>
              <a:rPr lang="en-US" altLang="en-US">
                <a:solidFill>
                  <a:srgbClr val="0000FF"/>
                </a:solidFill>
              </a:rPr>
              <a:t>-order</a:t>
            </a:r>
            <a:endParaRPr lang="en-US" altLang="en-US"/>
          </a:p>
          <a:p>
            <a:pPr algn="ctr"/>
            <a:r>
              <a:rPr lang="en-US" altLang="en-US"/>
              <a:t>perturbation</a:t>
            </a:r>
          </a:p>
          <a:p>
            <a:pPr algn="ctr"/>
            <a:endParaRPr lang="en-US" altLang="en-US"/>
          </a:p>
          <a:p>
            <a:pPr algn="ctr"/>
            <a:r>
              <a:rPr lang="en-US" altLang="en-US" sz="1600"/>
              <a:t>[ Farjadpour et al. (2006) ]</a:t>
            </a:r>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a:extLst>
              <a:ext uri="{FF2B5EF4-FFF2-40B4-BE49-F238E27FC236}">
                <a16:creationId xmlns:a16="http://schemas.microsoft.com/office/drawing/2014/main" id="{B35ACA71-E762-B34F-BF30-827CE5198911}"/>
              </a:ext>
            </a:extLst>
          </p:cNvPr>
          <p:cNvSpPr>
            <a:spLocks noGrp="1"/>
          </p:cNvSpPr>
          <p:nvPr>
            <p:ph type="title"/>
          </p:nvPr>
        </p:nvSpPr>
        <p:spPr>
          <a:xfrm>
            <a:off x="228600" y="457200"/>
            <a:ext cx="8686800" cy="1143000"/>
          </a:xfrm>
        </p:spPr>
        <p:txBody>
          <a:bodyPr/>
          <a:lstStyle/>
          <a:p>
            <a:pPr eaLnBrk="1" hangingPunct="1"/>
            <a:r>
              <a:rPr lang="en-US" altLang="en-US"/>
              <a:t>Closely related to </a:t>
            </a:r>
            <a:r>
              <a:rPr lang="en-US" altLang="en-US">
                <a:solidFill>
                  <a:srgbClr val="0000FF"/>
                </a:solidFill>
              </a:rPr>
              <a:t>anisotropic</a:t>
            </a:r>
            <a:r>
              <a:rPr lang="en-US" altLang="en-US"/>
              <a:t> </a:t>
            </a:r>
            <a:r>
              <a:rPr lang="en-US" altLang="en-US">
                <a:solidFill>
                  <a:srgbClr val="FF0000"/>
                </a:solidFill>
              </a:rPr>
              <a:t>metamaterial</a:t>
            </a:r>
            <a:r>
              <a:rPr lang="en-US" altLang="en-US"/>
              <a:t>, e.g. </a:t>
            </a:r>
            <a:r>
              <a:rPr lang="en-US" altLang="en-US">
                <a:solidFill>
                  <a:srgbClr val="0000FF"/>
                </a:solidFill>
              </a:rPr>
              <a:t>multilayer</a:t>
            </a:r>
            <a:r>
              <a:rPr lang="en-US" altLang="en-US"/>
              <a:t> film in </a:t>
            </a:r>
            <a:r>
              <a:rPr lang="en-US" altLang="en-US">
                <a:solidFill>
                  <a:srgbClr val="0000FF"/>
                </a:solidFill>
              </a:rPr>
              <a:t>large-λ</a:t>
            </a:r>
            <a:r>
              <a:rPr lang="en-US" altLang="en-US"/>
              <a:t> limit</a:t>
            </a:r>
          </a:p>
        </p:txBody>
      </p:sp>
      <p:sp>
        <p:nvSpPr>
          <p:cNvPr id="46082" name="Rectangle 2">
            <a:extLst>
              <a:ext uri="{FF2B5EF4-FFF2-40B4-BE49-F238E27FC236}">
                <a16:creationId xmlns:a16="http://schemas.microsoft.com/office/drawing/2014/main" id="{8256C06F-8FF2-4B43-B1E7-18F74157A316}"/>
              </a:ext>
            </a:extLst>
          </p:cNvPr>
          <p:cNvSpPr>
            <a:spLocks noChangeArrowheads="1"/>
          </p:cNvSpPr>
          <p:nvPr/>
        </p:nvSpPr>
        <p:spPr bwMode="auto">
          <a:xfrm>
            <a:off x="533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3" name="Rectangle 3">
            <a:extLst>
              <a:ext uri="{FF2B5EF4-FFF2-40B4-BE49-F238E27FC236}">
                <a16:creationId xmlns:a16="http://schemas.microsoft.com/office/drawing/2014/main" id="{A6CFC846-AEAB-1947-B47D-4C6839F25220}"/>
              </a:ext>
            </a:extLst>
          </p:cNvPr>
          <p:cNvSpPr>
            <a:spLocks noChangeArrowheads="1"/>
          </p:cNvSpPr>
          <p:nvPr/>
        </p:nvSpPr>
        <p:spPr bwMode="auto">
          <a:xfrm>
            <a:off x="609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4" name="Rectangle 4">
            <a:extLst>
              <a:ext uri="{FF2B5EF4-FFF2-40B4-BE49-F238E27FC236}">
                <a16:creationId xmlns:a16="http://schemas.microsoft.com/office/drawing/2014/main" id="{291DABB4-0365-324D-BEC0-92B2F2802C28}"/>
              </a:ext>
            </a:extLst>
          </p:cNvPr>
          <p:cNvSpPr>
            <a:spLocks noChangeArrowheads="1"/>
          </p:cNvSpPr>
          <p:nvPr/>
        </p:nvSpPr>
        <p:spPr bwMode="auto">
          <a:xfrm>
            <a:off x="762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5" name="Rectangle 5">
            <a:extLst>
              <a:ext uri="{FF2B5EF4-FFF2-40B4-BE49-F238E27FC236}">
                <a16:creationId xmlns:a16="http://schemas.microsoft.com/office/drawing/2014/main" id="{654212A7-2370-404F-B648-4636A84D6359}"/>
              </a:ext>
            </a:extLst>
          </p:cNvPr>
          <p:cNvSpPr>
            <a:spLocks noChangeArrowheads="1"/>
          </p:cNvSpPr>
          <p:nvPr/>
        </p:nvSpPr>
        <p:spPr bwMode="auto">
          <a:xfrm>
            <a:off x="838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6" name="Rectangle 6">
            <a:extLst>
              <a:ext uri="{FF2B5EF4-FFF2-40B4-BE49-F238E27FC236}">
                <a16:creationId xmlns:a16="http://schemas.microsoft.com/office/drawing/2014/main" id="{A159863A-04F4-E64B-9AB1-7536DD99A27F}"/>
              </a:ext>
            </a:extLst>
          </p:cNvPr>
          <p:cNvSpPr>
            <a:spLocks noChangeArrowheads="1"/>
          </p:cNvSpPr>
          <p:nvPr/>
        </p:nvSpPr>
        <p:spPr bwMode="auto">
          <a:xfrm>
            <a:off x="990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7" name="Rectangle 7">
            <a:extLst>
              <a:ext uri="{FF2B5EF4-FFF2-40B4-BE49-F238E27FC236}">
                <a16:creationId xmlns:a16="http://schemas.microsoft.com/office/drawing/2014/main" id="{120C3609-EC32-9B40-9E02-4D8369844ABA}"/>
              </a:ext>
            </a:extLst>
          </p:cNvPr>
          <p:cNvSpPr>
            <a:spLocks noChangeArrowheads="1"/>
          </p:cNvSpPr>
          <p:nvPr/>
        </p:nvSpPr>
        <p:spPr bwMode="auto">
          <a:xfrm>
            <a:off x="1066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8" name="Rectangle 8">
            <a:extLst>
              <a:ext uri="{FF2B5EF4-FFF2-40B4-BE49-F238E27FC236}">
                <a16:creationId xmlns:a16="http://schemas.microsoft.com/office/drawing/2014/main" id="{14955053-FD4A-8D41-93DC-01B69DECB29E}"/>
              </a:ext>
            </a:extLst>
          </p:cNvPr>
          <p:cNvSpPr>
            <a:spLocks noChangeArrowheads="1"/>
          </p:cNvSpPr>
          <p:nvPr/>
        </p:nvSpPr>
        <p:spPr bwMode="auto">
          <a:xfrm>
            <a:off x="1219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89" name="Rectangle 9">
            <a:extLst>
              <a:ext uri="{FF2B5EF4-FFF2-40B4-BE49-F238E27FC236}">
                <a16:creationId xmlns:a16="http://schemas.microsoft.com/office/drawing/2014/main" id="{E3197E3C-083D-6A47-88BB-63EBAE43CCCA}"/>
              </a:ext>
            </a:extLst>
          </p:cNvPr>
          <p:cNvSpPr>
            <a:spLocks noChangeArrowheads="1"/>
          </p:cNvSpPr>
          <p:nvPr/>
        </p:nvSpPr>
        <p:spPr bwMode="auto">
          <a:xfrm>
            <a:off x="1295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0" name="Rectangle 10">
            <a:extLst>
              <a:ext uri="{FF2B5EF4-FFF2-40B4-BE49-F238E27FC236}">
                <a16:creationId xmlns:a16="http://schemas.microsoft.com/office/drawing/2014/main" id="{CBFBB55F-5B91-E84C-A870-9ED9E914D314}"/>
              </a:ext>
            </a:extLst>
          </p:cNvPr>
          <p:cNvSpPr>
            <a:spLocks noChangeArrowheads="1"/>
          </p:cNvSpPr>
          <p:nvPr/>
        </p:nvSpPr>
        <p:spPr bwMode="auto">
          <a:xfrm>
            <a:off x="1447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1" name="Rectangle 11">
            <a:extLst>
              <a:ext uri="{FF2B5EF4-FFF2-40B4-BE49-F238E27FC236}">
                <a16:creationId xmlns:a16="http://schemas.microsoft.com/office/drawing/2014/main" id="{FB1836AE-BAB7-EA4E-93F1-354B2675B801}"/>
              </a:ext>
            </a:extLst>
          </p:cNvPr>
          <p:cNvSpPr>
            <a:spLocks noChangeArrowheads="1"/>
          </p:cNvSpPr>
          <p:nvPr/>
        </p:nvSpPr>
        <p:spPr bwMode="auto">
          <a:xfrm>
            <a:off x="1524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2" name="Rectangle 12">
            <a:extLst>
              <a:ext uri="{FF2B5EF4-FFF2-40B4-BE49-F238E27FC236}">
                <a16:creationId xmlns:a16="http://schemas.microsoft.com/office/drawing/2014/main" id="{C1280A1E-813C-DA45-AEA2-CDA2BE796315}"/>
              </a:ext>
            </a:extLst>
          </p:cNvPr>
          <p:cNvSpPr>
            <a:spLocks noChangeArrowheads="1"/>
          </p:cNvSpPr>
          <p:nvPr/>
        </p:nvSpPr>
        <p:spPr bwMode="auto">
          <a:xfrm>
            <a:off x="1676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3" name="Rectangle 13">
            <a:extLst>
              <a:ext uri="{FF2B5EF4-FFF2-40B4-BE49-F238E27FC236}">
                <a16:creationId xmlns:a16="http://schemas.microsoft.com/office/drawing/2014/main" id="{28D56732-CD95-9D4E-80D0-5587BDE4FD3A}"/>
              </a:ext>
            </a:extLst>
          </p:cNvPr>
          <p:cNvSpPr>
            <a:spLocks noChangeArrowheads="1"/>
          </p:cNvSpPr>
          <p:nvPr/>
        </p:nvSpPr>
        <p:spPr bwMode="auto">
          <a:xfrm>
            <a:off x="1752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4" name="Rectangle 14">
            <a:extLst>
              <a:ext uri="{FF2B5EF4-FFF2-40B4-BE49-F238E27FC236}">
                <a16:creationId xmlns:a16="http://schemas.microsoft.com/office/drawing/2014/main" id="{77A7F13D-FE04-7C4C-A3DF-E41C156F2022}"/>
              </a:ext>
            </a:extLst>
          </p:cNvPr>
          <p:cNvSpPr>
            <a:spLocks noChangeArrowheads="1"/>
          </p:cNvSpPr>
          <p:nvPr/>
        </p:nvSpPr>
        <p:spPr bwMode="auto">
          <a:xfrm>
            <a:off x="1905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5" name="Rectangle 15">
            <a:extLst>
              <a:ext uri="{FF2B5EF4-FFF2-40B4-BE49-F238E27FC236}">
                <a16:creationId xmlns:a16="http://schemas.microsoft.com/office/drawing/2014/main" id="{061CFDEC-9FD0-DD4C-B89D-A1BBD6DAFB27}"/>
              </a:ext>
            </a:extLst>
          </p:cNvPr>
          <p:cNvSpPr>
            <a:spLocks noChangeArrowheads="1"/>
          </p:cNvSpPr>
          <p:nvPr/>
        </p:nvSpPr>
        <p:spPr bwMode="auto">
          <a:xfrm>
            <a:off x="1981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6" name="Rectangle 16">
            <a:extLst>
              <a:ext uri="{FF2B5EF4-FFF2-40B4-BE49-F238E27FC236}">
                <a16:creationId xmlns:a16="http://schemas.microsoft.com/office/drawing/2014/main" id="{6946AA39-4E32-C144-B88E-FF02CF0ED6F4}"/>
              </a:ext>
            </a:extLst>
          </p:cNvPr>
          <p:cNvSpPr>
            <a:spLocks noChangeArrowheads="1"/>
          </p:cNvSpPr>
          <p:nvPr/>
        </p:nvSpPr>
        <p:spPr bwMode="auto">
          <a:xfrm>
            <a:off x="21336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7" name="Rectangle 17">
            <a:extLst>
              <a:ext uri="{FF2B5EF4-FFF2-40B4-BE49-F238E27FC236}">
                <a16:creationId xmlns:a16="http://schemas.microsoft.com/office/drawing/2014/main" id="{03024A4F-8D2E-6D4E-99C8-B07CEB9A7576}"/>
              </a:ext>
            </a:extLst>
          </p:cNvPr>
          <p:cNvSpPr>
            <a:spLocks noChangeArrowheads="1"/>
          </p:cNvSpPr>
          <p:nvPr/>
        </p:nvSpPr>
        <p:spPr bwMode="auto">
          <a:xfrm>
            <a:off x="22098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8" name="Rectangle 18">
            <a:extLst>
              <a:ext uri="{FF2B5EF4-FFF2-40B4-BE49-F238E27FC236}">
                <a16:creationId xmlns:a16="http://schemas.microsoft.com/office/drawing/2014/main" id="{126C8192-E93E-FD4F-94D4-C2F9CD9EED4E}"/>
              </a:ext>
            </a:extLst>
          </p:cNvPr>
          <p:cNvSpPr>
            <a:spLocks noChangeArrowheads="1"/>
          </p:cNvSpPr>
          <p:nvPr/>
        </p:nvSpPr>
        <p:spPr bwMode="auto">
          <a:xfrm>
            <a:off x="23622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099" name="Rectangle 19">
            <a:extLst>
              <a:ext uri="{FF2B5EF4-FFF2-40B4-BE49-F238E27FC236}">
                <a16:creationId xmlns:a16="http://schemas.microsoft.com/office/drawing/2014/main" id="{5E167C93-A2A0-D24E-B595-59A04C071AFC}"/>
              </a:ext>
            </a:extLst>
          </p:cNvPr>
          <p:cNvSpPr>
            <a:spLocks noChangeArrowheads="1"/>
          </p:cNvSpPr>
          <p:nvPr/>
        </p:nvSpPr>
        <p:spPr bwMode="auto">
          <a:xfrm>
            <a:off x="24384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0" name="Rectangle 20">
            <a:extLst>
              <a:ext uri="{FF2B5EF4-FFF2-40B4-BE49-F238E27FC236}">
                <a16:creationId xmlns:a16="http://schemas.microsoft.com/office/drawing/2014/main" id="{720E4FF6-6A78-7D48-90A9-6BB1A00F2E1C}"/>
              </a:ext>
            </a:extLst>
          </p:cNvPr>
          <p:cNvSpPr>
            <a:spLocks noChangeArrowheads="1"/>
          </p:cNvSpPr>
          <p:nvPr/>
        </p:nvSpPr>
        <p:spPr bwMode="auto">
          <a:xfrm>
            <a:off x="25908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1" name="Rectangle 21">
            <a:extLst>
              <a:ext uri="{FF2B5EF4-FFF2-40B4-BE49-F238E27FC236}">
                <a16:creationId xmlns:a16="http://schemas.microsoft.com/office/drawing/2014/main" id="{C449EFAA-9704-C14E-AEC9-359AF03C7A8D}"/>
              </a:ext>
            </a:extLst>
          </p:cNvPr>
          <p:cNvSpPr>
            <a:spLocks noChangeArrowheads="1"/>
          </p:cNvSpPr>
          <p:nvPr/>
        </p:nvSpPr>
        <p:spPr bwMode="auto">
          <a:xfrm>
            <a:off x="26670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2" name="Rectangle 22">
            <a:extLst>
              <a:ext uri="{FF2B5EF4-FFF2-40B4-BE49-F238E27FC236}">
                <a16:creationId xmlns:a16="http://schemas.microsoft.com/office/drawing/2014/main" id="{F88EB14A-B744-1E4E-A6EB-F8016526895C}"/>
              </a:ext>
            </a:extLst>
          </p:cNvPr>
          <p:cNvSpPr>
            <a:spLocks noChangeArrowheads="1"/>
          </p:cNvSpPr>
          <p:nvPr/>
        </p:nvSpPr>
        <p:spPr bwMode="auto">
          <a:xfrm>
            <a:off x="28194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3" name="Rectangle 23">
            <a:extLst>
              <a:ext uri="{FF2B5EF4-FFF2-40B4-BE49-F238E27FC236}">
                <a16:creationId xmlns:a16="http://schemas.microsoft.com/office/drawing/2014/main" id="{B38C3990-4A3D-4E44-B598-664C72EE6727}"/>
              </a:ext>
            </a:extLst>
          </p:cNvPr>
          <p:cNvSpPr>
            <a:spLocks noChangeArrowheads="1"/>
          </p:cNvSpPr>
          <p:nvPr/>
        </p:nvSpPr>
        <p:spPr bwMode="auto">
          <a:xfrm>
            <a:off x="28956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4" name="Rectangle 24">
            <a:extLst>
              <a:ext uri="{FF2B5EF4-FFF2-40B4-BE49-F238E27FC236}">
                <a16:creationId xmlns:a16="http://schemas.microsoft.com/office/drawing/2014/main" id="{2CA6EB8F-F0D1-C84A-91F6-2066A5F1BF9C}"/>
              </a:ext>
            </a:extLst>
          </p:cNvPr>
          <p:cNvSpPr>
            <a:spLocks noChangeArrowheads="1"/>
          </p:cNvSpPr>
          <p:nvPr/>
        </p:nvSpPr>
        <p:spPr bwMode="auto">
          <a:xfrm>
            <a:off x="3048000" y="2209800"/>
            <a:ext cx="76200" cy="3581400"/>
          </a:xfrm>
          <a:prstGeom prst="rect">
            <a:avLst/>
          </a:prstGeom>
          <a:solidFill>
            <a:schemeClr val="accent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6105" name="Rectangle 25">
            <a:extLst>
              <a:ext uri="{FF2B5EF4-FFF2-40B4-BE49-F238E27FC236}">
                <a16:creationId xmlns:a16="http://schemas.microsoft.com/office/drawing/2014/main" id="{DAE5ABFC-0BDC-6842-A12D-FE1BF5953413}"/>
              </a:ext>
            </a:extLst>
          </p:cNvPr>
          <p:cNvSpPr>
            <a:spLocks noChangeArrowheads="1"/>
          </p:cNvSpPr>
          <p:nvPr/>
        </p:nvSpPr>
        <p:spPr bwMode="auto">
          <a:xfrm>
            <a:off x="3124200" y="2209800"/>
            <a:ext cx="152400" cy="3581400"/>
          </a:xfrm>
          <a:prstGeom prst="rect">
            <a:avLst/>
          </a:prstGeom>
          <a:solidFill>
            <a:srgbClr val="FFFF66"/>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46106" name="Straight Arrow Connector 26">
            <a:extLst>
              <a:ext uri="{FF2B5EF4-FFF2-40B4-BE49-F238E27FC236}">
                <a16:creationId xmlns:a16="http://schemas.microsoft.com/office/drawing/2014/main" id="{BC97F06E-3D3F-274F-B8CB-4DC988372F8E}"/>
              </a:ext>
            </a:extLst>
          </p:cNvPr>
          <p:cNvCxnSpPr>
            <a:cxnSpLocks noChangeShapeType="1"/>
          </p:cNvCxnSpPr>
          <p:nvPr/>
        </p:nvCxnSpPr>
        <p:spPr bwMode="auto">
          <a:xfrm>
            <a:off x="838200" y="6373813"/>
            <a:ext cx="2286000" cy="0"/>
          </a:xfrm>
          <a:prstGeom prst="straightConnector1">
            <a:avLst/>
          </a:prstGeom>
          <a:noFill/>
          <a:ln w="9525">
            <a:solidFill>
              <a:srgbClr val="FF0000"/>
            </a:solidFill>
            <a:round/>
            <a:headEnd type="arrow" w="med" len="med"/>
            <a:tailEnd type="arrow" w="med" len="med"/>
          </a:ln>
          <a:extLst>
            <a:ext uri="{909E8E84-426E-40DD-AFC4-6F175D3DCCD1}">
              <a14:hiddenFill xmlns:a14="http://schemas.microsoft.com/office/drawing/2010/main">
                <a:noFill/>
              </a14:hiddenFill>
            </a:ext>
          </a:extLst>
        </p:spPr>
      </p:cxnSp>
      <p:sp>
        <p:nvSpPr>
          <p:cNvPr id="46107" name="TextBox 27">
            <a:extLst>
              <a:ext uri="{FF2B5EF4-FFF2-40B4-BE49-F238E27FC236}">
                <a16:creationId xmlns:a16="http://schemas.microsoft.com/office/drawing/2014/main" id="{11C2DA6A-3D1E-F24A-9134-D2BA9A75AE16}"/>
              </a:ext>
            </a:extLst>
          </p:cNvPr>
          <p:cNvSpPr txBox="1">
            <a:spLocks noChangeArrowheads="1"/>
          </p:cNvSpPr>
          <p:nvPr/>
        </p:nvSpPr>
        <p:spPr bwMode="auto">
          <a:xfrm>
            <a:off x="1524000" y="6373813"/>
            <a:ext cx="1055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λ</a:t>
            </a:r>
            <a:r>
              <a:rPr lang="en-US" altLang="en-US"/>
              <a:t> &gt;&gt; </a:t>
            </a:r>
            <a:r>
              <a:rPr lang="en-US" altLang="en-US" i="1">
                <a:solidFill>
                  <a:srgbClr val="0000FF"/>
                </a:solidFill>
              </a:rPr>
              <a:t>a</a:t>
            </a:r>
          </a:p>
        </p:txBody>
      </p:sp>
      <p:sp>
        <p:nvSpPr>
          <p:cNvPr id="46108" name="Rectangle 28">
            <a:extLst>
              <a:ext uri="{FF2B5EF4-FFF2-40B4-BE49-F238E27FC236}">
                <a16:creationId xmlns:a16="http://schemas.microsoft.com/office/drawing/2014/main" id="{760252C2-54E7-364F-B985-BEBB967B2A8E}"/>
              </a:ext>
            </a:extLst>
          </p:cNvPr>
          <p:cNvSpPr>
            <a:spLocks noChangeArrowheads="1"/>
          </p:cNvSpPr>
          <p:nvPr/>
        </p:nvSpPr>
        <p:spPr bwMode="auto">
          <a:xfrm>
            <a:off x="1423988" y="5815013"/>
            <a:ext cx="3000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solidFill>
                  <a:srgbClr val="0000FF"/>
                </a:solidFill>
              </a:rPr>
              <a:t>a</a:t>
            </a:r>
            <a:endParaRPr lang="en-US" altLang="en-US" sz="1600"/>
          </a:p>
        </p:txBody>
      </p:sp>
      <p:cxnSp>
        <p:nvCxnSpPr>
          <p:cNvPr id="46109" name="Straight Connector 29">
            <a:extLst>
              <a:ext uri="{FF2B5EF4-FFF2-40B4-BE49-F238E27FC236}">
                <a16:creationId xmlns:a16="http://schemas.microsoft.com/office/drawing/2014/main" id="{8165266E-A0C7-5043-97DA-87C37955CCE2}"/>
              </a:ext>
            </a:extLst>
          </p:cNvPr>
          <p:cNvCxnSpPr>
            <a:cxnSpLocks noChangeShapeType="1"/>
          </p:cNvCxnSpPr>
          <p:nvPr/>
        </p:nvCxnSpPr>
        <p:spPr bwMode="auto">
          <a:xfrm>
            <a:off x="1438275" y="5884863"/>
            <a:ext cx="254000"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cxnSp>
      <p:sp>
        <p:nvSpPr>
          <p:cNvPr id="46110" name="TextBox 34">
            <a:extLst>
              <a:ext uri="{FF2B5EF4-FFF2-40B4-BE49-F238E27FC236}">
                <a16:creationId xmlns:a16="http://schemas.microsoft.com/office/drawing/2014/main" id="{1A2A6657-4FB7-AB40-AFF0-2A9CDEBF738A}"/>
              </a:ext>
            </a:extLst>
          </p:cNvPr>
          <p:cNvSpPr txBox="1">
            <a:spLocks noChangeArrowheads="1"/>
          </p:cNvSpPr>
          <p:nvPr/>
        </p:nvSpPr>
        <p:spPr bwMode="auto">
          <a:xfrm>
            <a:off x="4335463" y="3436938"/>
            <a:ext cx="3752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key to anisotropy is </a:t>
            </a:r>
            <a:r>
              <a:rPr lang="en-US" altLang="en-US">
                <a:solidFill>
                  <a:srgbClr val="0000FF"/>
                </a:solidFill>
              </a:rPr>
              <a:t>differing</a:t>
            </a:r>
          </a:p>
          <a:p>
            <a:r>
              <a:rPr lang="en-US" altLang="en-US">
                <a:solidFill>
                  <a:srgbClr val="0000FF"/>
                </a:solidFill>
              </a:rPr>
              <a:t>continuity conditions </a:t>
            </a:r>
            <a:r>
              <a:rPr lang="en-US" altLang="en-US"/>
              <a:t>on </a:t>
            </a:r>
            <a:r>
              <a:rPr lang="en-US" altLang="en-US" b="1"/>
              <a:t>E</a:t>
            </a:r>
            <a:r>
              <a:rPr lang="en-US" altLang="en-US"/>
              <a:t>:</a:t>
            </a:r>
          </a:p>
        </p:txBody>
      </p:sp>
      <p:cxnSp>
        <p:nvCxnSpPr>
          <p:cNvPr id="46111" name="Straight Arrow Connector 36">
            <a:extLst>
              <a:ext uri="{FF2B5EF4-FFF2-40B4-BE49-F238E27FC236}">
                <a16:creationId xmlns:a16="http://schemas.microsoft.com/office/drawing/2014/main" id="{B2B64B13-0725-1449-B9A4-60147AED578D}"/>
              </a:ext>
            </a:extLst>
          </p:cNvPr>
          <p:cNvCxnSpPr>
            <a:cxnSpLocks noChangeShapeType="1"/>
          </p:cNvCxnSpPr>
          <p:nvPr/>
        </p:nvCxnSpPr>
        <p:spPr bwMode="auto">
          <a:xfrm flipV="1">
            <a:off x="4202113" y="4495800"/>
            <a:ext cx="0" cy="60960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2" name="TextBox 37">
            <a:extLst>
              <a:ext uri="{FF2B5EF4-FFF2-40B4-BE49-F238E27FC236}">
                <a16:creationId xmlns:a16="http://schemas.microsoft.com/office/drawing/2014/main" id="{79115F73-AE79-DA40-B89F-B2CFDF4ED458}"/>
              </a:ext>
            </a:extLst>
          </p:cNvPr>
          <p:cNvSpPr txBox="1">
            <a:spLocks noChangeArrowheads="1"/>
          </p:cNvSpPr>
          <p:nvPr/>
        </p:nvSpPr>
        <p:spPr bwMode="auto">
          <a:xfrm>
            <a:off x="4278313" y="4567238"/>
            <a:ext cx="3527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a:t>
            </a:r>
            <a:r>
              <a:rPr lang="en-US" altLang="en-US" baseline="-25000"/>
              <a:t>||</a:t>
            </a:r>
            <a:r>
              <a:rPr lang="en-US" altLang="en-US"/>
              <a:t> continuous ⇒  ε</a:t>
            </a:r>
            <a:r>
              <a:rPr lang="en-US" altLang="en-US" baseline="-25000"/>
              <a:t>||</a:t>
            </a:r>
            <a:r>
              <a:rPr lang="en-US" altLang="en-US"/>
              <a:t> = &lt;ε&gt; </a:t>
            </a:r>
          </a:p>
        </p:txBody>
      </p:sp>
      <p:cxnSp>
        <p:nvCxnSpPr>
          <p:cNvPr id="46113" name="Straight Arrow Connector 38">
            <a:extLst>
              <a:ext uri="{FF2B5EF4-FFF2-40B4-BE49-F238E27FC236}">
                <a16:creationId xmlns:a16="http://schemas.microsoft.com/office/drawing/2014/main" id="{0AAAECDE-4BBE-6C43-8DE7-651493610055}"/>
              </a:ext>
            </a:extLst>
          </p:cNvPr>
          <p:cNvCxnSpPr>
            <a:cxnSpLocks noChangeShapeType="1"/>
          </p:cNvCxnSpPr>
          <p:nvPr/>
        </p:nvCxnSpPr>
        <p:spPr bwMode="auto">
          <a:xfrm>
            <a:off x="3744913" y="5486400"/>
            <a:ext cx="533400" cy="0"/>
          </a:xfrm>
          <a:prstGeom prst="straightConnector1">
            <a:avLst/>
          </a:prstGeom>
          <a:noFill/>
          <a:ln w="9525">
            <a:solidFill>
              <a:schemeClr val="tx1"/>
            </a:solidFill>
            <a:round/>
            <a:headEnd/>
            <a:tailEnd type="arrow" w="med" len="med"/>
          </a:ln>
          <a:extLst>
            <a:ext uri="{909E8E84-426E-40DD-AFC4-6F175D3DCCD1}">
              <a14:hiddenFill xmlns:a14="http://schemas.microsoft.com/office/drawing/2010/main">
                <a:noFill/>
              </a14:hiddenFill>
            </a:ext>
          </a:extLst>
        </p:spPr>
      </p:cxnSp>
      <p:sp>
        <p:nvSpPr>
          <p:cNvPr id="46114" name="TextBox 39">
            <a:extLst>
              <a:ext uri="{FF2B5EF4-FFF2-40B4-BE49-F238E27FC236}">
                <a16:creationId xmlns:a16="http://schemas.microsoft.com/office/drawing/2014/main" id="{34B74D93-8A7B-614E-95BA-D0D60C57C031}"/>
              </a:ext>
            </a:extLst>
          </p:cNvPr>
          <p:cNvSpPr txBox="1">
            <a:spLocks noChangeArrowheads="1"/>
          </p:cNvSpPr>
          <p:nvPr/>
        </p:nvSpPr>
        <p:spPr bwMode="auto">
          <a:xfrm>
            <a:off x="3429000" y="5557838"/>
            <a:ext cx="4845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a:t>
            </a:r>
            <a:r>
              <a:rPr lang="en-US" altLang="en-US" baseline="-25000"/>
              <a:t>⊥</a:t>
            </a:r>
            <a:r>
              <a:rPr lang="en-US" altLang="en-US"/>
              <a:t>=εE</a:t>
            </a:r>
            <a:r>
              <a:rPr lang="en-US" altLang="en-US" baseline="-25000"/>
              <a:t>⊥</a:t>
            </a:r>
            <a:r>
              <a:rPr lang="en-US" altLang="en-US"/>
              <a:t> continuous ⇒  ε</a:t>
            </a:r>
            <a:r>
              <a:rPr lang="en-US" altLang="en-US" baseline="-25000"/>
              <a:t>⊥</a:t>
            </a:r>
            <a:r>
              <a:rPr lang="en-US" altLang="en-US"/>
              <a:t> = &lt;ε</a:t>
            </a:r>
            <a:r>
              <a:rPr lang="en-US" altLang="en-US" baseline="30000"/>
              <a:t>–1</a:t>
            </a:r>
            <a:r>
              <a:rPr lang="en-US" altLang="en-US"/>
              <a:t>&gt;</a:t>
            </a:r>
            <a:r>
              <a:rPr lang="en-US" altLang="en-US" baseline="30000"/>
              <a:t>–1</a:t>
            </a:r>
            <a:r>
              <a:rPr lang="en-US" altLang="en-US"/>
              <a:t> </a:t>
            </a:r>
          </a:p>
        </p:txBody>
      </p:sp>
      <p:graphicFrame>
        <p:nvGraphicFramePr>
          <p:cNvPr id="46115" name="Object 41">
            <a:extLst>
              <a:ext uri="{FF2B5EF4-FFF2-40B4-BE49-F238E27FC236}">
                <a16:creationId xmlns:a16="http://schemas.microsoft.com/office/drawing/2014/main" id="{98BADA2D-164B-044A-9015-4F62676CBDAB}"/>
              </a:ext>
            </a:extLst>
          </p:cNvPr>
          <p:cNvGraphicFramePr>
            <a:graphicFrameLocks noChangeAspect="1"/>
          </p:cNvGraphicFramePr>
          <p:nvPr/>
        </p:nvGraphicFramePr>
        <p:xfrm>
          <a:off x="4559300" y="2401888"/>
          <a:ext cx="3136900" cy="874712"/>
        </p:xfrm>
        <a:graphic>
          <a:graphicData uri="http://schemas.openxmlformats.org/presentationml/2006/ole">
            <mc:AlternateContent xmlns:mc="http://schemas.openxmlformats.org/markup-compatibility/2006">
              <mc:Choice xmlns:v="urn:schemas-microsoft-com:vml" Requires="v">
                <p:oleObj spid="_x0000_s46134" name="Equation" r:id="rId3" imgW="889000" imgH="247650" progId="Equation.3">
                  <p:embed/>
                </p:oleObj>
              </mc:Choice>
              <mc:Fallback>
                <p:oleObj name="Equation" r:id="rId3" imgW="889000" imgH="247650" progId="Equation.3">
                  <p:embed/>
                  <p:pic>
                    <p:nvPicPr>
                      <p:cNvPr id="0" name="Object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401888"/>
                        <a:ext cx="3136900" cy="874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28A37F6C-B6C9-E146-BB8B-81C22061C5EB}"/>
              </a:ext>
            </a:extLst>
          </p:cNvPr>
          <p:cNvSpPr>
            <a:spLocks noGrp="1" noChangeArrowheads="1"/>
          </p:cNvSpPr>
          <p:nvPr>
            <p:ph type="title"/>
          </p:nvPr>
        </p:nvSpPr>
        <p:spPr/>
        <p:txBody>
          <a:bodyPr/>
          <a:lstStyle/>
          <a:p>
            <a:pPr eaLnBrk="1" hangingPunct="1"/>
            <a:r>
              <a:rPr lang="en-US" altLang="en-US"/>
              <a:t>Intentional </a:t>
            </a:r>
            <a:r>
              <a:rPr lang="ja-JP" altLang="en-US">
                <a:solidFill>
                  <a:srgbClr val="FF0000"/>
                </a:solidFill>
                <a:latin typeface="Arial" panose="020B0604020202020204" pitchFamily="34" charset="0"/>
              </a:rPr>
              <a:t>“</a:t>
            </a:r>
            <a:r>
              <a:rPr lang="en-US" altLang="ja-JP">
                <a:solidFill>
                  <a:srgbClr val="FF0000"/>
                </a:solidFill>
              </a:rPr>
              <a:t>defects</a:t>
            </a:r>
            <a:r>
              <a:rPr lang="ja-JP" altLang="en-US">
                <a:solidFill>
                  <a:srgbClr val="FF0000"/>
                </a:solidFill>
                <a:latin typeface="Arial" panose="020B0604020202020204" pitchFamily="34" charset="0"/>
              </a:rPr>
              <a:t>”</a:t>
            </a:r>
            <a:r>
              <a:rPr lang="en-US" altLang="ja-JP">
                <a:solidFill>
                  <a:srgbClr val="FF0000"/>
                </a:solidFill>
              </a:rPr>
              <a:t> are good</a:t>
            </a:r>
            <a:endParaRPr lang="en-US" altLang="en-US"/>
          </a:p>
        </p:txBody>
      </p:sp>
      <p:pic>
        <p:nvPicPr>
          <p:cNvPr id="35843" name="Picture 3">
            <a:extLst>
              <a:ext uri="{FF2B5EF4-FFF2-40B4-BE49-F238E27FC236}">
                <a16:creationId xmlns:a16="http://schemas.microsoft.com/office/drawing/2014/main" id="{FEBA5F1E-3FAB-BB45-BAB0-7D8D9930C8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2631" r="17685" b="18556"/>
          <a:stretch>
            <a:fillRect/>
          </a:stretch>
        </p:blipFill>
        <p:spPr bwMode="auto">
          <a:xfrm>
            <a:off x="685800" y="2949575"/>
            <a:ext cx="3398838" cy="27035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5844" name="Rectangle 4">
            <a:extLst>
              <a:ext uri="{FF2B5EF4-FFF2-40B4-BE49-F238E27FC236}">
                <a16:creationId xmlns:a16="http://schemas.microsoft.com/office/drawing/2014/main" id="{A06FCBB6-9EE2-BD44-9A12-DE12C1AB8B24}"/>
              </a:ext>
            </a:extLst>
          </p:cNvPr>
          <p:cNvSpPr>
            <a:spLocks noChangeArrowheads="1"/>
          </p:cNvSpPr>
          <p:nvPr/>
        </p:nvSpPr>
        <p:spPr bwMode="auto">
          <a:xfrm>
            <a:off x="1143000" y="2133600"/>
            <a:ext cx="23749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microcavities</a:t>
            </a:r>
          </a:p>
        </p:txBody>
      </p:sp>
      <p:pic>
        <p:nvPicPr>
          <p:cNvPr id="35845" name="Picture 5">
            <a:extLst>
              <a:ext uri="{FF2B5EF4-FFF2-40B4-BE49-F238E27FC236}">
                <a16:creationId xmlns:a16="http://schemas.microsoft.com/office/drawing/2014/main" id="{989E9A96-85BB-A14F-B6CE-3029E4BCE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911475"/>
            <a:ext cx="2463800" cy="24368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5846" name="Rectangle 6">
            <a:extLst>
              <a:ext uri="{FF2B5EF4-FFF2-40B4-BE49-F238E27FC236}">
                <a16:creationId xmlns:a16="http://schemas.microsoft.com/office/drawing/2014/main" id="{947FE011-82EE-3F43-B042-527C9B8C1EC8}"/>
              </a:ext>
            </a:extLst>
          </p:cNvPr>
          <p:cNvSpPr>
            <a:spLocks noChangeArrowheads="1"/>
          </p:cNvSpPr>
          <p:nvPr/>
        </p:nvSpPr>
        <p:spPr bwMode="auto">
          <a:xfrm>
            <a:off x="4800600" y="2147888"/>
            <a:ext cx="3719513"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chemeClr val="accent2"/>
                </a:solidFill>
              </a:rPr>
              <a:t>waveguides</a:t>
            </a:r>
            <a:r>
              <a:rPr lang="en-US" altLang="en-US" sz="3200"/>
              <a:t> (</a:t>
            </a:r>
            <a:r>
              <a:rPr lang="ja-JP" altLang="en-US" sz="3200">
                <a:latin typeface="Arial" panose="020B0604020202020204" pitchFamily="34" charset="0"/>
              </a:rPr>
              <a:t>“</a:t>
            </a:r>
            <a:r>
              <a:rPr lang="en-US" altLang="ja-JP" sz="3200"/>
              <a:t>wires</a:t>
            </a:r>
            <a:r>
              <a:rPr lang="ja-JP" altLang="en-US" sz="3200">
                <a:latin typeface="Arial" panose="020B0604020202020204" pitchFamily="34" charset="0"/>
              </a:rPr>
              <a:t>”</a:t>
            </a:r>
            <a:r>
              <a:rPr lang="en-US" altLang="ja-JP" sz="3200"/>
              <a:t>)</a:t>
            </a:r>
            <a:endParaRPr lang="en-US" altLang="en-US" sz="3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B8C50B4-1734-A94A-AB06-6CE85EF67893}"/>
              </a:ext>
            </a:extLst>
          </p:cNvPr>
          <p:cNvSpPr>
            <a:spLocks noGrp="1" noChangeArrowheads="1"/>
          </p:cNvSpPr>
          <p:nvPr>
            <p:ph type="title"/>
          </p:nvPr>
        </p:nvSpPr>
        <p:spPr>
          <a:xfrm>
            <a:off x="685800" y="76200"/>
            <a:ext cx="7772400" cy="1143000"/>
          </a:xfrm>
        </p:spPr>
        <p:txBody>
          <a:bodyPr/>
          <a:lstStyle/>
          <a:p>
            <a:pPr eaLnBrk="1" hangingPunct="1"/>
            <a:r>
              <a:rPr lang="en-US" altLang="en-US"/>
              <a:t>Intentional </a:t>
            </a:r>
            <a:r>
              <a:rPr lang="ja-JP" altLang="en-US">
                <a:latin typeface="Arial" panose="020B0604020202020204" pitchFamily="34" charset="0"/>
              </a:rPr>
              <a:t>“</a:t>
            </a:r>
            <a:r>
              <a:rPr lang="en-US" altLang="ja-JP"/>
              <a:t>defects</a:t>
            </a:r>
            <a:r>
              <a:rPr lang="ja-JP" altLang="en-US">
                <a:latin typeface="Arial" panose="020B0604020202020204" pitchFamily="34" charset="0"/>
              </a:rPr>
              <a:t>”</a:t>
            </a:r>
            <a:r>
              <a:rPr lang="en-US" altLang="ja-JP"/>
              <a:t> in 2d</a:t>
            </a:r>
            <a:endParaRPr lang="en-US" altLang="en-US"/>
          </a:p>
        </p:txBody>
      </p:sp>
      <p:pic>
        <p:nvPicPr>
          <p:cNvPr id="36867" name="Picture 3">
            <a:extLst>
              <a:ext uri="{FF2B5EF4-FFF2-40B4-BE49-F238E27FC236}">
                <a16:creationId xmlns:a16="http://schemas.microsoft.com/office/drawing/2014/main" id="{C47238B0-55B0-F540-BF80-B968A66AF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0"/>
            <a:ext cx="3733800" cy="3365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6868" name="Picture 4">
            <a:extLst>
              <a:ext uri="{FF2B5EF4-FFF2-40B4-BE49-F238E27FC236}">
                <a16:creationId xmlns:a16="http://schemas.microsoft.com/office/drawing/2014/main" id="{223AE86D-E102-D04F-9D7D-85ABD8CBD3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1676400"/>
            <a:ext cx="3060700" cy="4927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6869" name="Group 5">
            <a:extLst>
              <a:ext uri="{FF2B5EF4-FFF2-40B4-BE49-F238E27FC236}">
                <a16:creationId xmlns:a16="http://schemas.microsoft.com/office/drawing/2014/main" id="{BCCCD26E-16F7-8542-8CCC-EA5046B06DCA}"/>
              </a:ext>
            </a:extLst>
          </p:cNvPr>
          <p:cNvGrpSpPr>
            <a:grpSpLocks/>
          </p:cNvGrpSpPr>
          <p:nvPr/>
        </p:nvGrpSpPr>
        <p:grpSpPr bwMode="auto">
          <a:xfrm>
            <a:off x="1143000" y="1676400"/>
            <a:ext cx="6858000" cy="4940300"/>
            <a:chOff x="720" y="1056"/>
            <a:chExt cx="4320" cy="3112"/>
          </a:xfrm>
        </p:grpSpPr>
        <p:pic>
          <p:nvPicPr>
            <p:cNvPr id="36870" name="Picture 6">
              <a:extLst>
                <a:ext uri="{FF2B5EF4-FFF2-40B4-BE49-F238E27FC236}">
                  <a16:creationId xmlns:a16="http://schemas.microsoft.com/office/drawing/2014/main" id="{2DF5CAAD-55FF-5B45-9B27-103D342571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 y="1432"/>
              <a:ext cx="1696" cy="21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6871" name="Picture 7">
              <a:extLst>
                <a:ext uri="{FF2B5EF4-FFF2-40B4-BE49-F238E27FC236}">
                  <a16:creationId xmlns:a16="http://schemas.microsoft.com/office/drawing/2014/main" id="{CFECEE10-2464-D84F-BF23-9DAF61CE7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2" y="1056"/>
              <a:ext cx="1928" cy="3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36878" name="Group 14">
            <a:extLst>
              <a:ext uri="{FF2B5EF4-FFF2-40B4-BE49-F238E27FC236}">
                <a16:creationId xmlns:a16="http://schemas.microsoft.com/office/drawing/2014/main" id="{3AF6735E-E351-084D-989E-7C5E981630E9}"/>
              </a:ext>
            </a:extLst>
          </p:cNvPr>
          <p:cNvGrpSpPr>
            <a:grpSpLocks/>
          </p:cNvGrpSpPr>
          <p:nvPr/>
        </p:nvGrpSpPr>
        <p:grpSpPr bwMode="auto">
          <a:xfrm>
            <a:off x="152400" y="990600"/>
            <a:ext cx="8267700" cy="5767388"/>
            <a:chOff x="96" y="624"/>
            <a:chExt cx="5208" cy="3633"/>
          </a:xfrm>
        </p:grpSpPr>
        <p:grpSp>
          <p:nvGrpSpPr>
            <p:cNvPr id="48134" name="Group 8">
              <a:extLst>
                <a:ext uri="{FF2B5EF4-FFF2-40B4-BE49-F238E27FC236}">
                  <a16:creationId xmlns:a16="http://schemas.microsoft.com/office/drawing/2014/main" id="{FEE1CC84-4FE6-4045-B222-BDD9C023EE14}"/>
                </a:ext>
              </a:extLst>
            </p:cNvPr>
            <p:cNvGrpSpPr>
              <a:grpSpLocks/>
            </p:cNvGrpSpPr>
            <p:nvPr/>
          </p:nvGrpSpPr>
          <p:grpSpPr bwMode="auto">
            <a:xfrm>
              <a:off x="672" y="624"/>
              <a:ext cx="4632" cy="3504"/>
              <a:chOff x="672" y="624"/>
              <a:chExt cx="4632" cy="3504"/>
            </a:xfrm>
          </p:grpSpPr>
          <p:sp>
            <p:nvSpPr>
              <p:cNvPr id="36873" name="Rectangle 9">
                <a:extLst>
                  <a:ext uri="{FF2B5EF4-FFF2-40B4-BE49-F238E27FC236}">
                    <a16:creationId xmlns:a16="http://schemas.microsoft.com/office/drawing/2014/main" id="{2044A38F-78F7-F849-B006-8852941673ED}"/>
                  </a:ext>
                </a:extLst>
              </p:cNvPr>
              <p:cNvSpPr>
                <a:spLocks noChangeArrowheads="1"/>
              </p:cNvSpPr>
              <p:nvPr/>
            </p:nvSpPr>
            <p:spPr bwMode="auto">
              <a:xfrm>
                <a:off x="3936" y="1488"/>
                <a:ext cx="288" cy="2640"/>
              </a:xfrm>
              <a:prstGeom prst="rect">
                <a:avLst/>
              </a:prstGeom>
              <a:noFill/>
              <a:ln w="76200">
                <a:solidFill>
                  <a:schemeClr val="hlink"/>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36874" name="Text Box 10">
                <a:extLst>
                  <a:ext uri="{FF2B5EF4-FFF2-40B4-BE49-F238E27FC236}">
                    <a16:creationId xmlns:a16="http://schemas.microsoft.com/office/drawing/2014/main" id="{AFF67274-0F10-4141-8349-BC60DFA90D15}"/>
                  </a:ext>
                </a:extLst>
              </p:cNvPr>
              <p:cNvSpPr txBox="1">
                <a:spLocks noChangeArrowheads="1"/>
              </p:cNvSpPr>
              <p:nvPr/>
            </p:nvSpPr>
            <p:spPr bwMode="auto">
              <a:xfrm>
                <a:off x="672" y="624"/>
                <a:ext cx="4632"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chemeClr val="hlink"/>
                    </a:solidFill>
                    <a:latin typeface="Times" charset="0"/>
                    <a:ea typeface="ＭＳ Ｐゴシック" charset="0"/>
                  </a:rPr>
                  <a:t>(</a:t>
                </a:r>
                <a:r>
                  <a:rPr lang="en-US">
                    <a:solidFill>
                      <a:srgbClr val="0000FF"/>
                    </a:solidFill>
                    <a:latin typeface="Times" charset="0"/>
                    <a:ea typeface="ＭＳ Ｐゴシック" charset="0"/>
                  </a:rPr>
                  <a:t>Same computation</a:t>
                </a:r>
                <a:r>
                  <a:rPr lang="en-US">
                    <a:solidFill>
                      <a:schemeClr val="hlink"/>
                    </a:solidFill>
                    <a:latin typeface="Times" charset="0"/>
                    <a:ea typeface="ＭＳ Ｐゴシック" charset="0"/>
                  </a:rPr>
                  <a:t>, with </a:t>
                </a:r>
                <a:r>
                  <a:rPr lang="en-US">
                    <a:solidFill>
                      <a:srgbClr val="0000FF"/>
                    </a:solidFill>
                    <a:latin typeface="Times" charset="0"/>
                    <a:ea typeface="ＭＳ Ｐゴシック" charset="0"/>
                  </a:rPr>
                  <a:t>supercell</a:t>
                </a:r>
                <a:r>
                  <a:rPr lang="en-US">
                    <a:solidFill>
                      <a:schemeClr val="hlink"/>
                    </a:solidFill>
                    <a:latin typeface="Times" charset="0"/>
                    <a:ea typeface="ＭＳ Ｐゴシック" charset="0"/>
                  </a:rPr>
                  <a:t> = many primitive cells)</a:t>
                </a:r>
              </a:p>
            </p:txBody>
          </p:sp>
          <p:sp>
            <p:nvSpPr>
              <p:cNvPr id="36875" name="Rectangle 11">
                <a:extLst>
                  <a:ext uri="{FF2B5EF4-FFF2-40B4-BE49-F238E27FC236}">
                    <a16:creationId xmlns:a16="http://schemas.microsoft.com/office/drawing/2014/main" id="{CAD4E3C5-EAA3-2448-AF85-44DE9275B68F}"/>
                  </a:ext>
                </a:extLst>
              </p:cNvPr>
              <p:cNvSpPr>
                <a:spLocks noChangeArrowheads="1"/>
              </p:cNvSpPr>
              <p:nvPr/>
            </p:nvSpPr>
            <p:spPr bwMode="auto">
              <a:xfrm>
                <a:off x="693" y="1845"/>
                <a:ext cx="1725" cy="1707"/>
              </a:xfrm>
              <a:prstGeom prst="rect">
                <a:avLst/>
              </a:prstGeom>
              <a:noFill/>
              <a:ln w="76200">
                <a:solidFill>
                  <a:schemeClr val="hlink"/>
                </a:solidFill>
                <a:prstDash val="sysDot"/>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36877" name="Text Box 13">
              <a:extLst>
                <a:ext uri="{FF2B5EF4-FFF2-40B4-BE49-F238E27FC236}">
                  <a16:creationId xmlns:a16="http://schemas.microsoft.com/office/drawing/2014/main" id="{983B28B2-7DAF-5F49-946E-A7A957BBF64C}"/>
                </a:ext>
              </a:extLst>
            </p:cNvPr>
            <p:cNvSpPr txBox="1">
              <a:spLocks noChangeArrowheads="1"/>
            </p:cNvSpPr>
            <p:nvPr/>
          </p:nvSpPr>
          <p:spPr bwMode="auto">
            <a:xfrm>
              <a:off x="96" y="3734"/>
              <a:ext cx="2910"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(boundary conditions ~ irrelevant</a:t>
              </a:r>
            </a:p>
            <a:p>
              <a:pPr>
                <a:defRPr/>
              </a:pPr>
              <a:r>
                <a:rPr lang="en-US" dirty="0">
                  <a:latin typeface="Times" charset="0"/>
                  <a:ea typeface="ＭＳ Ｐゴシック" charset="0"/>
                </a:rPr>
                <a:t>  </a:t>
              </a:r>
              <a:r>
                <a:rPr lang="en-US" dirty="0">
                  <a:solidFill>
                    <a:srgbClr val="FF0000"/>
                  </a:solidFill>
                  <a:latin typeface="Times" charset="0"/>
                  <a:ea typeface="ＭＳ Ｐゴシック" charset="0"/>
                </a:rPr>
                <a:t>for exponentially localized modes</a:t>
              </a:r>
              <a:r>
                <a:rPr lang="en-US" dirty="0">
                  <a:latin typeface="Times" charset="0"/>
                  <a:ea typeface="ＭＳ Ｐゴシック" charset="0"/>
                </a:rPr>
                <a:t>)</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68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6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B2495867-4C0C-1D4E-A6A9-AFDD82BD34A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6147" name="Oval 3">
            <a:extLst>
              <a:ext uri="{FF2B5EF4-FFF2-40B4-BE49-F238E27FC236}">
                <a16:creationId xmlns:a16="http://schemas.microsoft.com/office/drawing/2014/main" id="{6C4F7D82-734D-134F-9E2E-2F4391D6CF9D}"/>
              </a:ext>
            </a:extLst>
          </p:cNvPr>
          <p:cNvSpPr>
            <a:spLocks noChangeArrowheads="1"/>
          </p:cNvSpPr>
          <p:nvPr/>
        </p:nvSpPr>
        <p:spPr bwMode="auto">
          <a:xfrm>
            <a:off x="457200" y="12493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6148" name="Text Box 4">
            <a:extLst>
              <a:ext uri="{FF2B5EF4-FFF2-40B4-BE49-F238E27FC236}">
                <a16:creationId xmlns:a16="http://schemas.microsoft.com/office/drawing/2014/main" id="{5A1452A6-0404-3749-A30E-86E9297D4CD4}"/>
              </a:ext>
            </a:extLst>
          </p:cNvPr>
          <p:cNvSpPr txBox="1">
            <a:spLocks noChangeArrowheads="1"/>
          </p:cNvSpPr>
          <p:nvPr/>
        </p:nvSpPr>
        <p:spPr bwMode="auto">
          <a:xfrm>
            <a:off x="1066800" y="1219200"/>
            <a:ext cx="344805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pic>
        <p:nvPicPr>
          <p:cNvPr id="6149" name="Picture 5">
            <a:extLst>
              <a:ext uri="{FF2B5EF4-FFF2-40B4-BE49-F238E27FC236}">
                <a16:creationId xmlns:a16="http://schemas.microsoft.com/office/drawing/2014/main" id="{B09C6B90-6E5A-5D40-A36F-8370E71BB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1143000"/>
            <a:ext cx="2027238" cy="2438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150" name="Picture 6">
            <a:extLst>
              <a:ext uri="{FF2B5EF4-FFF2-40B4-BE49-F238E27FC236}">
                <a16:creationId xmlns:a16="http://schemas.microsoft.com/office/drawing/2014/main" id="{DA97E1A1-577E-DD4C-B3C4-932E261472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810000"/>
            <a:ext cx="1838325" cy="24765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51" name="Text Box 7">
            <a:extLst>
              <a:ext uri="{FF2B5EF4-FFF2-40B4-BE49-F238E27FC236}">
                <a16:creationId xmlns:a16="http://schemas.microsoft.com/office/drawing/2014/main" id="{E79AEBB5-BD69-F94C-B1A7-75CB0AD2D1FD}"/>
              </a:ext>
            </a:extLst>
          </p:cNvPr>
          <p:cNvSpPr txBox="1">
            <a:spLocks noChangeArrowheads="1"/>
          </p:cNvSpPr>
          <p:nvPr/>
        </p:nvSpPr>
        <p:spPr bwMode="auto">
          <a:xfrm>
            <a:off x="762000" y="6323013"/>
            <a:ext cx="136525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Lord Rayleigh</a:t>
            </a:r>
          </a:p>
        </p:txBody>
      </p:sp>
      <p:sp>
        <p:nvSpPr>
          <p:cNvPr id="6152" name="Text Box 8">
            <a:extLst>
              <a:ext uri="{FF2B5EF4-FFF2-40B4-BE49-F238E27FC236}">
                <a16:creationId xmlns:a16="http://schemas.microsoft.com/office/drawing/2014/main" id="{31E7AB0B-8886-0E4A-BEF6-2885DA6A5094}"/>
              </a:ext>
            </a:extLst>
          </p:cNvPr>
          <p:cNvSpPr txBox="1">
            <a:spLocks noChangeArrowheads="1"/>
          </p:cNvSpPr>
          <p:nvPr/>
        </p:nvSpPr>
        <p:spPr bwMode="auto">
          <a:xfrm>
            <a:off x="1600200" y="1905000"/>
            <a:ext cx="4292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vacuum, single/double interfaces</a:t>
            </a:r>
          </a:p>
          <a:p>
            <a:r>
              <a:rPr lang="en-US" altLang="en-US"/>
              <a:t>various electrostatic problems, …</a:t>
            </a:r>
          </a:p>
        </p:txBody>
      </p:sp>
      <p:sp>
        <p:nvSpPr>
          <p:cNvPr id="6153" name="Text Box 9">
            <a:extLst>
              <a:ext uri="{FF2B5EF4-FFF2-40B4-BE49-F238E27FC236}">
                <a16:creationId xmlns:a16="http://schemas.microsoft.com/office/drawing/2014/main" id="{85533A40-C0B4-F544-B1D9-308C75819C6D}"/>
              </a:ext>
            </a:extLst>
          </p:cNvPr>
          <p:cNvSpPr txBox="1">
            <a:spLocks noChangeArrowheads="1"/>
          </p:cNvSpPr>
          <p:nvPr/>
        </p:nvSpPr>
        <p:spPr bwMode="auto">
          <a:xfrm>
            <a:off x="2819400" y="3733800"/>
            <a:ext cx="50800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scattering from small particles,</a:t>
            </a:r>
          </a:p>
          <a:p>
            <a:r>
              <a:rPr lang="en-US" altLang="en-US"/>
              <a:t>periodic multilayers (Bragg mirrors), …</a:t>
            </a:r>
          </a:p>
        </p:txBody>
      </p:sp>
      <p:sp>
        <p:nvSpPr>
          <p:cNvPr id="6154" name="Text Box 10">
            <a:extLst>
              <a:ext uri="{FF2B5EF4-FFF2-40B4-BE49-F238E27FC236}">
                <a16:creationId xmlns:a16="http://schemas.microsoft.com/office/drawing/2014/main" id="{B2BF9D43-6FEB-3243-AA88-418CB63EC20C}"/>
              </a:ext>
            </a:extLst>
          </p:cNvPr>
          <p:cNvSpPr txBox="1">
            <a:spLocks noChangeArrowheads="1"/>
          </p:cNvSpPr>
          <p:nvPr/>
        </p:nvSpPr>
        <p:spPr bwMode="auto">
          <a:xfrm>
            <a:off x="4953000" y="5105400"/>
            <a:ext cx="4022725"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&amp; other problems with</a:t>
            </a:r>
          </a:p>
          <a:p>
            <a:r>
              <a:rPr lang="en-US" altLang="en-US"/>
              <a:t>	</a:t>
            </a:r>
            <a:r>
              <a:rPr lang="en-US" altLang="en-US">
                <a:solidFill>
                  <a:srgbClr val="FF0000"/>
                </a:solidFill>
              </a:rPr>
              <a:t>very high symmetry</a:t>
            </a:r>
          </a:p>
          <a:p>
            <a:r>
              <a:rPr lang="en-US" altLang="en-US">
                <a:solidFill>
                  <a:srgbClr val="FF0000"/>
                </a:solidFill>
              </a:rPr>
              <a:t>	and/or separability</a:t>
            </a:r>
          </a:p>
          <a:p>
            <a:r>
              <a:rPr lang="en-US" altLang="en-US">
                <a:solidFill>
                  <a:srgbClr val="FF0000"/>
                </a:solidFill>
              </a:rPr>
              <a:t>	and/or small parameters</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EF098014-1125-8F41-83FF-DE71A20F55F4}"/>
              </a:ext>
            </a:extLst>
          </p:cNvPr>
          <p:cNvSpPr>
            <a:spLocks noGrp="1" noChangeArrowheads="1"/>
          </p:cNvSpPr>
          <p:nvPr>
            <p:ph type="title"/>
          </p:nvPr>
        </p:nvSpPr>
        <p:spPr>
          <a:xfrm>
            <a:off x="685800" y="0"/>
            <a:ext cx="7772400" cy="1143000"/>
          </a:xfrm>
        </p:spPr>
        <p:txBody>
          <a:bodyPr/>
          <a:lstStyle/>
          <a:p>
            <a:pPr eaLnBrk="1" hangingPunct="1">
              <a:defRPr/>
            </a:pPr>
            <a:r>
              <a:rPr lang="en-US"/>
              <a:t>Air-waveguide Band Diagram</a:t>
            </a:r>
          </a:p>
        </p:txBody>
      </p:sp>
      <p:sp>
        <p:nvSpPr>
          <p:cNvPr id="50178" name="Text Box 4">
            <a:extLst>
              <a:ext uri="{FF2B5EF4-FFF2-40B4-BE49-F238E27FC236}">
                <a16:creationId xmlns:a16="http://schemas.microsoft.com/office/drawing/2014/main" id="{8D52F892-006F-FD42-A260-B2EE2EBBDFDA}"/>
              </a:ext>
            </a:extLst>
          </p:cNvPr>
          <p:cNvSpPr txBox="1">
            <a:spLocks noChangeArrowheads="1"/>
          </p:cNvSpPr>
          <p:nvPr/>
        </p:nvSpPr>
        <p:spPr bwMode="auto">
          <a:xfrm>
            <a:off x="609600" y="6324600"/>
            <a:ext cx="7699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any state in the gap cannot couple to bulk crystal –&gt; </a:t>
            </a:r>
            <a:r>
              <a:rPr lang="en-US" altLang="en-US">
                <a:solidFill>
                  <a:schemeClr val="accent2"/>
                </a:solidFill>
              </a:rPr>
              <a:t>localized</a:t>
            </a:r>
            <a:endParaRPr lang="en-US" altLang="en-US">
              <a:solidFill>
                <a:srgbClr val="FF0000"/>
              </a:solidFill>
            </a:endParaRPr>
          </a:p>
        </p:txBody>
      </p:sp>
      <p:pic>
        <p:nvPicPr>
          <p:cNvPr id="50179" name="Picture 1">
            <a:extLst>
              <a:ext uri="{FF2B5EF4-FFF2-40B4-BE49-F238E27FC236}">
                <a16:creationId xmlns:a16="http://schemas.microsoft.com/office/drawing/2014/main" id="{08674C29-BC65-F441-BC70-8488DB7D83B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90600"/>
            <a:ext cx="6565900" cy="516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2">
            <a:extLst>
              <a:ext uri="{FF2B5EF4-FFF2-40B4-BE49-F238E27FC236}">
                <a16:creationId xmlns:a16="http://schemas.microsoft.com/office/drawing/2014/main" id="{F2580CE8-B3D2-D846-88BD-B278ED1D9D5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372100" y="2019300"/>
            <a:ext cx="4572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3">
            <a:extLst>
              <a:ext uri="{FF2B5EF4-FFF2-40B4-BE49-F238E27FC236}">
                <a16:creationId xmlns:a16="http://schemas.microsoft.com/office/drawing/2014/main" id="{EE802C8A-7B5D-EE42-B6A5-B842C93716BD}"/>
              </a:ext>
            </a:extLst>
          </p:cNvPr>
          <p:cNvSpPr txBox="1">
            <a:spLocks noChangeArrowheads="1"/>
          </p:cNvSpPr>
          <p:nvPr/>
        </p:nvSpPr>
        <p:spPr bwMode="auto">
          <a:xfrm>
            <a:off x="1219200" y="3048000"/>
            <a:ext cx="331311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bg1"/>
                </a:solidFill>
              </a:rPr>
              <a:t>projection of bulk-crystal</a:t>
            </a:r>
          </a:p>
          <a:p>
            <a:r>
              <a:rPr lang="en-US" altLang="en-US">
                <a:solidFill>
                  <a:schemeClr val="bg1"/>
                </a:solidFill>
              </a:rPr>
              <a:t>band diagram</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CA673706-8BC9-EC4B-9FD1-01C6AA1C6970}"/>
              </a:ext>
            </a:extLst>
          </p:cNvPr>
          <p:cNvSpPr>
            <a:spLocks noGrp="1" noChangeArrowheads="1"/>
          </p:cNvSpPr>
          <p:nvPr>
            <p:ph type="title"/>
          </p:nvPr>
        </p:nvSpPr>
        <p:spPr>
          <a:xfrm>
            <a:off x="685800" y="228600"/>
            <a:ext cx="7772400" cy="1143000"/>
          </a:xfrm>
        </p:spPr>
        <p:txBody>
          <a:bodyPr/>
          <a:lstStyle/>
          <a:p>
            <a:pPr eaLnBrk="1" hangingPunct="1"/>
            <a:r>
              <a:rPr lang="en-US" altLang="en-US" i="1"/>
              <a:t>to be continued…</a:t>
            </a:r>
            <a:endParaRPr lang="en-US" altLang="en-US"/>
          </a:p>
        </p:txBody>
      </p:sp>
      <p:sp>
        <p:nvSpPr>
          <p:cNvPr id="41988" name="Text Box 4">
            <a:extLst>
              <a:ext uri="{FF2B5EF4-FFF2-40B4-BE49-F238E27FC236}">
                <a16:creationId xmlns:a16="http://schemas.microsoft.com/office/drawing/2014/main" id="{04824549-963B-1D4F-8DED-EA89549CFFB1}"/>
              </a:ext>
            </a:extLst>
          </p:cNvPr>
          <p:cNvSpPr txBox="1">
            <a:spLocks noChangeArrowheads="1"/>
          </p:cNvSpPr>
          <p:nvPr/>
        </p:nvSpPr>
        <p:spPr bwMode="auto">
          <a:xfrm>
            <a:off x="2743200" y="3613150"/>
            <a:ext cx="59975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Photonic Crystals</a:t>
            </a:r>
            <a:r>
              <a:rPr lang="en-US">
                <a:latin typeface="Times" charset="0"/>
                <a:ea typeface="ＭＳ Ｐゴシック" charset="0"/>
              </a:rPr>
              <a:t> book: </a:t>
            </a:r>
            <a:r>
              <a:rPr lang="en-US">
                <a:latin typeface="Times" charset="0"/>
                <a:ea typeface="ＭＳ Ｐゴシック" charset="0"/>
                <a:hlinkClick r:id="rId2"/>
              </a:rPr>
              <a:t>http://jdj.mit.edu/book</a:t>
            </a:r>
            <a:endParaRPr lang="en-US">
              <a:latin typeface="Times" charset="0"/>
              <a:ea typeface="ＭＳ Ｐゴシック" charset="0"/>
            </a:endParaRPr>
          </a:p>
          <a:p>
            <a:pPr>
              <a:defRPr/>
            </a:pPr>
            <a:endParaRPr lang="en-US">
              <a:latin typeface="Times" charset="0"/>
              <a:ea typeface="ＭＳ Ｐゴシック" charset="0"/>
            </a:endParaRPr>
          </a:p>
          <a:p>
            <a:pPr>
              <a:defRPr/>
            </a:pPr>
            <a:r>
              <a:rPr lang="en-US">
                <a:latin typeface="Times" charset="0"/>
                <a:ea typeface="ＭＳ Ｐゴシック" charset="0"/>
              </a:rPr>
              <a:t>Bloch-mode eigensolver: </a:t>
            </a:r>
            <a:r>
              <a:rPr lang="en-US">
                <a:latin typeface="Times" charset="0"/>
                <a:ea typeface="ＭＳ Ｐゴシック" charset="0"/>
                <a:hlinkClick r:id="rId3"/>
              </a:rPr>
              <a:t>http://jdj.mit.edu/mpb</a:t>
            </a:r>
            <a:endParaRPr lang="en-US">
              <a:latin typeface="Times" charset="0"/>
              <a:ea typeface="ＭＳ Ｐゴシック" charset="0"/>
            </a:endParaRPr>
          </a:p>
        </p:txBody>
      </p:sp>
      <p:pic>
        <p:nvPicPr>
          <p:cNvPr id="41989" name="Picture 5">
            <a:extLst>
              <a:ext uri="{FF2B5EF4-FFF2-40B4-BE49-F238E27FC236}">
                <a16:creationId xmlns:a16="http://schemas.microsoft.com/office/drawing/2014/main" id="{E0DE030E-C5BB-AC4E-B3D7-32206336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592388"/>
            <a:ext cx="2084388"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1990" name="Text Box 6">
            <a:extLst>
              <a:ext uri="{FF2B5EF4-FFF2-40B4-BE49-F238E27FC236}">
                <a16:creationId xmlns:a16="http://schemas.microsoft.com/office/drawing/2014/main" id="{C9319DD6-6726-C74F-9678-C256F4396198}"/>
              </a:ext>
            </a:extLst>
          </p:cNvPr>
          <p:cNvSpPr txBox="1">
            <a:spLocks noChangeArrowheads="1"/>
          </p:cNvSpPr>
          <p:nvPr/>
        </p:nvSpPr>
        <p:spPr bwMode="auto">
          <a:xfrm>
            <a:off x="4114800" y="2620963"/>
            <a:ext cx="31432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a:solidFill>
                  <a:srgbClr val="0000FF"/>
                </a:solidFill>
                <a:latin typeface="Times" charset="0"/>
                <a:ea typeface="ＭＳ Ｐゴシック" charset="0"/>
              </a:rPr>
              <a:t>Further reading: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56067C0B-06D8-F64B-8CDA-E503AC93DA7B}"/>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Cavities and Resonant Devices</a:t>
            </a:r>
            <a:endParaRPr lang="en-US" dirty="0">
              <a:cs typeface="+mj-cs"/>
            </a:endParaRPr>
          </a:p>
        </p:txBody>
      </p:sp>
      <p:sp>
        <p:nvSpPr>
          <p:cNvPr id="2051" name="Rectangle 3">
            <a:extLst>
              <a:ext uri="{FF2B5EF4-FFF2-40B4-BE49-F238E27FC236}">
                <a16:creationId xmlns:a16="http://schemas.microsoft.com/office/drawing/2014/main" id="{999A17FD-E287-C948-835B-AA8C640C94C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940974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61" name="Group 2">
            <a:extLst>
              <a:ext uri="{FF2B5EF4-FFF2-40B4-BE49-F238E27FC236}">
                <a16:creationId xmlns:a16="http://schemas.microsoft.com/office/drawing/2014/main" id="{49B58D1E-4A3F-8945-B6F1-39A818FD481C}"/>
              </a:ext>
            </a:extLst>
          </p:cNvPr>
          <p:cNvGrpSpPr>
            <a:grpSpLocks/>
          </p:cNvGrpSpPr>
          <p:nvPr/>
        </p:nvGrpSpPr>
        <p:grpSpPr bwMode="auto">
          <a:xfrm>
            <a:off x="4419600" y="2995613"/>
            <a:ext cx="2609850" cy="2895600"/>
            <a:chOff x="3552" y="1056"/>
            <a:chExt cx="1644" cy="1824"/>
          </a:xfrm>
        </p:grpSpPr>
        <p:pic>
          <p:nvPicPr>
            <p:cNvPr id="45059" name="Picture 3">
              <a:extLst>
                <a:ext uri="{FF2B5EF4-FFF2-40B4-BE49-F238E27FC236}">
                  <a16:creationId xmlns:a16="http://schemas.microsoft.com/office/drawing/2014/main" id="{5EE5E12F-3AE7-BA46-AB1A-4BC9B41D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3617" y="991"/>
              <a:ext cx="1513" cy="16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60" name="Rectangle 4">
              <a:extLst>
                <a:ext uri="{FF2B5EF4-FFF2-40B4-BE49-F238E27FC236}">
                  <a16:creationId xmlns:a16="http://schemas.microsoft.com/office/drawing/2014/main" id="{BA2B14EB-D65B-4948-8706-09D59AD1BE35}"/>
                </a:ext>
              </a:extLst>
            </p:cNvPr>
            <p:cNvSpPr>
              <a:spLocks noChangeArrowheads="1"/>
            </p:cNvSpPr>
            <p:nvPr/>
          </p:nvSpPr>
          <p:spPr bwMode="auto">
            <a:xfrm>
              <a:off x="4128" y="1584"/>
              <a:ext cx="576"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1" name="Rectangle 5">
              <a:extLst>
                <a:ext uri="{FF2B5EF4-FFF2-40B4-BE49-F238E27FC236}">
                  <a16:creationId xmlns:a16="http://schemas.microsoft.com/office/drawing/2014/main" id="{293D2E83-B7A7-3D46-90DC-9266371D387D}"/>
                </a:ext>
              </a:extLst>
            </p:cNvPr>
            <p:cNvSpPr>
              <a:spLocks noChangeArrowheads="1"/>
            </p:cNvSpPr>
            <p:nvPr/>
          </p:nvSpPr>
          <p:spPr bwMode="auto">
            <a:xfrm>
              <a:off x="3552" y="1932"/>
              <a:ext cx="384"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2" name="Rectangle 6">
              <a:extLst>
                <a:ext uri="{FF2B5EF4-FFF2-40B4-BE49-F238E27FC236}">
                  <a16:creationId xmlns:a16="http://schemas.microsoft.com/office/drawing/2014/main" id="{17F31E07-0AFB-1F4F-9649-1EFF060FEED1}"/>
                </a:ext>
              </a:extLst>
            </p:cNvPr>
            <p:cNvSpPr>
              <a:spLocks noChangeArrowheads="1"/>
            </p:cNvSpPr>
            <p:nvPr/>
          </p:nvSpPr>
          <p:spPr bwMode="auto">
            <a:xfrm>
              <a:off x="4900" y="1932"/>
              <a:ext cx="288" cy="144"/>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3" name="Line 7">
              <a:extLst>
                <a:ext uri="{FF2B5EF4-FFF2-40B4-BE49-F238E27FC236}">
                  <a16:creationId xmlns:a16="http://schemas.microsoft.com/office/drawing/2014/main" id="{662E8F06-3B50-1445-A139-D6B7C2443FD6}"/>
                </a:ext>
              </a:extLst>
            </p:cNvPr>
            <p:cNvSpPr>
              <a:spLocks noChangeShapeType="1"/>
            </p:cNvSpPr>
            <p:nvPr/>
          </p:nvSpPr>
          <p:spPr bwMode="auto">
            <a:xfrm>
              <a:off x="3836"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4" name="Line 8">
              <a:extLst>
                <a:ext uri="{FF2B5EF4-FFF2-40B4-BE49-F238E27FC236}">
                  <a16:creationId xmlns:a16="http://schemas.microsoft.com/office/drawing/2014/main" id="{998CF58B-4098-5741-BFBE-2056196A5FF7}"/>
                </a:ext>
              </a:extLst>
            </p:cNvPr>
            <p:cNvSpPr>
              <a:spLocks noChangeShapeType="1"/>
            </p:cNvSpPr>
            <p:nvPr/>
          </p:nvSpPr>
          <p:spPr bwMode="auto">
            <a:xfrm>
              <a:off x="3924" y="2544"/>
              <a:ext cx="0" cy="144"/>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65" name="Text Box 9">
              <a:extLst>
                <a:ext uri="{FF2B5EF4-FFF2-40B4-BE49-F238E27FC236}">
                  <a16:creationId xmlns:a16="http://schemas.microsoft.com/office/drawing/2014/main" id="{2A3F0BF5-F410-3541-88C2-8514C7DBC5B1}"/>
                </a:ext>
              </a:extLst>
            </p:cNvPr>
            <p:cNvSpPr txBox="1">
              <a:spLocks noChangeArrowheads="1"/>
            </p:cNvSpPr>
            <p:nvPr/>
          </p:nvSpPr>
          <p:spPr bwMode="auto">
            <a:xfrm>
              <a:off x="3600" y="2649"/>
              <a:ext cx="552"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420 nm</a:t>
              </a:r>
            </a:p>
          </p:txBody>
        </p:sp>
      </p:grpSp>
      <p:sp>
        <p:nvSpPr>
          <p:cNvPr id="45066" name="Text Box 10">
            <a:extLst>
              <a:ext uri="{FF2B5EF4-FFF2-40B4-BE49-F238E27FC236}">
                <a16:creationId xmlns:a16="http://schemas.microsoft.com/office/drawing/2014/main" id="{D5371AA3-583A-4E41-A2EB-3082781C7BE0}"/>
              </a:ext>
            </a:extLst>
          </p:cNvPr>
          <p:cNvSpPr txBox="1">
            <a:spLocks noChangeArrowheads="1"/>
          </p:cNvSpPr>
          <p:nvPr/>
        </p:nvSpPr>
        <p:spPr bwMode="auto">
          <a:xfrm>
            <a:off x="4800600" y="2743200"/>
            <a:ext cx="18954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Notomi </a:t>
            </a:r>
            <a:r>
              <a:rPr lang="en-US" sz="1400" i="1">
                <a:latin typeface="Times" charset="0"/>
                <a:ea typeface="ＭＳ Ｐゴシック" charset="0"/>
              </a:rPr>
              <a:t>et al.</a:t>
            </a:r>
            <a:r>
              <a:rPr lang="en-US" sz="1400">
                <a:latin typeface="Times" charset="0"/>
                <a:ea typeface="ＭＳ Ｐゴシック" charset="0"/>
              </a:rPr>
              <a:t> (2005). ]</a:t>
            </a:r>
          </a:p>
        </p:txBody>
      </p:sp>
      <p:sp>
        <p:nvSpPr>
          <p:cNvPr id="45067" name="Rectangle 11">
            <a:extLst>
              <a:ext uri="{FF2B5EF4-FFF2-40B4-BE49-F238E27FC236}">
                <a16:creationId xmlns:a16="http://schemas.microsoft.com/office/drawing/2014/main" id="{4BD3364D-72B8-4F42-8845-55E697259D64}"/>
              </a:ext>
            </a:extLst>
          </p:cNvPr>
          <p:cNvSpPr>
            <a:spLocks noGrp="1" noChangeArrowheads="1"/>
          </p:cNvSpPr>
          <p:nvPr>
            <p:ph type="title"/>
          </p:nvPr>
        </p:nvSpPr>
        <p:spPr>
          <a:xfrm>
            <a:off x="685800" y="152400"/>
            <a:ext cx="7772400" cy="838200"/>
          </a:xfrm>
        </p:spPr>
        <p:txBody>
          <a:bodyPr/>
          <a:lstStyle/>
          <a:p>
            <a:pPr eaLnBrk="1" hangingPunct="1">
              <a:defRPr/>
            </a:pPr>
            <a:r>
              <a:rPr lang="en-US">
                <a:cs typeface="+mj-cs"/>
              </a:rPr>
              <a:t>Resonance</a:t>
            </a:r>
          </a:p>
        </p:txBody>
      </p:sp>
      <p:sp>
        <p:nvSpPr>
          <p:cNvPr id="45068" name="Text Box 12">
            <a:extLst>
              <a:ext uri="{FF2B5EF4-FFF2-40B4-BE49-F238E27FC236}">
                <a16:creationId xmlns:a16="http://schemas.microsoft.com/office/drawing/2014/main" id="{1791E3CF-89B0-A749-8F3F-A810C3EFEAC2}"/>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639AC0F1-5165-B641-8700-BACC32B72659}"/>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3E1C3004-95C7-314A-BDFC-68741776E704}"/>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838679E2-5BF3-7140-BBC6-EC550EDD034F}"/>
              </a:ext>
            </a:extLst>
          </p:cNvPr>
          <p:cNvSpPr>
            <a:spLocks noChangeArrowheads="1"/>
          </p:cNvSpPr>
          <p:nvPr/>
        </p:nvSpPr>
        <p:spPr bwMode="auto">
          <a:xfrm>
            <a:off x="7543800" y="1662113"/>
            <a:ext cx="13589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solidFill>
                  <a:srgbClr val="FF0000"/>
                </a:solidFill>
                <a:latin typeface="Times" charset="0"/>
                <a:ea typeface="ＭＳ Ｐゴシック" charset="0"/>
              </a:rPr>
              <a:t>modal</a:t>
            </a:r>
          </a:p>
          <a:p>
            <a:pPr algn="ctr">
              <a:defRPr/>
            </a:pPr>
            <a:r>
              <a:rPr lang="en-US">
                <a:solidFill>
                  <a:srgbClr val="FF0000"/>
                </a:solidFill>
                <a:latin typeface="Times" charset="0"/>
                <a:ea typeface="ＭＳ Ｐゴシック" charset="0"/>
              </a:rPr>
              <a:t>volume </a:t>
            </a:r>
            <a:r>
              <a:rPr lang="en-US" i="1">
                <a:solidFill>
                  <a:srgbClr val="FF0000"/>
                </a:solidFill>
                <a:latin typeface="Times" charset="0"/>
                <a:ea typeface="ＭＳ Ｐゴシック" charset="0"/>
              </a:rPr>
              <a:t>V</a:t>
            </a:r>
            <a:endParaRPr lang="en-US">
              <a:solidFill>
                <a:srgbClr val="FF0000"/>
              </a:solidFill>
              <a:latin typeface="Times" charset="0"/>
              <a:ea typeface="ＭＳ Ｐゴシック" charset="0"/>
            </a:endParaRPr>
          </a:p>
        </p:txBody>
      </p:sp>
      <p:pic>
        <p:nvPicPr>
          <p:cNvPr id="45072" name="Picture 16">
            <a:extLst>
              <a:ext uri="{FF2B5EF4-FFF2-40B4-BE49-F238E27FC236}">
                <a16:creationId xmlns:a16="http://schemas.microsoft.com/office/drawing/2014/main" id="{EDC4F8C4-9829-8F40-A969-3C5FA9CFE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048000"/>
            <a:ext cx="2259013" cy="2527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3" name="Text Box 17">
            <a:extLst>
              <a:ext uri="{FF2B5EF4-FFF2-40B4-BE49-F238E27FC236}">
                <a16:creationId xmlns:a16="http://schemas.microsoft.com/office/drawing/2014/main" id="{5E5471C2-A298-FF4A-BCFF-5835DCB2B4EA}"/>
              </a:ext>
            </a:extLst>
          </p:cNvPr>
          <p:cNvSpPr txBox="1">
            <a:spLocks noChangeArrowheads="1"/>
          </p:cNvSpPr>
          <p:nvPr/>
        </p:nvSpPr>
        <p:spPr bwMode="auto">
          <a:xfrm>
            <a:off x="228600" y="5638800"/>
            <a:ext cx="2133600"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defRPr/>
            </a:pPr>
            <a:r>
              <a:rPr lang="en-US" sz="1400">
                <a:latin typeface="Times" charset="0"/>
                <a:ea typeface="ＭＳ Ｐゴシック" charset="0"/>
              </a:rPr>
              <a:t>[ Schliesser et al.,</a:t>
            </a:r>
          </a:p>
          <a:p>
            <a:pPr algn="ctr">
              <a:defRPr/>
            </a:pPr>
            <a:r>
              <a:rPr lang="en-US" sz="1400" i="1">
                <a:latin typeface="Times" charset="0"/>
                <a:ea typeface="ＭＳ Ｐゴシック" charset="0"/>
              </a:rPr>
              <a:t>PRL </a:t>
            </a:r>
            <a:r>
              <a:rPr lang="en-US" sz="1400" b="1">
                <a:latin typeface="Times" charset="0"/>
                <a:ea typeface="ＭＳ Ｐゴシック" charset="0"/>
              </a:rPr>
              <a:t>97</a:t>
            </a:r>
            <a:r>
              <a:rPr lang="en-US" sz="1400">
                <a:latin typeface="Times" charset="0"/>
                <a:ea typeface="ＭＳ Ｐゴシック" charset="0"/>
              </a:rPr>
              <a:t>, 243905 (2006) ]</a:t>
            </a:r>
            <a:endParaRPr lang="en-US" sz="2000">
              <a:latin typeface="Times" charset="0"/>
              <a:ea typeface="ＭＳ Ｐゴシック" charset="0"/>
            </a:endParaRPr>
          </a:p>
        </p:txBody>
      </p:sp>
      <p:pic>
        <p:nvPicPr>
          <p:cNvPr id="45074" name="Picture 18">
            <a:extLst>
              <a:ext uri="{FF2B5EF4-FFF2-40B4-BE49-F238E27FC236}">
                <a16:creationId xmlns:a16="http://schemas.microsoft.com/office/drawing/2014/main" id="{E92F6525-2FA8-8A4B-AC10-293C1A4015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4038600"/>
            <a:ext cx="2235200" cy="2235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5" name="Text Box 19">
            <a:extLst>
              <a:ext uri="{FF2B5EF4-FFF2-40B4-BE49-F238E27FC236}">
                <a16:creationId xmlns:a16="http://schemas.microsoft.com/office/drawing/2014/main" id="{A1768D50-62E1-CE42-A0D5-BAB28C8D8C38}"/>
              </a:ext>
            </a:extLst>
          </p:cNvPr>
          <p:cNvSpPr txBox="1">
            <a:spLocks noChangeArrowheads="1"/>
          </p:cNvSpPr>
          <p:nvPr/>
        </p:nvSpPr>
        <p:spPr bwMode="auto">
          <a:xfrm>
            <a:off x="1600200" y="6324600"/>
            <a:ext cx="39020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400">
                <a:latin typeface="Times" charset="0"/>
                <a:ea typeface="ＭＳ Ｐゴシック" charset="0"/>
              </a:rPr>
              <a:t>[ Eichenfield et al. </a:t>
            </a:r>
            <a:r>
              <a:rPr lang="en-US" sz="1400" i="1">
                <a:latin typeface="Times" charset="0"/>
                <a:ea typeface="ＭＳ Ｐゴシック" charset="0"/>
              </a:rPr>
              <a:t>Nature Photonics</a:t>
            </a:r>
            <a:r>
              <a:rPr lang="en-US" sz="1400">
                <a:latin typeface="Times" charset="0"/>
                <a:ea typeface="ＭＳ Ｐゴシック" charset="0"/>
              </a:rPr>
              <a:t> </a:t>
            </a:r>
            <a:r>
              <a:rPr lang="en-US" sz="1400" b="1">
                <a:latin typeface="Times" charset="0"/>
                <a:ea typeface="ＭＳ Ｐゴシック" charset="0"/>
              </a:rPr>
              <a:t>1</a:t>
            </a:r>
            <a:r>
              <a:rPr lang="en-US" sz="1400">
                <a:latin typeface="Times" charset="0"/>
                <a:ea typeface="ＭＳ Ｐゴシック" charset="0"/>
              </a:rPr>
              <a:t>, 416 (2007) ]</a:t>
            </a:r>
          </a:p>
        </p:txBody>
      </p:sp>
      <p:grpSp>
        <p:nvGrpSpPr>
          <p:cNvPr id="15372" name="Group 20">
            <a:extLst>
              <a:ext uri="{FF2B5EF4-FFF2-40B4-BE49-F238E27FC236}">
                <a16:creationId xmlns:a16="http://schemas.microsoft.com/office/drawing/2014/main" id="{DA6A994C-B36B-C943-8166-B946280F5473}"/>
              </a:ext>
            </a:extLst>
          </p:cNvPr>
          <p:cNvGrpSpPr>
            <a:grpSpLocks/>
          </p:cNvGrpSpPr>
          <p:nvPr/>
        </p:nvGrpSpPr>
        <p:grpSpPr bwMode="auto">
          <a:xfrm>
            <a:off x="5791200" y="5105400"/>
            <a:ext cx="3352800" cy="1616075"/>
            <a:chOff x="96" y="1056"/>
            <a:chExt cx="2688" cy="1296"/>
          </a:xfrm>
        </p:grpSpPr>
        <p:pic>
          <p:nvPicPr>
            <p:cNvPr id="45077" name="Picture 21">
              <a:extLst>
                <a:ext uri="{FF2B5EF4-FFF2-40B4-BE49-F238E27FC236}">
                  <a16:creationId xmlns:a16="http://schemas.microsoft.com/office/drawing/2014/main" id="{5B93F47F-27D7-F543-8126-798E989EF1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 y="1056"/>
              <a:ext cx="1833" cy="12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78" name="Line 22">
              <a:extLst>
                <a:ext uri="{FF2B5EF4-FFF2-40B4-BE49-F238E27FC236}">
                  <a16:creationId xmlns:a16="http://schemas.microsoft.com/office/drawing/2014/main" id="{14271B5D-C737-7943-BE70-28528AA70E84}"/>
                </a:ext>
              </a:extLst>
            </p:cNvPr>
            <p:cNvSpPr>
              <a:spLocks noChangeShapeType="1"/>
            </p:cNvSpPr>
            <p:nvPr/>
          </p:nvSpPr>
          <p:spPr bwMode="auto">
            <a:xfrm>
              <a:off x="2353" y="1710"/>
              <a:ext cx="431" cy="0"/>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45079" name="Line 23">
              <a:extLst>
                <a:ext uri="{FF2B5EF4-FFF2-40B4-BE49-F238E27FC236}">
                  <a16:creationId xmlns:a16="http://schemas.microsoft.com/office/drawing/2014/main" id="{F55D02CA-C56B-F34F-A814-2F645497D5F4}"/>
                </a:ext>
              </a:extLst>
            </p:cNvPr>
            <p:cNvSpPr>
              <a:spLocks noChangeShapeType="1"/>
            </p:cNvSpPr>
            <p:nvPr/>
          </p:nvSpPr>
          <p:spPr bwMode="auto">
            <a:xfrm flipH="1">
              <a:off x="96" y="1708"/>
              <a:ext cx="431" cy="0"/>
            </a:xfrm>
            <a:prstGeom prst="line">
              <a:avLst/>
            </a:prstGeom>
            <a:noFill/>
            <a:ln w="76200">
              <a:solidFill>
                <a:srgbClr val="FF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45080" name="Text Box 24">
            <a:extLst>
              <a:ext uri="{FF2B5EF4-FFF2-40B4-BE49-F238E27FC236}">
                <a16:creationId xmlns:a16="http://schemas.microsoft.com/office/drawing/2014/main" id="{0524B1FA-A682-2843-A4C7-B67C8959492E}"/>
              </a:ext>
            </a:extLst>
          </p:cNvPr>
          <p:cNvSpPr txBox="1">
            <a:spLocks noChangeArrowheads="1"/>
          </p:cNvSpPr>
          <p:nvPr/>
        </p:nvSpPr>
        <p:spPr bwMode="auto">
          <a:xfrm>
            <a:off x="7086600" y="4572000"/>
            <a:ext cx="1830388"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C.-W. Wong,</a:t>
            </a:r>
          </a:p>
          <a:p>
            <a:pPr algn="ctr">
              <a:defRPr/>
            </a:pPr>
            <a:r>
              <a:rPr lang="en-US" sz="1400" i="1">
                <a:latin typeface="Times" charset="0"/>
                <a:ea typeface="ＭＳ Ｐゴシック" charset="0"/>
              </a:rPr>
              <a:t>APL</a:t>
            </a:r>
            <a:r>
              <a:rPr lang="en-US" sz="1400">
                <a:latin typeface="Times" charset="0"/>
                <a:ea typeface="ＭＳ Ｐゴシック" charset="0"/>
              </a:rPr>
              <a:t> </a:t>
            </a:r>
            <a:r>
              <a:rPr lang="en-US" sz="1400" b="1">
                <a:latin typeface="Times" charset="0"/>
                <a:ea typeface="ＭＳ Ｐゴシック" charset="0"/>
              </a:rPr>
              <a:t>84</a:t>
            </a:r>
            <a:r>
              <a:rPr lang="en-US" sz="1400">
                <a:latin typeface="Times" charset="0"/>
                <a:ea typeface="ＭＳ Ｐゴシック" charset="0"/>
              </a:rPr>
              <a:t>, 1242 (2004). ]</a:t>
            </a:r>
          </a:p>
        </p:txBody>
      </p:sp>
    </p:spTree>
    <p:extLst>
      <p:ext uri="{BB962C8B-B14F-4D97-AF65-F5344CB8AC3E}">
        <p14:creationId xmlns:p14="http://schemas.microsoft.com/office/powerpoint/2010/main" val="258052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7" name="Rectangle 11">
            <a:extLst>
              <a:ext uri="{FF2B5EF4-FFF2-40B4-BE49-F238E27FC236}">
                <a16:creationId xmlns:a16="http://schemas.microsoft.com/office/drawing/2014/main" id="{DC1EE9E1-CF51-1A48-B871-183BF2E72C8A}"/>
              </a:ext>
            </a:extLst>
          </p:cNvPr>
          <p:cNvSpPr>
            <a:spLocks noGrp="1" noChangeArrowheads="1"/>
          </p:cNvSpPr>
          <p:nvPr>
            <p:ph type="title"/>
          </p:nvPr>
        </p:nvSpPr>
        <p:spPr>
          <a:xfrm>
            <a:off x="76200" y="152400"/>
            <a:ext cx="8991600" cy="838200"/>
          </a:xfrm>
        </p:spPr>
        <p:txBody>
          <a:bodyPr/>
          <a:lstStyle/>
          <a:p>
            <a:pPr eaLnBrk="1" hangingPunct="1"/>
            <a:r>
              <a:rPr lang="en-US" altLang="en-US"/>
              <a:t>Resonance = Pole in Green’s Function</a:t>
            </a:r>
          </a:p>
        </p:txBody>
      </p:sp>
      <p:sp>
        <p:nvSpPr>
          <p:cNvPr id="45068" name="Text Box 12">
            <a:extLst>
              <a:ext uri="{FF2B5EF4-FFF2-40B4-BE49-F238E27FC236}">
                <a16:creationId xmlns:a16="http://schemas.microsoft.com/office/drawing/2014/main" id="{9C62841F-24DA-3D46-98AC-27F9E6AD3BA3}"/>
              </a:ext>
            </a:extLst>
          </p:cNvPr>
          <p:cNvSpPr txBox="1">
            <a:spLocks noChangeArrowheads="1"/>
          </p:cNvSpPr>
          <p:nvPr/>
        </p:nvSpPr>
        <p:spPr bwMode="auto">
          <a:xfrm>
            <a:off x="249238" y="1066800"/>
            <a:ext cx="86661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800">
                <a:latin typeface="Times" charset="0"/>
                <a:ea typeface="ＭＳ Ｐゴシック" charset="0"/>
              </a:rPr>
              <a:t>an </a:t>
            </a:r>
            <a:r>
              <a:rPr lang="en-US" sz="2800">
                <a:solidFill>
                  <a:srgbClr val="FF0000"/>
                </a:solidFill>
                <a:latin typeface="Times" charset="0"/>
                <a:ea typeface="ＭＳ Ｐゴシック" charset="0"/>
              </a:rPr>
              <a:t>oscillating mode </a:t>
            </a:r>
            <a:r>
              <a:rPr lang="en-US" sz="2800">
                <a:solidFill>
                  <a:srgbClr val="0000FF"/>
                </a:solidFill>
                <a:latin typeface="Times" charset="0"/>
                <a:ea typeface="ＭＳ Ｐゴシック" charset="0"/>
              </a:rPr>
              <a:t>trapped for a long time</a:t>
            </a:r>
            <a:r>
              <a:rPr lang="en-US" sz="2800">
                <a:latin typeface="Times" charset="0"/>
                <a:ea typeface="ＭＳ Ｐゴシック" charset="0"/>
              </a:rPr>
              <a:t> in some volume</a:t>
            </a:r>
          </a:p>
        </p:txBody>
      </p:sp>
      <p:sp>
        <p:nvSpPr>
          <p:cNvPr id="45069" name="Text Box 13">
            <a:extLst>
              <a:ext uri="{FF2B5EF4-FFF2-40B4-BE49-F238E27FC236}">
                <a16:creationId xmlns:a16="http://schemas.microsoft.com/office/drawing/2014/main" id="{5A22F15A-D272-884A-A3E9-34A1215FA547}"/>
              </a:ext>
            </a:extLst>
          </p:cNvPr>
          <p:cNvSpPr txBox="1">
            <a:spLocks noChangeArrowheads="1"/>
          </p:cNvSpPr>
          <p:nvPr/>
        </p:nvSpPr>
        <p:spPr bwMode="auto">
          <a:xfrm>
            <a:off x="650875" y="1417638"/>
            <a:ext cx="2638425" cy="892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(of light, sound, …)</a:t>
            </a:r>
            <a:endParaRPr lang="en-US" altLang="en-US">
              <a:solidFill>
                <a:srgbClr val="0000FF"/>
              </a:solidFill>
            </a:endParaRPr>
          </a:p>
          <a:p>
            <a:pPr algn="ctr">
              <a:lnSpc>
                <a:spcPct val="120000"/>
              </a:lnSpc>
            </a:pPr>
            <a:r>
              <a:rPr lang="en-US" altLang="en-US">
                <a:solidFill>
                  <a:srgbClr val="FF0000"/>
                </a:solidFill>
              </a:rPr>
              <a:t>frequency </a:t>
            </a:r>
            <a:r>
              <a:rPr lang="en-US" altLang="en-US">
                <a:solidFill>
                  <a:srgbClr val="FF0000"/>
                </a:solidFill>
                <a:latin typeface="Symbol" pitchFamily="2" charset="2"/>
              </a:rPr>
              <a:t>ω</a:t>
            </a:r>
            <a:r>
              <a:rPr lang="en-US" altLang="en-US" baseline="-25000">
                <a:solidFill>
                  <a:srgbClr val="FF0000"/>
                </a:solidFill>
              </a:rPr>
              <a:t>0</a:t>
            </a:r>
            <a:endParaRPr lang="en-US" altLang="en-US">
              <a:solidFill>
                <a:srgbClr val="0000FF"/>
              </a:solidFill>
            </a:endParaRPr>
          </a:p>
        </p:txBody>
      </p:sp>
      <p:sp>
        <p:nvSpPr>
          <p:cNvPr id="45070" name="Text Box 14">
            <a:extLst>
              <a:ext uri="{FF2B5EF4-FFF2-40B4-BE49-F238E27FC236}">
                <a16:creationId xmlns:a16="http://schemas.microsoft.com/office/drawing/2014/main" id="{A571C6FF-E7C8-3C48-9E1F-CDD37F7553AE}"/>
              </a:ext>
            </a:extLst>
          </p:cNvPr>
          <p:cNvSpPr txBox="1">
            <a:spLocks noChangeArrowheads="1"/>
          </p:cNvSpPr>
          <p:nvPr/>
        </p:nvSpPr>
        <p:spPr bwMode="auto">
          <a:xfrm>
            <a:off x="3325813" y="1462088"/>
            <a:ext cx="3186112"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lifetime </a:t>
            </a:r>
            <a:r>
              <a:rPr lang="en-US" altLang="en-US">
                <a:latin typeface="Symbol" pitchFamily="2" charset="2"/>
              </a:rPr>
              <a:t>τ</a:t>
            </a:r>
            <a:r>
              <a:rPr lang="en-US" altLang="en-US"/>
              <a:t> &gt;&gt; 2π/</a:t>
            </a:r>
            <a:r>
              <a:rPr lang="en-US" altLang="en-US">
                <a:latin typeface="Symbol" pitchFamily="2" charset="2"/>
              </a:rPr>
              <a:t>ω</a:t>
            </a:r>
            <a:r>
              <a:rPr lang="en-US" altLang="en-US" baseline="-25000"/>
              <a:t>0</a:t>
            </a:r>
            <a:endParaRPr lang="en-US" altLang="en-US"/>
          </a:p>
          <a:p>
            <a:pPr algn="ctr"/>
            <a:r>
              <a:rPr lang="en-US" altLang="en-US">
                <a:solidFill>
                  <a:srgbClr val="FF0000"/>
                </a:solidFill>
              </a:rPr>
              <a:t>quality factor </a:t>
            </a:r>
            <a:r>
              <a:rPr lang="en-US" altLang="en-US" i="1">
                <a:solidFill>
                  <a:srgbClr val="FF0000"/>
                </a:solidFill>
              </a:rPr>
              <a:t>Q</a:t>
            </a:r>
            <a:r>
              <a:rPr lang="en-US" altLang="en-US">
                <a:solidFill>
                  <a:srgbClr val="FF0000"/>
                </a:solidFill>
              </a:rPr>
              <a:t> = </a:t>
            </a:r>
            <a:r>
              <a:rPr lang="en-US" altLang="en-US">
                <a:solidFill>
                  <a:srgbClr val="FF0000"/>
                </a:solidFill>
                <a:latin typeface="Symbol" pitchFamily="2" charset="2"/>
              </a:rPr>
              <a:t>ω</a:t>
            </a:r>
            <a:r>
              <a:rPr lang="en-US" altLang="en-US" baseline="-25000">
                <a:solidFill>
                  <a:srgbClr val="FF0000"/>
                </a:solidFill>
              </a:rPr>
              <a:t>0</a:t>
            </a:r>
            <a:r>
              <a:rPr lang="en-US" altLang="en-US">
                <a:solidFill>
                  <a:srgbClr val="FF0000"/>
                </a:solidFill>
                <a:latin typeface="Symbol" pitchFamily="2" charset="2"/>
              </a:rPr>
              <a:t>τ</a:t>
            </a:r>
            <a:r>
              <a:rPr lang="en-US" altLang="en-US">
                <a:solidFill>
                  <a:srgbClr val="FF0000"/>
                </a:solidFill>
              </a:rPr>
              <a:t>/2</a:t>
            </a:r>
          </a:p>
          <a:p>
            <a:pPr algn="ctr"/>
            <a:r>
              <a:rPr lang="en-US" altLang="en-US">
                <a:solidFill>
                  <a:srgbClr val="0000FF"/>
                </a:solidFill>
              </a:rPr>
              <a:t>energy in cavity ~ e</a:t>
            </a:r>
            <a:r>
              <a:rPr lang="en-US" altLang="en-US" baseline="30000">
                <a:solidFill>
                  <a:srgbClr val="0000FF"/>
                </a:solidFill>
              </a:rPr>
              <a:t>–</a:t>
            </a:r>
            <a:r>
              <a:rPr lang="en-US" altLang="en-US" baseline="30000">
                <a:solidFill>
                  <a:srgbClr val="0000FF"/>
                </a:solidFill>
                <a:latin typeface="Symbol" pitchFamily="2" charset="2"/>
              </a:rPr>
              <a:t>ω</a:t>
            </a:r>
            <a:r>
              <a:rPr lang="en-US" altLang="en-US" sz="1400" baseline="30000">
                <a:solidFill>
                  <a:srgbClr val="0000FF"/>
                </a:solidFill>
              </a:rPr>
              <a:t>0</a:t>
            </a:r>
            <a:r>
              <a:rPr lang="en-US" altLang="en-US" baseline="30000">
                <a:solidFill>
                  <a:srgbClr val="0000FF"/>
                </a:solidFill>
              </a:rPr>
              <a:t>t/</a:t>
            </a:r>
            <a:r>
              <a:rPr lang="en-US" altLang="en-US" i="1" baseline="30000">
                <a:solidFill>
                  <a:srgbClr val="0000FF"/>
                </a:solidFill>
              </a:rPr>
              <a:t>Q</a:t>
            </a:r>
            <a:endParaRPr lang="en-US" altLang="en-US" baseline="-25000">
              <a:solidFill>
                <a:srgbClr val="FF0000"/>
              </a:solidFill>
            </a:endParaRPr>
          </a:p>
        </p:txBody>
      </p:sp>
      <p:sp>
        <p:nvSpPr>
          <p:cNvPr id="45071" name="Rectangle 15">
            <a:extLst>
              <a:ext uri="{FF2B5EF4-FFF2-40B4-BE49-F238E27FC236}">
                <a16:creationId xmlns:a16="http://schemas.microsoft.com/office/drawing/2014/main" id="{97E75996-BCD9-3F4D-88FA-1ED1378AD503}"/>
              </a:ext>
            </a:extLst>
          </p:cNvPr>
          <p:cNvSpPr>
            <a:spLocks noChangeArrowheads="1"/>
          </p:cNvSpPr>
          <p:nvPr/>
        </p:nvSpPr>
        <p:spPr bwMode="auto">
          <a:xfrm>
            <a:off x="7010400" y="1662113"/>
            <a:ext cx="2179638" cy="15700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solidFill>
                  <a:srgbClr val="FF0000"/>
                </a:solidFill>
                <a:latin typeface="Times" charset="0"/>
                <a:ea typeface="ＭＳ Ｐゴシック" charset="0"/>
              </a:rPr>
              <a:t>modal</a:t>
            </a:r>
          </a:p>
          <a:p>
            <a:pPr algn="ctr">
              <a:defRPr/>
            </a:pPr>
            <a:r>
              <a:rPr lang="en-US" dirty="0">
                <a:solidFill>
                  <a:srgbClr val="FF0000"/>
                </a:solidFill>
                <a:latin typeface="Times" charset="0"/>
                <a:ea typeface="ＭＳ Ｐゴシック" charset="0"/>
              </a:rPr>
              <a:t>volume </a:t>
            </a:r>
            <a:r>
              <a:rPr lang="en-US" i="1" dirty="0">
                <a:solidFill>
                  <a:srgbClr val="FF0000"/>
                </a:solidFill>
                <a:latin typeface="Times" charset="0"/>
                <a:ea typeface="ＭＳ Ｐゴシック" charset="0"/>
              </a:rPr>
              <a:t>V</a:t>
            </a:r>
            <a:endParaRPr lang="en-US" dirty="0">
              <a:solidFill>
                <a:srgbClr val="FF0000"/>
              </a:solidFill>
              <a:latin typeface="Times" charset="0"/>
              <a:ea typeface="ＭＳ Ｐゴシック" charset="0"/>
            </a:endParaRPr>
          </a:p>
          <a:p>
            <a:pPr algn="ctr">
              <a:defRPr/>
            </a:pPr>
            <a:r>
              <a:rPr lang="en-US" dirty="0">
                <a:solidFill>
                  <a:srgbClr val="0000FF"/>
                </a:solidFill>
                <a:latin typeface="Times" charset="0"/>
                <a:ea typeface="ＭＳ Ｐゴシック" charset="0"/>
              </a:rPr>
              <a:t>~ volume where</a:t>
            </a:r>
          </a:p>
          <a:p>
            <a:pPr algn="ctr">
              <a:defRPr/>
            </a:pPr>
            <a:r>
              <a:rPr lang="en-US" dirty="0">
                <a:solidFill>
                  <a:srgbClr val="0000FF"/>
                </a:solidFill>
                <a:latin typeface="Times" charset="0"/>
                <a:ea typeface="ＭＳ Ｐゴシック" charset="0"/>
              </a:rPr>
              <a:t>residue is large</a:t>
            </a:r>
          </a:p>
        </p:txBody>
      </p:sp>
      <p:cxnSp>
        <p:nvCxnSpPr>
          <p:cNvPr id="4" name="Straight Arrow Connector 3">
            <a:extLst>
              <a:ext uri="{FF2B5EF4-FFF2-40B4-BE49-F238E27FC236}">
                <a16:creationId xmlns:a16="http://schemas.microsoft.com/office/drawing/2014/main" id="{E3E82DDB-949F-BD41-81F2-E0158DE9F537}"/>
              </a:ext>
            </a:extLst>
          </p:cNvPr>
          <p:cNvCxnSpPr/>
          <p:nvPr/>
        </p:nvCxnSpPr>
        <p:spPr bwMode="auto">
          <a:xfrm>
            <a:off x="1600200" y="3276600"/>
            <a:ext cx="0" cy="320040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 name="Straight Arrow Connector 5">
            <a:extLst>
              <a:ext uri="{FF2B5EF4-FFF2-40B4-BE49-F238E27FC236}">
                <a16:creationId xmlns:a16="http://schemas.microsoft.com/office/drawing/2014/main" id="{54D5E108-87B9-F34A-8E5D-F7A18960BAA9}"/>
              </a:ext>
            </a:extLst>
          </p:cNvPr>
          <p:cNvCxnSpPr/>
          <p:nvPr/>
        </p:nvCxnSpPr>
        <p:spPr bwMode="auto">
          <a:xfrm>
            <a:off x="533400" y="4953000"/>
            <a:ext cx="4495800"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392" name="TextBox 6">
            <a:extLst>
              <a:ext uri="{FF2B5EF4-FFF2-40B4-BE49-F238E27FC236}">
                <a16:creationId xmlns:a16="http://schemas.microsoft.com/office/drawing/2014/main" id="{ECDD5E0B-E08F-2148-AAC3-505E533A71ED}"/>
              </a:ext>
            </a:extLst>
          </p:cNvPr>
          <p:cNvSpPr txBox="1">
            <a:spLocks noChangeArrowheads="1"/>
          </p:cNvSpPr>
          <p:nvPr/>
        </p:nvSpPr>
        <p:spPr bwMode="auto">
          <a:xfrm>
            <a:off x="5105400" y="46482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 ω</a:t>
            </a:r>
          </a:p>
        </p:txBody>
      </p:sp>
      <p:sp>
        <p:nvSpPr>
          <p:cNvPr id="16393" name="TextBox 30">
            <a:extLst>
              <a:ext uri="{FF2B5EF4-FFF2-40B4-BE49-F238E27FC236}">
                <a16:creationId xmlns:a16="http://schemas.microsoft.com/office/drawing/2014/main" id="{DDEC9D00-60B1-5348-AFB4-3D9DCBAA69E4}"/>
              </a:ext>
            </a:extLst>
          </p:cNvPr>
          <p:cNvSpPr txBox="1">
            <a:spLocks noChangeArrowheads="1"/>
          </p:cNvSpPr>
          <p:nvPr/>
        </p:nvSpPr>
        <p:spPr bwMode="auto">
          <a:xfrm>
            <a:off x="1371600" y="2819400"/>
            <a:ext cx="825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Im ω</a:t>
            </a:r>
          </a:p>
        </p:txBody>
      </p:sp>
      <p:sp>
        <p:nvSpPr>
          <p:cNvPr id="16394" name="TextBox 7">
            <a:extLst>
              <a:ext uri="{FF2B5EF4-FFF2-40B4-BE49-F238E27FC236}">
                <a16:creationId xmlns:a16="http://schemas.microsoft.com/office/drawing/2014/main" id="{6879D980-2949-A747-92DC-45E5BB9A629E}"/>
              </a:ext>
            </a:extLst>
          </p:cNvPr>
          <p:cNvSpPr txBox="1">
            <a:spLocks noChangeArrowheads="1"/>
          </p:cNvSpPr>
          <p:nvPr/>
        </p:nvSpPr>
        <p:spPr bwMode="auto">
          <a:xfrm>
            <a:off x="2209800" y="4800600"/>
            <a:ext cx="3587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a:t>
            </a:r>
          </a:p>
        </p:txBody>
      </p:sp>
      <p:sp>
        <p:nvSpPr>
          <p:cNvPr id="16395" name="TextBox 8">
            <a:extLst>
              <a:ext uri="{FF2B5EF4-FFF2-40B4-BE49-F238E27FC236}">
                <a16:creationId xmlns:a16="http://schemas.microsoft.com/office/drawing/2014/main" id="{317EF051-C1BD-0447-8CE4-FAA4D6206668}"/>
              </a:ext>
            </a:extLst>
          </p:cNvPr>
          <p:cNvSpPr txBox="1">
            <a:spLocks noChangeArrowheads="1"/>
          </p:cNvSpPr>
          <p:nvPr/>
        </p:nvSpPr>
        <p:spPr bwMode="auto">
          <a:xfrm>
            <a:off x="1752600" y="5113338"/>
            <a:ext cx="16129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simple pole</a:t>
            </a:r>
          </a:p>
          <a:p>
            <a:r>
              <a:rPr lang="en-US" altLang="en-US"/>
              <a:t>at </a:t>
            </a:r>
            <a:r>
              <a:rPr lang="en-US" altLang="en-US">
                <a:solidFill>
                  <a:srgbClr val="FF0000"/>
                </a:solidFill>
                <a:latin typeface="Symbol" pitchFamily="2" charset="2"/>
              </a:rPr>
              <a:t>ω</a:t>
            </a:r>
            <a:r>
              <a:rPr lang="en-US" altLang="en-US" baseline="-25000">
                <a:solidFill>
                  <a:srgbClr val="FF0000"/>
                </a:solidFill>
              </a:rPr>
              <a:t>0 </a:t>
            </a:r>
            <a:r>
              <a:rPr lang="en-US" altLang="en-US">
                <a:solidFill>
                  <a:srgbClr val="FF0000"/>
                </a:solidFill>
              </a:rPr>
              <a:t>– </a:t>
            </a:r>
            <a:r>
              <a:rPr lang="en-US" altLang="en-US" i="1">
                <a:solidFill>
                  <a:srgbClr val="FF0000"/>
                </a:solidFill>
              </a:rPr>
              <a:t>i</a:t>
            </a:r>
            <a:r>
              <a:rPr lang="en-US" altLang="en-US">
                <a:solidFill>
                  <a:srgbClr val="FF0000"/>
                </a:solidFill>
              </a:rPr>
              <a:t>/</a:t>
            </a:r>
            <a:r>
              <a:rPr lang="en-US" altLang="en-US">
                <a:solidFill>
                  <a:srgbClr val="FF0000"/>
                </a:solidFill>
                <a:latin typeface="Symbol" pitchFamily="2" charset="2"/>
              </a:rPr>
              <a:t>τ</a:t>
            </a:r>
            <a:endParaRPr lang="en-US" altLang="en-US"/>
          </a:p>
        </p:txBody>
      </p:sp>
      <p:sp>
        <p:nvSpPr>
          <p:cNvPr id="16396" name="TextBox 9">
            <a:extLst>
              <a:ext uri="{FF2B5EF4-FFF2-40B4-BE49-F238E27FC236}">
                <a16:creationId xmlns:a16="http://schemas.microsoft.com/office/drawing/2014/main" id="{481A4DAB-CED6-D04A-BE64-247DF36D4BB0}"/>
              </a:ext>
            </a:extLst>
          </p:cNvPr>
          <p:cNvSpPr txBox="1">
            <a:spLocks noChangeArrowheads="1"/>
          </p:cNvSpPr>
          <p:nvPr/>
        </p:nvSpPr>
        <p:spPr bwMode="auto">
          <a:xfrm>
            <a:off x="2362200" y="3657600"/>
            <a:ext cx="6573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near </a:t>
            </a:r>
            <a:r>
              <a:rPr lang="en-US" altLang="en-US">
                <a:solidFill>
                  <a:srgbClr val="FF0000"/>
                </a:solidFill>
                <a:latin typeface="Symbol" pitchFamily="2" charset="2"/>
              </a:rPr>
              <a:t>ω</a:t>
            </a:r>
            <a:r>
              <a:rPr lang="en-US" altLang="en-US" baseline="-25000">
                <a:solidFill>
                  <a:srgbClr val="FF0000"/>
                </a:solidFill>
              </a:rPr>
              <a:t>0</a:t>
            </a:r>
            <a:r>
              <a:rPr lang="en-US" altLang="en-US"/>
              <a:t>, Green’s function is dominated by</a:t>
            </a:r>
          </a:p>
          <a:p>
            <a:r>
              <a:rPr lang="en-US" altLang="en-US">
                <a:solidFill>
                  <a:srgbClr val="0000FF"/>
                </a:solidFill>
              </a:rPr>
              <a:t>contribution of the pole</a:t>
            </a:r>
            <a:r>
              <a:rPr lang="en-US" altLang="en-US"/>
              <a:t> ~ a “resonant mode” profile </a:t>
            </a:r>
          </a:p>
        </p:txBody>
      </p:sp>
      <p:sp>
        <p:nvSpPr>
          <p:cNvPr id="16397" name="TextBox 10">
            <a:extLst>
              <a:ext uri="{FF2B5EF4-FFF2-40B4-BE49-F238E27FC236}">
                <a16:creationId xmlns:a16="http://schemas.microsoft.com/office/drawing/2014/main" id="{EB2CAB48-76C7-B949-B963-E6A14E3E609C}"/>
              </a:ext>
            </a:extLst>
          </p:cNvPr>
          <p:cNvSpPr txBox="1">
            <a:spLocks noChangeArrowheads="1"/>
          </p:cNvSpPr>
          <p:nvPr/>
        </p:nvSpPr>
        <p:spPr bwMode="auto">
          <a:xfrm>
            <a:off x="4572000" y="5334000"/>
            <a:ext cx="40655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response to a narrowband pulse</a:t>
            </a:r>
          </a:p>
          <a:p>
            <a:r>
              <a:rPr lang="en-US" altLang="en-US">
                <a:solidFill>
                  <a:srgbClr val="0000FF"/>
                </a:solidFill>
              </a:rPr>
              <a:t>~ exponential decay in time</a:t>
            </a:r>
          </a:p>
          <a:p>
            <a:r>
              <a:rPr lang="en-US" altLang="en-US">
                <a:solidFill>
                  <a:srgbClr val="0000FF"/>
                </a:solidFill>
              </a:rPr>
              <a:t>     </a:t>
            </a:r>
            <a:r>
              <a:rPr lang="en-US" altLang="en-US"/>
              <a:t>(in vicinity of the cavity)</a:t>
            </a:r>
          </a:p>
        </p:txBody>
      </p:sp>
      <p:sp>
        <p:nvSpPr>
          <p:cNvPr id="2" name="TextBox 1">
            <a:extLst>
              <a:ext uri="{FF2B5EF4-FFF2-40B4-BE49-F238E27FC236}">
                <a16:creationId xmlns:a16="http://schemas.microsoft.com/office/drawing/2014/main" id="{0F9A32FF-AC93-4044-9025-24924377E594}"/>
              </a:ext>
            </a:extLst>
          </p:cNvPr>
          <p:cNvSpPr txBox="1"/>
          <p:nvPr/>
        </p:nvSpPr>
        <p:spPr>
          <a:xfrm>
            <a:off x="1752600" y="5981285"/>
            <a:ext cx="2285999" cy="584775"/>
          </a:xfrm>
          <a:prstGeom prst="rect">
            <a:avLst/>
          </a:prstGeom>
          <a:noFill/>
        </p:spPr>
        <p:txBody>
          <a:bodyPr wrap="square" rtlCol="0">
            <a:spAutoFit/>
          </a:bodyPr>
          <a:lstStyle/>
          <a:p>
            <a:r>
              <a:rPr lang="en-US" sz="1600" dirty="0"/>
              <a:t>[causality/passivity: poles only for </a:t>
            </a:r>
            <a:r>
              <a:rPr lang="en-US" sz="1600" dirty="0" err="1"/>
              <a:t>Im</a:t>
            </a:r>
            <a:r>
              <a:rPr lang="en-US" sz="1600" dirty="0"/>
              <a:t> </a:t>
            </a:r>
            <a:r>
              <a:rPr lang="el-GR" sz="1600" dirty="0"/>
              <a:t>ω</a:t>
            </a:r>
            <a:r>
              <a:rPr lang="en-US" sz="1600" dirty="0"/>
              <a:t> ≤ 0]</a:t>
            </a:r>
          </a:p>
        </p:txBody>
      </p:sp>
    </p:spTree>
    <p:extLst>
      <p:ext uri="{BB962C8B-B14F-4D97-AF65-F5344CB8AC3E}">
        <p14:creationId xmlns:p14="http://schemas.microsoft.com/office/powerpoint/2010/main" val="3319493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4BEB-CC82-BC4B-AC9F-B94FFC421DC7}"/>
              </a:ext>
            </a:extLst>
          </p:cNvPr>
          <p:cNvSpPr>
            <a:spLocks noGrp="1"/>
          </p:cNvSpPr>
          <p:nvPr>
            <p:ph type="title"/>
          </p:nvPr>
        </p:nvSpPr>
        <p:spPr>
          <a:xfrm>
            <a:off x="685800" y="152400"/>
            <a:ext cx="7772400" cy="750762"/>
          </a:xfrm>
        </p:spPr>
        <p:txBody>
          <a:bodyPr/>
          <a:lstStyle/>
          <a:p>
            <a:r>
              <a:rPr lang="en-US" dirty="0"/>
              <a:t>Green’s functions, briefly</a:t>
            </a:r>
          </a:p>
        </p:txBody>
      </p:sp>
      <p:sp>
        <p:nvSpPr>
          <p:cNvPr id="3" name="TextBox 2">
            <a:extLst>
              <a:ext uri="{FF2B5EF4-FFF2-40B4-BE49-F238E27FC236}">
                <a16:creationId xmlns:a16="http://schemas.microsoft.com/office/drawing/2014/main" id="{96F654A5-7F3C-8044-AF23-E77EB2E6F348}"/>
              </a:ext>
            </a:extLst>
          </p:cNvPr>
          <p:cNvSpPr txBox="1"/>
          <p:nvPr/>
        </p:nvSpPr>
        <p:spPr>
          <a:xfrm>
            <a:off x="1553802" y="903162"/>
            <a:ext cx="6036396" cy="830997"/>
          </a:xfrm>
          <a:prstGeom prst="rect">
            <a:avLst/>
          </a:prstGeom>
          <a:noFill/>
        </p:spPr>
        <p:txBody>
          <a:bodyPr wrap="none" rtlCol="0">
            <a:spAutoFit/>
          </a:bodyPr>
          <a:lstStyle/>
          <a:p>
            <a:r>
              <a:rPr lang="en-US" dirty="0"/>
              <a:t>Green’s function = </a:t>
            </a:r>
            <a:r>
              <a:rPr lang="en-US" dirty="0">
                <a:solidFill>
                  <a:srgbClr val="FF0000"/>
                </a:solidFill>
              </a:rPr>
              <a:t>field(s) at </a:t>
            </a:r>
            <a:r>
              <a:rPr lang="en-US" b="1" dirty="0">
                <a:solidFill>
                  <a:srgbClr val="FF0000"/>
                </a:solidFill>
              </a:rPr>
              <a:t>x</a:t>
            </a:r>
            <a:r>
              <a:rPr lang="en-US" dirty="0">
                <a:solidFill>
                  <a:srgbClr val="FF0000"/>
                </a:solidFill>
              </a:rPr>
              <a:t> </a:t>
            </a:r>
            <a:r>
              <a:rPr lang="en-US" dirty="0"/>
              <a:t>from </a:t>
            </a:r>
            <a:r>
              <a:rPr lang="en-US" dirty="0">
                <a:solidFill>
                  <a:srgbClr val="0432FF"/>
                </a:solidFill>
              </a:rPr>
              <a:t>dipole</a:t>
            </a:r>
            <a:r>
              <a:rPr lang="en-US" dirty="0"/>
              <a:t> at </a:t>
            </a:r>
            <a:r>
              <a:rPr lang="en-US" b="1" dirty="0"/>
              <a:t>y</a:t>
            </a:r>
            <a:endParaRPr lang="en-US" dirty="0"/>
          </a:p>
          <a:p>
            <a:r>
              <a:rPr lang="en-US" dirty="0"/>
              <a:t>			at a frequency </a:t>
            </a:r>
            <a:r>
              <a:rPr lang="el-GR" dirty="0"/>
              <a:t>ω</a:t>
            </a: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00E29C7-4126-C04E-BCAF-B5042B20160B}"/>
                  </a:ext>
                </a:extLst>
              </p:cNvPr>
              <p:cNvSpPr txBox="1"/>
              <p:nvPr/>
            </p:nvSpPr>
            <p:spPr>
              <a:xfrm>
                <a:off x="79273" y="1945971"/>
                <a:ext cx="9259138" cy="7997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l-GR" b="0" i="1" smtClean="0">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sSup>
                            <m:sSupPr>
                              <m:ctrlPr>
                                <a:rPr lang="el-GR"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𝜇</m:t>
                              </m:r>
                            </m:e>
                            <m:sup>
                              <m:r>
                                <a:rPr lang="el-GR" b="0" i="1" smtClean="0">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l-GR" b="0" i="1" smtClean="0">
                                  <a:latin typeface="Cambria Math" panose="02040503050406030204" pitchFamily="18" charset="0"/>
                                  <a:ea typeface="Cambria Math" panose="02040503050406030204" pitchFamily="18" charset="0"/>
                                </a:rPr>
                                <m:t>𝜔</m:t>
                              </m:r>
                            </m:e>
                            <m:sup>
                              <m:r>
                                <a:rPr lang="en-US" b="0" i="1" smtClean="0">
                                  <a:latin typeface="Cambria Math" panose="02040503050406030204" pitchFamily="18" charset="0"/>
                                  <a:ea typeface="Cambria Math" panose="02040503050406030204" pitchFamily="18" charset="0"/>
                                </a:rPr>
                                <m:t>2</m:t>
                              </m:r>
                            </m:sup>
                          </m:sSup>
                          <m:r>
                            <a:rPr lang="el-GR" b="0" i="1" smtClean="0">
                              <a:latin typeface="Cambria Math" panose="02040503050406030204" pitchFamily="18" charset="0"/>
                              <a:ea typeface="Cambria Math" panose="02040503050406030204" pitchFamily="18" charset="0"/>
                            </a:rPr>
                            <m:t>𝜀</m:t>
                          </m:r>
                        </m:e>
                      </m:d>
                      <m:sSup>
                        <m:sSupPr>
                          <m:ctrlPr>
                            <a:rPr lang="en-US" b="1" i="1" smtClean="0">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𝑗</m:t>
                              </m:r>
                            </m:e>
                          </m:d>
                        </m:sup>
                      </m:sSup>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0" smtClean="0">
                              <a:solidFill>
                                <a:srgbClr val="FF0000"/>
                              </a:solidFill>
                              <a:latin typeface="Cambria Math" panose="02040503050406030204" pitchFamily="18" charset="0"/>
                              <a:ea typeface="Cambria Math" panose="02040503050406030204" pitchFamily="18" charset="0"/>
                            </a:rPr>
                            <m:t>𝐱</m:t>
                          </m:r>
                        </m:e>
                      </m:d>
                      <m:r>
                        <a:rPr lang="en-US" b="0" i="1" smtClean="0">
                          <a:solidFill>
                            <a:srgbClr val="FF0000"/>
                          </a:solidFill>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𝑖</m:t>
                      </m:r>
                      <m:r>
                        <a:rPr lang="el-GR" b="0" i="1" smtClean="0">
                          <a:latin typeface="Cambria Math" panose="02040503050406030204" pitchFamily="18" charset="0"/>
                          <a:ea typeface="Cambria Math" panose="02040503050406030204" pitchFamily="18" charset="0"/>
                        </a:rPr>
                        <m:t>𝜔</m:t>
                      </m:r>
                      <m:r>
                        <a:rPr lang="el-GR" b="0" i="1" smtClean="0">
                          <a:solidFill>
                            <a:srgbClr val="0432FF"/>
                          </a:solidFill>
                          <a:latin typeface="Cambria Math" panose="02040503050406030204" pitchFamily="18" charset="0"/>
                          <a:ea typeface="Cambria Math" panose="02040503050406030204" pitchFamily="18" charset="0"/>
                        </a:rPr>
                        <m:t>𝛿</m:t>
                      </m:r>
                      <m:d>
                        <m:dPr>
                          <m:ctrlPr>
                            <a:rPr lang="en-US" b="0" i="1" smtClean="0">
                              <a:solidFill>
                                <a:srgbClr val="0432FF"/>
                              </a:solidFill>
                              <a:latin typeface="Cambria Math" panose="02040503050406030204" pitchFamily="18" charset="0"/>
                              <a:ea typeface="Cambria Math" panose="02040503050406030204" pitchFamily="18" charset="0"/>
                            </a:rPr>
                          </m:ctrlPr>
                        </m:dPr>
                        <m:e>
                          <m:r>
                            <a:rPr lang="en-US" b="1" i="0" smtClean="0">
                              <a:solidFill>
                                <a:srgbClr val="0432FF"/>
                              </a:solidFill>
                              <a:latin typeface="Cambria Math" panose="02040503050406030204" pitchFamily="18" charset="0"/>
                              <a:ea typeface="Cambria Math" panose="02040503050406030204" pitchFamily="18" charset="0"/>
                            </a:rPr>
                            <m:t>𝐱</m:t>
                          </m:r>
                          <m:r>
                            <a:rPr lang="en-US" b="0" i="1" smtClean="0">
                              <a:solidFill>
                                <a:srgbClr val="0432FF"/>
                              </a:solidFill>
                              <a:latin typeface="Cambria Math" panose="02040503050406030204" pitchFamily="18" charset="0"/>
                              <a:ea typeface="Cambria Math" panose="02040503050406030204" pitchFamily="18" charset="0"/>
                            </a:rPr>
                            <m:t>−</m:t>
                          </m:r>
                          <m:r>
                            <a:rPr lang="en-US" b="1" i="0" smtClean="0">
                              <a:solidFill>
                                <a:srgbClr val="0432FF"/>
                              </a:solidFill>
                              <a:latin typeface="Cambria Math" panose="02040503050406030204" pitchFamily="18" charset="0"/>
                              <a:ea typeface="Cambria Math" panose="02040503050406030204" pitchFamily="18" charset="0"/>
                            </a:rPr>
                            <m:t>𝐲</m:t>
                          </m:r>
                        </m:e>
                      </m:d>
                      <m:r>
                        <a:rPr lang="en-US" b="0" i="1" smtClean="0">
                          <a:solidFill>
                            <a:srgbClr val="0432FF"/>
                          </a:solidFill>
                          <a:latin typeface="Cambria Math" panose="02040503050406030204" pitchFamily="18" charset="0"/>
                          <a:ea typeface="Cambria Math" panose="02040503050406030204" pitchFamily="18" charset="0"/>
                        </a:rPr>
                        <m:t>×</m:t>
                      </m:r>
                      <m:d>
                        <m:dPr>
                          <m:ctrlPr>
                            <a:rPr lang="en-US" b="0" i="1" smtClean="0">
                              <a:solidFill>
                                <a:srgbClr val="0432FF"/>
                              </a:solidFill>
                              <a:latin typeface="Cambria Math" panose="02040503050406030204" pitchFamily="18" charset="0"/>
                              <a:ea typeface="Cambria Math" panose="02040503050406030204" pitchFamily="18" charset="0"/>
                            </a:rPr>
                          </m:ctrlPr>
                        </m:dPr>
                        <m:e>
                          <m:r>
                            <m:rPr>
                              <m:nor/>
                            </m:rPr>
                            <a:rPr lang="en-US" b="0" i="0" smtClean="0">
                              <a:solidFill>
                                <a:srgbClr val="0432FF"/>
                              </a:solidFill>
                              <a:latin typeface="Cambria Math" panose="02040503050406030204" pitchFamily="18" charset="0"/>
                              <a:ea typeface="Cambria Math" panose="02040503050406030204" pitchFamily="18" charset="0"/>
                            </a:rPr>
                            <m:t>unit</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vector</m:t>
                          </m:r>
                          <m:r>
                            <m:rPr>
                              <m:nor/>
                            </m:rPr>
                            <a:rPr lang="en-US" b="0" i="0" smtClean="0">
                              <a:solidFill>
                                <a:srgbClr val="0432FF"/>
                              </a:solidFill>
                              <a:latin typeface="Cambria Math" panose="02040503050406030204" pitchFamily="18" charset="0"/>
                              <a:ea typeface="Cambria Math" panose="02040503050406030204" pitchFamily="18" charset="0"/>
                            </a:rPr>
                            <m:t> </m:t>
                          </m:r>
                          <m:r>
                            <m:rPr>
                              <m:nor/>
                            </m:rPr>
                            <a:rPr lang="en-US" b="0" i="0" smtClean="0">
                              <a:solidFill>
                                <a:srgbClr val="0432FF"/>
                              </a:solidFill>
                              <a:latin typeface="Cambria Math" panose="02040503050406030204" pitchFamily="18" charset="0"/>
                              <a:ea typeface="Cambria Math" panose="02040503050406030204" pitchFamily="18" charset="0"/>
                            </a:rPr>
                            <m:t>in</m:t>
                          </m:r>
                          <m:r>
                            <m:rPr>
                              <m:nor/>
                            </m:rPr>
                            <a:rPr lang="en-US" b="0" i="0" smtClean="0">
                              <a:solidFill>
                                <a:srgbClr val="0432FF"/>
                              </a:solidFill>
                              <a:latin typeface="Cambria Math" panose="02040503050406030204" pitchFamily="18" charset="0"/>
                              <a:ea typeface="Cambria Math" panose="02040503050406030204" pitchFamily="18" charset="0"/>
                            </a:rPr>
                            <m:t> </m:t>
                          </m:r>
                          <m:r>
                            <a:rPr lang="en-US" b="0" i="1" smtClean="0">
                              <a:solidFill>
                                <a:srgbClr val="0432FF"/>
                              </a:solidFill>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electric</m:t>
                      </m:r>
                      <m:r>
                        <m:rPr>
                          <m:nor/>
                        </m:rP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𝑑𝑦𝑎𝑑𝑖𝑐</m:t>
                      </m:r>
                      <m:r>
                        <a:rPr lang="en-US" b="0" i="1" smtClean="0">
                          <a:latin typeface="Cambria Math" panose="02040503050406030204" pitchFamily="18" charset="0"/>
                          <a:ea typeface="Cambria Math" panose="02040503050406030204" pitchFamily="18" charset="0"/>
                        </a:rPr>
                        <m:t>” </m:t>
                      </m:r>
                      <m:r>
                        <m:rPr>
                          <m:nor/>
                        </m:rPr>
                        <a:rPr lang="en-US" b="0" i="0" smtClean="0">
                          <a:latin typeface="Cambria Math" panose="02040503050406030204" pitchFamily="18" charset="0"/>
                          <a:ea typeface="Cambria Math" panose="02040503050406030204" pitchFamily="18" charset="0"/>
                        </a:rPr>
                        <m:t>Green</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function</m:t>
                      </m:r>
                      <m:r>
                        <a:rPr lang="en-US" b="0" i="0" smtClean="0">
                          <a:latin typeface="Cambria Math" panose="02040503050406030204" pitchFamily="18" charset="0"/>
                          <a:ea typeface="Cambria Math" panose="02040503050406030204" pitchFamily="18" charset="0"/>
                        </a:rPr>
                        <m:t> </m:t>
                      </m:r>
                      <m:sSub>
                        <m:sSubPr>
                          <m:ctrlPr>
                            <a:rPr lang="en-US" b="0" i="1" smtClean="0">
                              <a:solidFill>
                                <a:srgbClr val="FF0000"/>
                              </a:solidFill>
                              <a:latin typeface="Cambria Math" panose="02040503050406030204" pitchFamily="18" charset="0"/>
                              <a:ea typeface="Cambria Math" panose="02040503050406030204" pitchFamily="18" charset="0"/>
                            </a:rPr>
                          </m:ctrlPr>
                        </m:sSubPr>
                        <m:e>
                          <m:r>
                            <m:rPr>
                              <m:sty m:val="p"/>
                            </m:rPr>
                            <a:rPr lang="en-US" b="0" i="0" smtClean="0">
                              <a:solidFill>
                                <a:srgbClr val="FF0000"/>
                              </a:solidFill>
                              <a:latin typeface="Cambria Math" panose="02040503050406030204" pitchFamily="18" charset="0"/>
                              <a:ea typeface="Cambria Math" panose="02040503050406030204" pitchFamily="18" charset="0"/>
                            </a:rPr>
                            <m:t>G</m:t>
                          </m:r>
                        </m:e>
                        <m:sub>
                          <m:r>
                            <a:rPr lang="el-GR" b="0" i="1" smtClean="0">
                              <a:solidFill>
                                <a:srgbClr val="FF0000"/>
                              </a:solidFill>
                              <a:latin typeface="Cambria Math" panose="02040503050406030204" pitchFamily="18" charset="0"/>
                              <a:ea typeface="Cambria Math" panose="02040503050406030204" pitchFamily="18" charset="0"/>
                            </a:rPr>
                            <m:t>𝜔</m:t>
                          </m:r>
                        </m:sub>
                      </m:sSub>
                      <m:d>
                        <m:dPr>
                          <m:ctrlPr>
                            <a:rPr lang="en-US" b="0" i="1" smtClean="0">
                              <a:solidFill>
                                <a:srgbClr val="FF0000"/>
                              </a:solidFill>
                              <a:latin typeface="Cambria Math" panose="02040503050406030204" pitchFamily="18" charset="0"/>
                              <a:ea typeface="Cambria Math" panose="02040503050406030204" pitchFamily="18" charset="0"/>
                            </a:rPr>
                          </m:ctrlPr>
                        </m:dPr>
                        <m:e>
                          <m:r>
                            <a:rPr lang="en-US" b="1" i="1" smtClean="0">
                              <a:solidFill>
                                <a:srgbClr val="FF0000"/>
                              </a:solidFill>
                              <a:latin typeface="Cambria Math" panose="02040503050406030204" pitchFamily="18" charset="0"/>
                              <a:ea typeface="Cambria Math" panose="02040503050406030204" pitchFamily="18" charset="0"/>
                            </a:rPr>
                            <m:t>𝒙</m:t>
                          </m:r>
                          <m:r>
                            <a:rPr lang="en-US" b="0" i="1" smtClean="0">
                              <a:solidFill>
                                <a:srgbClr val="FF0000"/>
                              </a:solidFill>
                              <a:latin typeface="Cambria Math" panose="02040503050406030204" pitchFamily="18" charset="0"/>
                              <a:ea typeface="Cambria Math" panose="02040503050406030204" pitchFamily="18" charset="0"/>
                            </a:rPr>
                            <m:t>,</m:t>
                          </m:r>
                          <m:r>
                            <a:rPr lang="en-US" b="1" i="1" smtClean="0">
                              <a:solidFill>
                                <a:srgbClr val="FF0000"/>
                              </a:solidFill>
                              <a:latin typeface="Cambria Math" panose="02040503050406030204" pitchFamily="18" charset="0"/>
                              <a:ea typeface="Cambria Math" panose="02040503050406030204" pitchFamily="18" charset="0"/>
                            </a:rPr>
                            <m:t>𝒚</m:t>
                          </m:r>
                        </m:e>
                      </m:d>
                      <m:r>
                        <a:rPr lang="en-US" b="0" i="1" smtClean="0">
                          <a:solidFill>
                            <a:srgbClr val="FF0000"/>
                          </a:solidFill>
                          <a:latin typeface="Cambria Math" panose="02040503050406030204" pitchFamily="18" charset="0"/>
                          <a:ea typeface="Cambria Math" panose="02040503050406030204" pitchFamily="18" charset="0"/>
                        </a:rPr>
                        <m:t>=</m:t>
                      </m:r>
                      <m:d>
                        <m:dPr>
                          <m:begChr m:val="["/>
                          <m:endChr m:val="]"/>
                          <m:ctrlPr>
                            <a:rPr lang="en-US" b="0" i="1" smtClean="0">
                              <a:solidFill>
                                <a:srgbClr val="FF0000"/>
                              </a:solidFill>
                              <a:latin typeface="Cambria Math" panose="02040503050406030204" pitchFamily="18" charset="0"/>
                              <a:ea typeface="Cambria Math" panose="02040503050406030204" pitchFamily="18" charset="0"/>
                            </a:rPr>
                          </m:ctrlPr>
                        </m:dPr>
                        <m:e>
                          <m:m>
                            <m:mPr>
                              <m:mcs>
                                <m:mc>
                                  <m:mcPr>
                                    <m:count m:val="3"/>
                                    <m:mcJc m:val="center"/>
                                  </m:mcPr>
                                </m:mc>
                              </m:mcs>
                              <m:ctrlPr>
                                <a:rPr lang="en-US" b="0" i="1" smtClean="0">
                                  <a:solidFill>
                                    <a:srgbClr val="FF0000"/>
                                  </a:solidFill>
                                  <a:latin typeface="Cambria Math" panose="02040503050406030204" pitchFamily="18" charset="0"/>
                                  <a:ea typeface="Cambria Math" panose="02040503050406030204" pitchFamily="18" charset="0"/>
                                </a:rPr>
                              </m:ctrlPr>
                            </m:mPr>
                            <m:mr>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1</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2</m:t>
                                        </m:r>
                                      </m:e>
                                    </m:d>
                                  </m:sup>
                                </m:sSup>
                              </m:e>
                              <m:e>
                                <m:sSup>
                                  <m:sSupPr>
                                    <m:ctrlPr>
                                      <a:rPr lang="en-US" b="1" i="1">
                                        <a:solidFill>
                                          <a:srgbClr val="FF0000"/>
                                        </a:solidFill>
                                        <a:latin typeface="Cambria Math" panose="02040503050406030204" pitchFamily="18" charset="0"/>
                                        <a:ea typeface="Cambria Math" panose="02040503050406030204" pitchFamily="18" charset="0"/>
                                      </a:rPr>
                                    </m:ctrlPr>
                                  </m:sSupPr>
                                  <m:e>
                                    <m:r>
                                      <a:rPr lang="en-US" b="1">
                                        <a:solidFill>
                                          <a:srgbClr val="FF0000"/>
                                        </a:solidFill>
                                        <a:latin typeface="Cambria Math" panose="02040503050406030204" pitchFamily="18" charset="0"/>
                                        <a:ea typeface="Cambria Math" panose="02040503050406030204" pitchFamily="18" charset="0"/>
                                      </a:rPr>
                                      <m:t>𝐄</m:t>
                                    </m:r>
                                  </m:e>
                                  <m:sup>
                                    <m:d>
                                      <m:dPr>
                                        <m:ctrlPr>
                                          <a:rPr lang="en-US" i="1">
                                            <a:solidFill>
                                              <a:srgbClr val="FF0000"/>
                                            </a:solidFill>
                                            <a:latin typeface="Cambria Math" panose="02040503050406030204" pitchFamily="18" charset="0"/>
                                            <a:ea typeface="Cambria Math" panose="02040503050406030204" pitchFamily="18" charset="0"/>
                                          </a:rPr>
                                        </m:ctrlPr>
                                      </m:dPr>
                                      <m:e>
                                        <m:r>
                                          <a:rPr lang="en-US" b="0" i="1" smtClean="0">
                                            <a:solidFill>
                                              <a:srgbClr val="FF0000"/>
                                            </a:solidFill>
                                            <a:latin typeface="Cambria Math" panose="02040503050406030204" pitchFamily="18" charset="0"/>
                                            <a:ea typeface="Cambria Math" panose="02040503050406030204" pitchFamily="18" charset="0"/>
                                          </a:rPr>
                                          <m:t>3</m:t>
                                        </m:r>
                                      </m:e>
                                    </m:d>
                                  </m:sup>
                                </m:sSup>
                              </m:e>
                            </m:mr>
                          </m:m>
                        </m:e>
                      </m:d>
                    </m:oMath>
                  </m:oMathPara>
                </a14:m>
                <a:endParaRPr lang="en-US" dirty="0"/>
              </a:p>
            </p:txBody>
          </p:sp>
        </mc:Choice>
        <mc:Fallback xmlns="">
          <p:sp>
            <p:nvSpPr>
              <p:cNvPr id="4" name="TextBox 3">
                <a:extLst>
                  <a:ext uri="{FF2B5EF4-FFF2-40B4-BE49-F238E27FC236}">
                    <a16:creationId xmlns:a16="http://schemas.microsoft.com/office/drawing/2014/main" id="{500E29C7-4126-C04E-BCAF-B5042B20160B}"/>
                  </a:ext>
                </a:extLst>
              </p:cNvPr>
              <p:cNvSpPr txBox="1">
                <a:spLocks noRot="1" noChangeAspect="1" noMove="1" noResize="1" noEditPoints="1" noAdjustHandles="1" noChangeArrowheads="1" noChangeShapeType="1" noTextEdit="1"/>
              </p:cNvSpPr>
              <p:nvPr/>
            </p:nvSpPr>
            <p:spPr>
              <a:xfrm>
                <a:off x="79273" y="1945971"/>
                <a:ext cx="9259138" cy="799706"/>
              </a:xfrm>
              <a:prstGeom prst="rect">
                <a:avLst/>
              </a:prstGeom>
              <a:blipFill>
                <a:blip r:embed="rId2"/>
                <a:stretch>
                  <a:fillRect t="-4688" b="-140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DD2615A-D680-7C4B-8D9B-DD6130C8307F}"/>
                  </a:ext>
                </a:extLst>
              </p:cNvPr>
              <p:cNvSpPr txBox="1"/>
              <p:nvPr/>
            </p:nvSpPr>
            <p:spPr>
              <a:xfrm>
                <a:off x="1371600" y="5594951"/>
                <a:ext cx="7620000" cy="1315681"/>
              </a:xfrm>
              <a:prstGeom prst="rect">
                <a:avLst/>
              </a:prstGeom>
              <a:noFill/>
            </p:spPr>
            <p:txBody>
              <a:bodyPr wrap="square" rtlCol="0">
                <a:spAutoFit/>
              </a:bodyPr>
              <a:lstStyle/>
              <a:p>
                <a:r>
                  <a:rPr lang="en-US" dirty="0"/>
                  <a:t>Similarly, </a:t>
                </a:r>
                <a14:m>
                  <m:oMath xmlns:m="http://schemas.openxmlformats.org/officeDocument/2006/math">
                    <m:r>
                      <a:rPr lang="en-US" b="0" i="1" smtClean="0">
                        <a:latin typeface="Cambria Math" panose="02040503050406030204" pitchFamily="18" charset="0"/>
                      </a:rPr>
                      <m:t>6</m:t>
                    </m:r>
                    <m:r>
                      <a:rPr lang="en-US" b="0" i="1" smtClean="0">
                        <a:latin typeface="Cambria Math" panose="02040503050406030204" pitchFamily="18" charset="0"/>
                        <a:ea typeface="Cambria Math" panose="02040503050406030204" pitchFamily="18" charset="0"/>
                      </a:rPr>
                      <m:t>×6</m:t>
                    </m:r>
                  </m:oMath>
                </a14:m>
                <a:r>
                  <a:rPr lang="en-US" dirty="0"/>
                  <a:t> Green’s function </a:t>
                </a:r>
                <a14:m>
                  <m:oMath xmlns:m="http://schemas.openxmlformats.org/officeDocument/2006/math">
                    <m:sSub>
                      <m:sSubPr>
                        <m:ctrlPr>
                          <a:rPr lang="el-GR" b="0" i="1" smtClean="0">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b="0" i="1" smtClean="0">
                            <a:solidFill>
                              <a:srgbClr val="FF0000"/>
                            </a:solidFill>
                            <a:latin typeface="Cambria Math" panose="02040503050406030204" pitchFamily="18" charset="0"/>
                          </a:rPr>
                          <m:t>𝜔</m:t>
                        </m:r>
                      </m:sub>
                    </m:sSub>
                    <m:d>
                      <m:dPr>
                        <m:ctrlPr>
                          <a:rPr lang="el-GR"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r>
                          <a:rPr lang="en-US" b="0" i="0" smtClean="0">
                            <a:solidFill>
                              <a:srgbClr val="FF0000"/>
                            </a:solidFill>
                            <a:latin typeface="Cambria Math" panose="02040503050406030204" pitchFamily="18" charset="0"/>
                          </a:rPr>
                          <m:t>,</m:t>
                        </m:r>
                        <m:r>
                          <a:rPr lang="en-US" b="1" i="0" smtClean="0">
                            <a:solidFill>
                              <a:srgbClr val="FF0000"/>
                            </a:solidFill>
                            <a:latin typeface="Cambria Math" panose="02040503050406030204" pitchFamily="18" charset="0"/>
                          </a:rPr>
                          <m:t>𝐲</m:t>
                        </m:r>
                      </m:e>
                    </m:d>
                  </m:oMath>
                </a14:m>
                <a:r>
                  <a:rPr lang="en-US" dirty="0"/>
                  <a:t> gives </a:t>
                </a:r>
                <a14:m>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a:solidFill>
                                  <a:srgbClr val="FF0000"/>
                                </a:solidFill>
                                <a:latin typeface="Cambria Math" panose="02040503050406030204" pitchFamily="18" charset="0"/>
                              </a:rPr>
                            </m:ctrlPr>
                          </m:mPr>
                          <m:mr>
                            <m:e>
                              <m:r>
                                <m:rPr>
                                  <m:brk m:alnAt="7"/>
                                </m:rPr>
                                <a:rPr lang="en-US" b="1">
                                  <a:solidFill>
                                    <a:srgbClr val="FF0000"/>
                                  </a:solidFill>
                                  <a:latin typeface="Cambria Math" panose="02040503050406030204" pitchFamily="18" charset="0"/>
                                </a:rPr>
                                <m:t>𝐄</m:t>
                              </m:r>
                            </m:e>
                          </m:mr>
                          <m:mr>
                            <m:e>
                              <m:r>
                                <a:rPr lang="en-US" b="1">
                                  <a:solidFill>
                                    <a:srgbClr val="FF0000"/>
                                  </a:solidFill>
                                  <a:latin typeface="Cambria Math" panose="02040503050406030204" pitchFamily="18" charset="0"/>
                                </a:rPr>
                                <m:t>𝐇</m:t>
                              </m:r>
                            </m:e>
                          </m:mr>
                        </m:m>
                      </m:e>
                    </m:d>
                    <m:r>
                      <a:rPr lang="en-US" i="1">
                        <a:solidFill>
                          <a:srgbClr val="FF0000"/>
                        </a:solidFill>
                        <a:latin typeface="Cambria Math" panose="02040503050406030204" pitchFamily="18" charset="0"/>
                      </a:rPr>
                      <m:t>=</m:t>
                    </m:r>
                    <m:r>
                      <a:rPr lang="el-GR" i="1">
                        <a:solidFill>
                          <a:srgbClr val="FF0000"/>
                        </a:solidFill>
                        <a:latin typeface="Cambria Math" panose="02040503050406030204" pitchFamily="18" charset="0"/>
                      </a:rPr>
                      <m:t>𝜓</m:t>
                    </m:r>
                    <m:r>
                      <a:rPr lang="el-GR" i="1">
                        <a:latin typeface="Cambria Math" panose="02040503050406030204" pitchFamily="18" charset="0"/>
                      </a:rPr>
                      <m:t> </m:t>
                    </m:r>
                  </m:oMath>
                </a14:m>
                <a:r>
                  <a:rPr lang="en-US" dirty="0"/>
                  <a:t> fields from 6-component currents </a:t>
                </a:r>
                <a14:m>
                  <m:oMath xmlns:m="http://schemas.openxmlformats.org/officeDocument/2006/math">
                    <m:r>
                      <m:rPr>
                        <m:sty m:val="p"/>
                      </m:rPr>
                      <a:rPr lang="el-GR" b="0" i="0" smtClean="0">
                        <a:solidFill>
                          <a:srgbClr val="0432FF"/>
                        </a:solidFill>
                        <a:latin typeface="Cambria Math" panose="02040503050406030204" pitchFamily="18" charset="0"/>
                      </a:rPr>
                      <m:t>ξ</m:t>
                    </m:r>
                    <m:r>
                      <a:rPr lang="en-US" b="0" i="0" smtClean="0">
                        <a:solidFill>
                          <a:srgbClr val="0432FF"/>
                        </a:solidFill>
                        <a:latin typeface="Cambria Math" panose="02040503050406030204" pitchFamily="18" charset="0"/>
                      </a:rPr>
                      <m:t>=</m:t>
                    </m:r>
                    <m:d>
                      <m:dPr>
                        <m:begChr m:val="["/>
                        <m:endChr m:val="]"/>
                        <m:ctrlPr>
                          <a:rPr lang="en-US" i="1">
                            <a:solidFill>
                              <a:srgbClr val="0432FF"/>
                            </a:solidFill>
                            <a:latin typeface="Cambria Math" panose="02040503050406030204" pitchFamily="18" charset="0"/>
                          </a:rPr>
                        </m:ctrlPr>
                      </m:dPr>
                      <m:e>
                        <m:m>
                          <m:mPr>
                            <m:mcs>
                              <m:mc>
                                <m:mcPr>
                                  <m:count m:val="1"/>
                                  <m:mcJc m:val="center"/>
                                </m:mcPr>
                              </m:mc>
                            </m:mcs>
                            <m:ctrlPr>
                              <a:rPr lang="en-US" i="1">
                                <a:solidFill>
                                  <a:srgbClr val="0432FF"/>
                                </a:solidFill>
                                <a:latin typeface="Cambria Math" panose="02040503050406030204" pitchFamily="18" charset="0"/>
                              </a:rPr>
                            </m:ctrlPr>
                          </m:mPr>
                          <m:mr>
                            <m:e>
                              <m:r>
                                <m:rPr>
                                  <m:brk m:alnAt="7"/>
                                </m:rPr>
                                <a:rPr lang="en-US" b="1" i="0" smtClean="0">
                                  <a:solidFill>
                                    <a:srgbClr val="0432FF"/>
                                  </a:solidFill>
                                  <a:latin typeface="Cambria Math" panose="02040503050406030204" pitchFamily="18" charset="0"/>
                                </a:rPr>
                                <m:t>𝐉</m:t>
                              </m:r>
                            </m:e>
                          </m:mr>
                          <m:mr>
                            <m:e>
                              <m:r>
                                <a:rPr lang="en-US" b="1" i="0" smtClean="0">
                                  <a:solidFill>
                                    <a:srgbClr val="0432FF"/>
                                  </a:solidFill>
                                  <a:latin typeface="Cambria Math" panose="02040503050406030204" pitchFamily="18" charset="0"/>
                                </a:rPr>
                                <m:t>𝐊</m:t>
                              </m:r>
                            </m:e>
                          </m:mr>
                        </m:m>
                      </m:e>
                    </m:d>
                  </m:oMath>
                </a14:m>
                <a:r>
                  <a:rPr lang="en-US" dirty="0"/>
                  <a:t> at via </a:t>
                </a:r>
                <a14:m>
                  <m:oMath xmlns:m="http://schemas.openxmlformats.org/officeDocument/2006/math">
                    <m:r>
                      <a:rPr lang="el-GR" b="0" i="1" smtClean="0">
                        <a:solidFill>
                          <a:srgbClr val="FF0000"/>
                        </a:solidFill>
                        <a:latin typeface="Cambria Math" panose="02040503050406030204" pitchFamily="18" charset="0"/>
                      </a:rPr>
                      <m:t>𝜓</m:t>
                    </m:r>
                    <m:r>
                      <a:rPr lang="en-US" b="0" i="1" smtClean="0">
                        <a:solidFill>
                          <a:srgbClr val="FF0000"/>
                        </a:solidFill>
                        <a:latin typeface="Cambria Math" panose="02040503050406030204" pitchFamily="18" charset="0"/>
                      </a:rPr>
                      <m:t>=</m:t>
                    </m:r>
                    <m:sSub>
                      <m:sSubPr>
                        <m:ctrlPr>
                          <a:rPr lang="el-GR" i="1">
                            <a:solidFill>
                              <a:srgbClr val="FF0000"/>
                            </a:solidFill>
                            <a:latin typeface="Cambria Math" panose="02040503050406030204" pitchFamily="18" charset="0"/>
                          </a:rPr>
                        </m:ctrlPr>
                      </m:sSubPr>
                      <m:e>
                        <m:r>
                          <m:rPr>
                            <m:sty m:val="p"/>
                          </m:rPr>
                          <a:rPr lang="el-GR">
                            <a:solidFill>
                              <a:srgbClr val="FF0000"/>
                            </a:solidFill>
                            <a:latin typeface="Cambria Math" panose="02040503050406030204" pitchFamily="18" charset="0"/>
                          </a:rPr>
                          <m:t>Γ</m:t>
                        </m:r>
                      </m:e>
                      <m:sub>
                        <m:r>
                          <a:rPr lang="el-GR" i="1">
                            <a:solidFill>
                              <a:srgbClr val="FF0000"/>
                            </a:solidFill>
                            <a:latin typeface="Cambria Math" panose="02040503050406030204" pitchFamily="18" charset="0"/>
                          </a:rPr>
                          <m:t>𝜔</m:t>
                        </m:r>
                      </m:sub>
                    </m:sSub>
                    <m:r>
                      <a:rPr lang="en-US" b="0" i="0" smtClean="0">
                        <a:solidFill>
                          <a:srgbClr val="FF0000"/>
                        </a:solidFill>
                        <a:latin typeface="Cambria Math" panose="02040503050406030204" pitchFamily="18" charset="0"/>
                      </a:rPr>
                      <m:t>∗</m:t>
                    </m:r>
                    <m:r>
                      <m:rPr>
                        <m:sty m:val="p"/>
                      </m:rPr>
                      <a:rPr lang="el-GR" b="0" i="0" smtClean="0">
                        <a:solidFill>
                          <a:srgbClr val="FF0000"/>
                        </a:solidFill>
                        <a:latin typeface="Cambria Math" panose="02040503050406030204" pitchFamily="18" charset="0"/>
                      </a:rPr>
                      <m:t>ξ</m:t>
                    </m:r>
                  </m:oMath>
                </a14:m>
                <a:r>
                  <a:rPr lang="el-GR" dirty="0"/>
                  <a:t>.</a:t>
                </a:r>
                <a:endParaRPr lang="en-US" dirty="0"/>
              </a:p>
            </p:txBody>
          </p:sp>
        </mc:Choice>
        <mc:Fallback xmlns="">
          <p:sp>
            <p:nvSpPr>
              <p:cNvPr id="5" name="TextBox 4">
                <a:extLst>
                  <a:ext uri="{FF2B5EF4-FFF2-40B4-BE49-F238E27FC236}">
                    <a16:creationId xmlns:a16="http://schemas.microsoft.com/office/drawing/2014/main" id="{9DD2615A-D680-7C4B-8D9B-DD6130C8307F}"/>
                  </a:ext>
                </a:extLst>
              </p:cNvPr>
              <p:cNvSpPr txBox="1">
                <a:spLocks noRot="1" noChangeAspect="1" noMove="1" noResize="1" noEditPoints="1" noAdjustHandles="1" noChangeArrowheads="1" noChangeShapeType="1" noTextEdit="1"/>
              </p:cNvSpPr>
              <p:nvPr/>
            </p:nvSpPr>
            <p:spPr>
              <a:xfrm>
                <a:off x="1371600" y="5594951"/>
                <a:ext cx="7620000" cy="1315681"/>
              </a:xfrm>
              <a:prstGeom prst="rect">
                <a:avLst/>
              </a:prstGeom>
              <a:blipFill>
                <a:blip r:embed="rId3"/>
                <a:stretch>
                  <a:fillRect l="-1333" r="-167" b="-28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762A96-F9EB-5441-9FD8-35AFA46C1FF3}"/>
                  </a:ext>
                </a:extLst>
              </p:cNvPr>
              <p:cNvSpPr txBox="1"/>
              <p:nvPr/>
            </p:nvSpPr>
            <p:spPr>
              <a:xfrm>
                <a:off x="2430256" y="2888240"/>
                <a:ext cx="6561344" cy="900246"/>
              </a:xfrm>
              <a:prstGeom prst="rect">
                <a:avLst/>
              </a:prstGeom>
              <a:noFill/>
            </p:spPr>
            <p:txBody>
              <a:bodyPr wrap="square" rtlCol="0">
                <a:spAutoFit/>
              </a:bodyPr>
              <a:lstStyle/>
              <a:p>
                <a:r>
                  <a:rPr lang="en-US" dirty="0"/>
                  <a:t>… </a:t>
                </a:r>
                <a:r>
                  <a:rPr lang="en-US" dirty="0">
                    <a:solidFill>
                      <a:srgbClr val="0432FF"/>
                    </a:solidFill>
                  </a:rPr>
                  <a:t>any</a:t>
                </a:r>
                <a:r>
                  <a:rPr lang="en-US" dirty="0"/>
                  <a:t> electric current </a:t>
                </a:r>
                <a14:m>
                  <m:oMath xmlns:m="http://schemas.openxmlformats.org/officeDocument/2006/math">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1" smtClean="0">
                            <a:solidFill>
                              <a:srgbClr val="0432FF"/>
                            </a:solidFill>
                            <a:latin typeface="Cambria Math" panose="02040503050406030204" pitchFamily="18" charset="0"/>
                          </a:rPr>
                          <m:t>𝒙</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m:t>
                        </m:r>
                        <m:r>
                          <a:rPr lang="en-US" b="0" i="1" smtClean="0">
                            <a:latin typeface="Cambria Math" panose="02040503050406030204" pitchFamily="18" charset="0"/>
                          </a:rPr>
                          <m:t>𝑡</m:t>
                        </m:r>
                      </m:sup>
                    </m:sSup>
                  </m:oMath>
                </a14:m>
                <a:r>
                  <a:rPr lang="en-US" dirty="0"/>
                  <a:t> then gives the “</a:t>
                </a:r>
                <a:r>
                  <a:rPr lang="en-US" dirty="0">
                    <a:solidFill>
                      <a:srgbClr val="0432FF"/>
                    </a:solidFill>
                  </a:rPr>
                  <a:t>convolution</a:t>
                </a:r>
                <a:r>
                  <a:rPr lang="en-US" dirty="0"/>
                  <a:t>” </a:t>
                </a:r>
                <a14:m>
                  <m:oMath xmlns:m="http://schemas.openxmlformats.org/officeDocument/2006/math">
                    <m:r>
                      <a:rPr lang="en-US" b="1" i="0" smtClean="0">
                        <a:solidFill>
                          <a:srgbClr val="FF0000"/>
                        </a:solidFill>
                        <a:latin typeface="Cambria Math" panose="02040503050406030204" pitchFamily="18" charset="0"/>
                      </a:rPr>
                      <m:t>𝐄</m:t>
                    </m:r>
                    <m:d>
                      <m:dPr>
                        <m:ctrlPr>
                          <a:rPr lang="en-US" b="0" i="1" smtClean="0">
                            <a:solidFill>
                              <a:srgbClr val="FF0000"/>
                            </a:solidFill>
                            <a:latin typeface="Cambria Math" panose="02040503050406030204" pitchFamily="18" charset="0"/>
                          </a:rPr>
                        </m:ctrlPr>
                      </m:dPr>
                      <m:e>
                        <m:r>
                          <a:rPr lang="en-US" b="1" i="0" smtClean="0">
                            <a:solidFill>
                              <a:srgbClr val="FF0000"/>
                            </a:solidFill>
                            <a:latin typeface="Cambria Math" panose="02040503050406030204" pitchFamily="18" charset="0"/>
                          </a:rPr>
                          <m:t>𝐱</m:t>
                        </m:r>
                      </m:e>
                    </m:d>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r>
                      <a:rPr lang="en-US" b="0" i="1" smtClean="0">
                        <a:solidFill>
                          <a:srgbClr val="FF0000"/>
                        </a:solidFill>
                        <a:latin typeface="Cambria Math" panose="02040503050406030204" pitchFamily="18" charset="0"/>
                      </a:rPr>
                      <m:t>∗</m:t>
                    </m:r>
                    <m:r>
                      <a:rPr lang="en-US" b="1" i="0" smtClean="0">
                        <a:solidFill>
                          <a:srgbClr val="0432FF"/>
                        </a:solidFill>
                        <a:latin typeface="Cambria Math" panose="02040503050406030204" pitchFamily="18" charset="0"/>
                      </a:rPr>
                      <m:t>𝐉</m:t>
                    </m:r>
                    <m:r>
                      <a:rPr lang="en-US" b="0" i="1" smtClean="0">
                        <a:latin typeface="Cambria Math" panose="02040503050406030204" pitchFamily="18" charset="0"/>
                      </a:rPr>
                      <m:t>=</m:t>
                    </m:r>
                    <m:nary>
                      <m:naryPr>
                        <m:limLoc m:val="undOvr"/>
                        <m:subHide m:val="on"/>
                        <m:supHide m:val="on"/>
                        <m:ctrlPr>
                          <a:rPr lang="en-US" b="0" i="1" smtClean="0">
                            <a:latin typeface="Cambria Math" panose="02040503050406030204" pitchFamily="18" charset="0"/>
                          </a:rPr>
                        </m:ctrlPr>
                      </m:naryPr>
                      <m:sub/>
                      <m:sup/>
                      <m:e>
                        <m:sSub>
                          <m:sSubPr>
                            <m:ctrlPr>
                              <a:rPr lang="en-US" i="1">
                                <a:solidFill>
                                  <a:srgbClr val="FF0000"/>
                                </a:solidFill>
                                <a:latin typeface="Cambria Math" panose="02040503050406030204" pitchFamily="18" charset="0"/>
                                <a:ea typeface="Cambria Math" panose="02040503050406030204" pitchFamily="18" charset="0"/>
                              </a:rPr>
                            </m:ctrlPr>
                          </m:sSubPr>
                          <m:e>
                            <m:r>
                              <m:rPr>
                                <m:sty m:val="p"/>
                              </m:rPr>
                              <a:rPr lang="en-US">
                                <a:solidFill>
                                  <a:srgbClr val="FF0000"/>
                                </a:solidFill>
                                <a:latin typeface="Cambria Math" panose="02040503050406030204" pitchFamily="18" charset="0"/>
                                <a:ea typeface="Cambria Math" panose="02040503050406030204" pitchFamily="18" charset="0"/>
                              </a:rPr>
                              <m:t>G</m:t>
                            </m:r>
                          </m:e>
                          <m:sub>
                            <m:r>
                              <a:rPr lang="el-GR" i="1">
                                <a:solidFill>
                                  <a:srgbClr val="FF0000"/>
                                </a:solidFill>
                                <a:latin typeface="Cambria Math" panose="02040503050406030204" pitchFamily="18" charset="0"/>
                                <a:ea typeface="Cambria Math" panose="02040503050406030204" pitchFamily="18" charset="0"/>
                              </a:rPr>
                              <m:t>𝜔</m:t>
                            </m:r>
                          </m:sub>
                        </m:sSub>
                        <m:d>
                          <m:dPr>
                            <m:ctrlPr>
                              <a:rPr lang="en-US" b="0" i="1" smtClean="0">
                                <a:latin typeface="Cambria Math" panose="02040503050406030204" pitchFamily="18" charset="0"/>
                              </a:rPr>
                            </m:ctrlPr>
                          </m:dPr>
                          <m:e>
                            <m:r>
                              <a:rPr lang="en-US" b="1" i="0" smtClean="0">
                                <a:latin typeface="Cambria Math" panose="02040503050406030204" pitchFamily="18" charset="0"/>
                              </a:rPr>
                              <m:t>𝐱</m:t>
                            </m:r>
                            <m:r>
                              <a:rPr lang="en-US" b="0" i="1" smtClean="0">
                                <a:latin typeface="Cambria Math" panose="02040503050406030204" pitchFamily="18" charset="0"/>
                              </a:rPr>
                              <m:t>,</m:t>
                            </m:r>
                            <m:r>
                              <a:rPr lang="en-US" b="1" i="0" smtClean="0">
                                <a:latin typeface="Cambria Math" panose="02040503050406030204" pitchFamily="18" charset="0"/>
                              </a:rPr>
                              <m:t>𝐲</m:t>
                            </m:r>
                          </m:e>
                        </m:d>
                        <m:r>
                          <a:rPr lang="en-US" b="1" i="0" smtClean="0">
                            <a:solidFill>
                              <a:srgbClr val="0432FF"/>
                            </a:solidFill>
                            <a:latin typeface="Cambria Math" panose="02040503050406030204" pitchFamily="18" charset="0"/>
                          </a:rPr>
                          <m:t>𝐉</m:t>
                        </m:r>
                        <m:d>
                          <m:dPr>
                            <m:ctrlPr>
                              <a:rPr lang="en-US" b="0" i="1" smtClean="0">
                                <a:solidFill>
                                  <a:srgbClr val="0432FF"/>
                                </a:solidFill>
                                <a:latin typeface="Cambria Math" panose="02040503050406030204" pitchFamily="18" charset="0"/>
                              </a:rPr>
                            </m:ctrlPr>
                          </m:dPr>
                          <m:e>
                            <m:r>
                              <a:rPr lang="en-US" b="1" i="0" smtClean="0">
                                <a:solidFill>
                                  <a:srgbClr val="0432FF"/>
                                </a:solidFill>
                                <a:latin typeface="Cambria Math" panose="02040503050406030204" pitchFamily="18" charset="0"/>
                              </a:rPr>
                              <m:t>𝐲</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𝑑</m:t>
                            </m:r>
                          </m:e>
                          <m:sup>
                            <m:r>
                              <a:rPr lang="en-US" b="0" i="1" smtClean="0">
                                <a:latin typeface="Cambria Math" panose="02040503050406030204" pitchFamily="18" charset="0"/>
                              </a:rPr>
                              <m:t>3</m:t>
                            </m:r>
                          </m:sup>
                        </m:sSup>
                        <m:r>
                          <a:rPr lang="en-US" b="1" i="0" smtClean="0">
                            <a:latin typeface="Cambria Math" panose="02040503050406030204" pitchFamily="18" charset="0"/>
                          </a:rPr>
                          <m:t>𝐲</m:t>
                        </m:r>
                      </m:e>
                    </m:nary>
                  </m:oMath>
                </a14:m>
                <a:endParaRPr lang="en-US" dirty="0"/>
              </a:p>
            </p:txBody>
          </p:sp>
        </mc:Choice>
        <mc:Fallback xmlns="">
          <p:sp>
            <p:nvSpPr>
              <p:cNvPr id="6" name="TextBox 5">
                <a:extLst>
                  <a:ext uri="{FF2B5EF4-FFF2-40B4-BE49-F238E27FC236}">
                    <a16:creationId xmlns:a16="http://schemas.microsoft.com/office/drawing/2014/main" id="{5E762A96-F9EB-5441-9FD8-35AFA46C1FF3}"/>
                  </a:ext>
                </a:extLst>
              </p:cNvPr>
              <p:cNvSpPr txBox="1">
                <a:spLocks noRot="1" noChangeAspect="1" noMove="1" noResize="1" noEditPoints="1" noAdjustHandles="1" noChangeArrowheads="1" noChangeShapeType="1" noTextEdit="1"/>
              </p:cNvSpPr>
              <p:nvPr/>
            </p:nvSpPr>
            <p:spPr>
              <a:xfrm>
                <a:off x="2430256" y="2888240"/>
                <a:ext cx="6561344" cy="900246"/>
              </a:xfrm>
              <a:prstGeom prst="rect">
                <a:avLst/>
              </a:prstGeom>
              <a:blipFill>
                <a:blip r:embed="rId4"/>
                <a:stretch>
                  <a:fillRect l="-1351" t="-37500" b="-1152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A22A388-57A5-7C44-AA1F-792C194DBE94}"/>
                  </a:ext>
                </a:extLst>
              </p:cNvPr>
              <p:cNvSpPr txBox="1"/>
              <p:nvPr/>
            </p:nvSpPr>
            <p:spPr>
              <a:xfrm>
                <a:off x="376928" y="4191000"/>
                <a:ext cx="8390144" cy="1129925"/>
              </a:xfrm>
              <a:prstGeom prst="rect">
                <a:avLst/>
              </a:prstGeom>
              <a:noFill/>
            </p:spPr>
            <p:txBody>
              <a:bodyPr wrap="square" lIns="0" tIns="0" rIns="0" bIns="0" rtlCol="0">
                <a:spAutoFit/>
              </a:bodyPr>
              <a:lstStyle/>
              <a:p>
                <a:r>
                  <a:rPr lang="en-US" dirty="0">
                    <a:ea typeface="Cambria Math" panose="02040503050406030204" pitchFamily="18" charset="0"/>
                  </a:rPr>
                  <a:t>At eigenvalue/resonance frequency </a:t>
                </a:r>
                <a:r>
                  <a:rPr lang="el-GR" i="1" dirty="0">
                    <a:solidFill>
                      <a:srgbClr val="00B050"/>
                    </a:solidFill>
                    <a:ea typeface="Cambria Math" panose="02040503050406030204" pitchFamily="18" charset="0"/>
                  </a:rPr>
                  <a:t>ω</a:t>
                </a:r>
                <a:r>
                  <a:rPr lang="en-US" baseline="-25000" dirty="0">
                    <a:solidFill>
                      <a:srgbClr val="00B050"/>
                    </a:solidFill>
                    <a:ea typeface="Cambria Math" panose="02040503050406030204" pitchFamily="18" charset="0"/>
                  </a:rPr>
                  <a:t>0</a:t>
                </a:r>
                <a:r>
                  <a:rPr lang="en-US" dirty="0">
                    <a:solidFill>
                      <a:srgbClr val="00B050"/>
                    </a:solidFill>
                    <a:ea typeface="Cambria Math" panose="02040503050406030204" pitchFamily="18" charset="0"/>
                  </a:rPr>
                  <a:t> </a:t>
                </a:r>
                <a:r>
                  <a:rPr lang="en-US" dirty="0">
                    <a:ea typeface="Cambria Math" panose="02040503050406030204" pitchFamily="18" charset="0"/>
                  </a:rPr>
                  <a:t>(</a:t>
                </a:r>
                <a14:m>
                  <m:oMath xmlns:m="http://schemas.openxmlformats.org/officeDocument/2006/math">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l-GR" i="1">
                            <a:latin typeface="Cambria Math" panose="02040503050406030204" pitchFamily="18" charset="0"/>
                            <a:ea typeface="Cambria Math" panose="02040503050406030204" pitchFamily="18" charset="0"/>
                          </a:rPr>
                        </m:ctrlPr>
                      </m:sSubPr>
                      <m:e>
                        <m:r>
                          <a:rPr lang="en-US" b="1">
                            <a:latin typeface="Cambria Math" panose="02040503050406030204" pitchFamily="18" charset="0"/>
                            <a:ea typeface="Cambria Math" panose="02040503050406030204" pitchFamily="18" charset="0"/>
                          </a:rPr>
                          <m:t>𝐄</m:t>
                        </m:r>
                      </m:e>
                      <m:sub>
                        <m:r>
                          <a:rPr lang="en-US" i="1">
                            <a:latin typeface="Cambria Math" panose="02040503050406030204" pitchFamily="18" charset="0"/>
                            <a:ea typeface="Cambria Math" panose="02040503050406030204" pitchFamily="18" charset="0"/>
                          </a:rPr>
                          <m:t>0</m:t>
                        </m:r>
                      </m:sub>
                    </m:sSub>
                    <m:r>
                      <a:rPr lang="en-US" b="0" i="1" smtClean="0">
                        <a:latin typeface="Cambria Math" panose="02040503050406030204" pitchFamily="18" charset="0"/>
                        <a:ea typeface="Cambria Math" panose="02040503050406030204" pitchFamily="18" charset="0"/>
                      </a:rPr>
                      <m:t>=</m:t>
                    </m:r>
                    <m:sSubSup>
                      <m:sSubSupPr>
                        <m:ctrlPr>
                          <a:rPr lang="en-US" b="0" i="1" smtClean="0">
                            <a:solidFill>
                              <a:srgbClr val="00B050"/>
                            </a:solidFill>
                            <a:latin typeface="Cambria Math" panose="02040503050406030204" pitchFamily="18" charset="0"/>
                            <a:ea typeface="Cambria Math" panose="02040503050406030204" pitchFamily="18" charset="0"/>
                          </a:rPr>
                        </m:ctrlPr>
                      </m:sSubSupPr>
                      <m:e>
                        <m:r>
                          <a:rPr lang="el-GR" b="0" i="1" smtClean="0">
                            <a:solidFill>
                              <a:srgbClr val="00B050"/>
                            </a:solidFill>
                            <a:latin typeface="Cambria Math" panose="02040503050406030204" pitchFamily="18" charset="0"/>
                            <a:ea typeface="Cambria Math" panose="02040503050406030204" pitchFamily="18" charset="0"/>
                          </a:rPr>
                          <m:t>𝜔</m:t>
                        </m:r>
                      </m:e>
                      <m:sub>
                        <m:r>
                          <a:rPr lang="en-US" b="0" i="1" smtClean="0">
                            <a:solidFill>
                              <a:srgbClr val="00B050"/>
                            </a:solidFill>
                            <a:latin typeface="Cambria Math" panose="02040503050406030204" pitchFamily="18" charset="0"/>
                            <a:ea typeface="Cambria Math" panose="02040503050406030204" pitchFamily="18" charset="0"/>
                          </a:rPr>
                          <m:t>0</m:t>
                        </m:r>
                      </m:sub>
                      <m:sup>
                        <m:r>
                          <a:rPr lang="en-US" b="0" i="1" smtClean="0">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sSub>
                      <m:sSubPr>
                        <m:ctrlPr>
                          <a:rPr lang="el-GR" i="1" smtClean="0">
                            <a:latin typeface="Cambria Math" panose="02040503050406030204" pitchFamily="18" charset="0"/>
                            <a:ea typeface="Cambria Math" panose="02040503050406030204" pitchFamily="18" charset="0"/>
                          </a:rPr>
                        </m:ctrlPr>
                      </m:sSubPr>
                      <m:e>
                        <m:r>
                          <a:rPr lang="en-US" b="1" i="0" smtClean="0">
                            <a:latin typeface="Cambria Math" panose="02040503050406030204" pitchFamily="18" charset="0"/>
                            <a:ea typeface="Cambria Math" panose="02040503050406030204" pitchFamily="18" charset="0"/>
                          </a:rPr>
                          <m:t>𝐄</m:t>
                        </m:r>
                      </m:e>
                      <m:sub>
                        <m:r>
                          <a:rPr lang="en-US" b="0" i="1" smtClean="0">
                            <a:latin typeface="Cambria Math" panose="02040503050406030204" pitchFamily="18" charset="0"/>
                            <a:ea typeface="Cambria Math" panose="02040503050406030204" pitchFamily="18" charset="0"/>
                          </a:rPr>
                          <m:t>0</m:t>
                        </m:r>
                      </m:sub>
                    </m:sSub>
                  </m:oMath>
                </a14:m>
                <a:r>
                  <a:rPr lang="en-US" b="0" dirty="0">
                    <a:ea typeface="Cambria Math" panose="02040503050406030204" pitchFamily="18" charset="0"/>
                  </a:rPr>
                  <a:t>), the operator </a:t>
                </a:r>
                <a14:m>
                  <m:oMath xmlns:m="http://schemas.openxmlformats.org/officeDocument/2006/math">
                    <m:d>
                      <m:dPr>
                        <m:ctrlPr>
                          <a:rPr lang="el-GR" i="1">
                            <a:latin typeface="Cambria Math" panose="02040503050406030204" pitchFamily="18" charset="0"/>
                            <a:ea typeface="Cambria Math" panose="02040503050406030204" pitchFamily="18" charset="0"/>
                          </a:rPr>
                        </m:ctrlPr>
                      </m:dPr>
                      <m:e>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ea typeface="Cambria Math" panose="02040503050406030204" pitchFamily="18" charset="0"/>
                              </a:rPr>
                            </m:ctrlPr>
                          </m:sSupPr>
                          <m:e>
                            <m:r>
                              <a:rPr lang="el-GR" i="1">
                                <a:latin typeface="Cambria Math" panose="02040503050406030204" pitchFamily="18" charset="0"/>
                                <a:ea typeface="Cambria Math" panose="02040503050406030204" pitchFamily="18" charset="0"/>
                              </a:rPr>
                              <m:t>𝜇</m:t>
                            </m:r>
                          </m:e>
                          <m:sup>
                            <m:r>
                              <a:rPr lang="el-GR" i="1">
                                <a:latin typeface="Cambria Math" panose="02040503050406030204" pitchFamily="18" charset="0"/>
                                <a:ea typeface="Cambria Math" panose="02040503050406030204" pitchFamily="18" charset="0"/>
                              </a:rPr>
                              <m:t>−1</m:t>
                            </m:r>
                          </m:sup>
                        </m:sSup>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l-GR" i="1">
                            <a:latin typeface="Cambria Math" panose="02040503050406030204" pitchFamily="18" charset="0"/>
                            <a:ea typeface="Cambria Math" panose="02040503050406030204" pitchFamily="18" charset="0"/>
                          </a:rPr>
                          <m:t> −</m:t>
                        </m:r>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r>
                          <a:rPr lang="el-GR" i="1">
                            <a:latin typeface="Cambria Math" panose="02040503050406030204" pitchFamily="18" charset="0"/>
                            <a:ea typeface="Cambria Math" panose="02040503050406030204" pitchFamily="18" charset="0"/>
                          </a:rPr>
                          <m:t>𝜀</m:t>
                        </m:r>
                      </m:e>
                    </m:d>
                  </m:oMath>
                </a14:m>
                <a:r>
                  <a:rPr lang="en-US" dirty="0"/>
                  <a:t> becomes </a:t>
                </a:r>
                <a:r>
                  <a:rPr lang="en-US" dirty="0">
                    <a:solidFill>
                      <a:srgbClr val="0432FF"/>
                    </a:solidFill>
                  </a:rPr>
                  <a:t>singular</a:t>
                </a:r>
                <a:r>
                  <a:rPr lang="en-US" dirty="0"/>
                  <a:t>.  </a:t>
                </a:r>
              </a:p>
              <a:p>
                <a:r>
                  <a:rPr lang="en-US" dirty="0">
                    <a:solidFill>
                      <a:srgbClr val="00B050"/>
                    </a:solidFill>
                  </a:rPr>
                  <a:t>				G</a:t>
                </a:r>
                <a:r>
                  <a:rPr lang="el-GR" baseline="-25000" dirty="0">
                    <a:solidFill>
                      <a:srgbClr val="00B050"/>
                    </a:solidFill>
                  </a:rPr>
                  <a:t>ω</a:t>
                </a:r>
                <a:r>
                  <a:rPr lang="en-US" dirty="0">
                    <a:solidFill>
                      <a:srgbClr val="00B050"/>
                    </a:solidFill>
                  </a:rPr>
                  <a:t> </a:t>
                </a:r>
                <a:r>
                  <a:rPr lang="en-US" dirty="0">
                    <a:solidFill>
                      <a:srgbClr val="0432FF"/>
                    </a:solidFill>
                  </a:rPr>
                  <a:t>blows up </a:t>
                </a:r>
                <a:r>
                  <a:rPr lang="en-US" dirty="0">
                    <a:solidFill>
                      <a:srgbClr val="00B050"/>
                    </a:solidFill>
                  </a:rPr>
                  <a:t>= “</a:t>
                </a:r>
                <a:r>
                  <a:rPr lang="en-US" dirty="0">
                    <a:solidFill>
                      <a:srgbClr val="0432FF"/>
                    </a:solidFill>
                  </a:rPr>
                  <a:t>pole</a:t>
                </a:r>
                <a:r>
                  <a:rPr lang="en-US" dirty="0">
                    <a:solidFill>
                      <a:srgbClr val="00B050"/>
                    </a:solidFill>
                  </a:rPr>
                  <a:t>” at </a:t>
                </a:r>
                <a14:m>
                  <m:oMath xmlns:m="http://schemas.openxmlformats.org/officeDocument/2006/math">
                    <m:sSubSup>
                      <m:sSubSupPr>
                        <m:ctrlPr>
                          <a:rPr lang="en-US" i="1">
                            <a:solidFill>
                              <a:srgbClr val="00B050"/>
                            </a:solidFill>
                            <a:latin typeface="Cambria Math" panose="02040503050406030204" pitchFamily="18" charset="0"/>
                            <a:ea typeface="Cambria Math" panose="02040503050406030204" pitchFamily="18" charset="0"/>
                          </a:rPr>
                        </m:ctrlPr>
                      </m:sSubSupPr>
                      <m:e>
                        <m:r>
                          <a:rPr lang="el-GR" i="1">
                            <a:solidFill>
                              <a:srgbClr val="00B050"/>
                            </a:solidFill>
                            <a:latin typeface="Cambria Math" panose="02040503050406030204" pitchFamily="18" charset="0"/>
                            <a:ea typeface="Cambria Math" panose="02040503050406030204" pitchFamily="18" charset="0"/>
                          </a:rPr>
                          <m:t>𝜔</m:t>
                        </m:r>
                      </m:e>
                      <m:sub>
                        <m:r>
                          <a:rPr lang="en-US" i="1">
                            <a:solidFill>
                              <a:srgbClr val="00B050"/>
                            </a:solidFill>
                            <a:latin typeface="Cambria Math" panose="02040503050406030204" pitchFamily="18" charset="0"/>
                            <a:ea typeface="Cambria Math" panose="02040503050406030204" pitchFamily="18" charset="0"/>
                          </a:rPr>
                          <m:t>0</m:t>
                        </m:r>
                      </m:sub>
                      <m:sup>
                        <m:r>
                          <a:rPr lang="en-US" i="1">
                            <a:solidFill>
                              <a:srgbClr val="00B050"/>
                            </a:solidFill>
                            <a:latin typeface="Cambria Math" panose="02040503050406030204" pitchFamily="18" charset="0"/>
                            <a:ea typeface="Cambria Math" panose="02040503050406030204" pitchFamily="18" charset="0"/>
                          </a:rPr>
                          <m:t>2</m:t>
                        </m:r>
                      </m:sup>
                    </m:sSubSup>
                  </m:oMath>
                </a14:m>
                <a:endParaRPr lang="en-US" dirty="0">
                  <a:solidFill>
                    <a:srgbClr val="00B050"/>
                  </a:solidFill>
                </a:endParaRPr>
              </a:p>
            </p:txBody>
          </p:sp>
        </mc:Choice>
        <mc:Fallback xmlns="">
          <p:sp>
            <p:nvSpPr>
              <p:cNvPr id="8" name="TextBox 7">
                <a:extLst>
                  <a:ext uri="{FF2B5EF4-FFF2-40B4-BE49-F238E27FC236}">
                    <a16:creationId xmlns:a16="http://schemas.microsoft.com/office/drawing/2014/main" id="{2A22A388-57A5-7C44-AA1F-792C194DBE94}"/>
                  </a:ext>
                </a:extLst>
              </p:cNvPr>
              <p:cNvSpPr txBox="1">
                <a:spLocks noRot="1" noChangeAspect="1" noMove="1" noResize="1" noEditPoints="1" noAdjustHandles="1" noChangeArrowheads="1" noChangeShapeType="1" noTextEdit="1"/>
              </p:cNvSpPr>
              <p:nvPr/>
            </p:nvSpPr>
            <p:spPr>
              <a:xfrm>
                <a:off x="376928" y="4191000"/>
                <a:ext cx="8390144" cy="1129925"/>
              </a:xfrm>
              <a:prstGeom prst="rect">
                <a:avLst/>
              </a:prstGeom>
              <a:blipFill>
                <a:blip r:embed="rId5"/>
                <a:stretch>
                  <a:fillRect l="-2269" t="-6667" r="-2269" b="-14444"/>
                </a:stretch>
              </a:blipFill>
            </p:spPr>
            <p:txBody>
              <a:bodyPr/>
              <a:lstStyle/>
              <a:p>
                <a:r>
                  <a:rPr lang="en-US">
                    <a:noFill/>
                  </a:rPr>
                  <a:t> </a:t>
                </a:r>
              </a:p>
            </p:txBody>
          </p:sp>
        </mc:Fallback>
      </mc:AlternateContent>
    </p:spTree>
    <p:extLst>
      <p:ext uri="{BB962C8B-B14F-4D97-AF65-F5344CB8AC3E}">
        <p14:creationId xmlns:p14="http://schemas.microsoft.com/office/powerpoint/2010/main" val="1725182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E6066DD-B5B5-F841-9BCD-3999DD626FD2}"/>
              </a:ext>
            </a:extLst>
          </p:cNvPr>
          <p:cNvSpPr>
            <a:spLocks noGrp="1" noChangeArrowheads="1"/>
          </p:cNvSpPr>
          <p:nvPr>
            <p:ph type="title"/>
          </p:nvPr>
        </p:nvSpPr>
        <p:spPr>
          <a:xfrm>
            <a:off x="685800" y="76200"/>
            <a:ext cx="7772400" cy="1143000"/>
          </a:xfrm>
        </p:spPr>
        <p:txBody>
          <a:bodyPr/>
          <a:lstStyle/>
          <a:p>
            <a:pPr eaLnBrk="1" hangingPunct="1">
              <a:defRPr/>
            </a:pPr>
            <a:r>
              <a:rPr lang="en-US">
                <a:solidFill>
                  <a:schemeClr val="hlink"/>
                </a:solidFill>
                <a:cs typeface="+mj-cs"/>
              </a:rPr>
              <a:t>Microcavity Blues</a:t>
            </a:r>
          </a:p>
        </p:txBody>
      </p:sp>
      <p:pic>
        <p:nvPicPr>
          <p:cNvPr id="19458" name="Picture 3" descr="pt-defect-ez-disorder0.png                                     0009C61BWesternesse                    B6C46D1E:">
            <a:extLst>
              <a:ext uri="{FF2B5EF4-FFF2-40B4-BE49-F238E27FC236}">
                <a16:creationId xmlns:a16="http://schemas.microsoft.com/office/drawing/2014/main" id="{D052F528-B607-0B45-9544-15C1474E22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22425"/>
            <a:ext cx="2720975" cy="272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ext Box 4">
            <a:extLst>
              <a:ext uri="{FF2B5EF4-FFF2-40B4-BE49-F238E27FC236}">
                <a16:creationId xmlns:a16="http://schemas.microsoft.com/office/drawing/2014/main" id="{62703935-717D-DE4B-AEF2-812F01CC3858}"/>
              </a:ext>
            </a:extLst>
          </p:cNvPr>
          <p:cNvSpPr txBox="1">
            <a:spLocks noChangeArrowheads="1"/>
          </p:cNvSpPr>
          <p:nvPr/>
        </p:nvSpPr>
        <p:spPr bwMode="auto">
          <a:xfrm>
            <a:off x="3352800" y="1447800"/>
            <a:ext cx="47259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For cavities (</a:t>
            </a:r>
            <a:r>
              <a:rPr lang="en-US" i="1">
                <a:latin typeface="Times" charset="0"/>
                <a:ea typeface="ＭＳ Ｐゴシック" charset="0"/>
              </a:rPr>
              <a:t>point defects</a:t>
            </a:r>
            <a:r>
              <a:rPr lang="en-US">
                <a:latin typeface="Times" charset="0"/>
                <a:ea typeface="ＭＳ Ｐゴシック" charset="0"/>
              </a:rPr>
              <a:t>)</a:t>
            </a:r>
          </a:p>
          <a:p>
            <a:pPr>
              <a:defRPr/>
            </a:pPr>
            <a:r>
              <a:rPr lang="en-US">
                <a:latin typeface="Times" charset="0"/>
                <a:ea typeface="ＭＳ Ｐゴシック" charset="0"/>
              </a:rPr>
              <a:t>frequency-domain has its drawbacks:</a:t>
            </a:r>
          </a:p>
        </p:txBody>
      </p:sp>
      <p:sp>
        <p:nvSpPr>
          <p:cNvPr id="60421" name="Text Box 5">
            <a:extLst>
              <a:ext uri="{FF2B5EF4-FFF2-40B4-BE49-F238E27FC236}">
                <a16:creationId xmlns:a16="http://schemas.microsoft.com/office/drawing/2014/main" id="{1AA4288E-F2C8-C04B-A0BF-2FCBA9F82D93}"/>
              </a:ext>
            </a:extLst>
          </p:cNvPr>
          <p:cNvSpPr txBox="1">
            <a:spLocks noChangeArrowheads="1"/>
          </p:cNvSpPr>
          <p:nvPr/>
        </p:nvSpPr>
        <p:spPr bwMode="auto">
          <a:xfrm>
            <a:off x="3352800" y="2514600"/>
            <a:ext cx="5683250"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Best methods compute lowest-</a:t>
            </a:r>
            <a:r>
              <a:rPr lang="en-US" altLang="en-US">
                <a:latin typeface="Symbol" pitchFamily="2" charset="2"/>
              </a:rPr>
              <a:t>ω</a:t>
            </a:r>
            <a:r>
              <a:rPr lang="en-US" altLang="en-US"/>
              <a:t> eigenvals,</a:t>
            </a:r>
          </a:p>
          <a:p>
            <a:r>
              <a:rPr lang="en-US" altLang="en-US"/>
              <a:t>   but </a:t>
            </a:r>
            <a:r>
              <a:rPr lang="en-US" altLang="en-US" i="1">
                <a:solidFill>
                  <a:schemeClr val="hlink"/>
                </a:solidFill>
              </a:rPr>
              <a:t>N</a:t>
            </a:r>
            <a:r>
              <a:rPr lang="en-US" altLang="en-US" i="1" baseline="30000">
                <a:solidFill>
                  <a:schemeClr val="hlink"/>
                </a:solidFill>
              </a:rPr>
              <a:t>d</a:t>
            </a:r>
            <a:r>
              <a:rPr lang="en-US" altLang="en-US">
                <a:solidFill>
                  <a:schemeClr val="hlink"/>
                </a:solidFill>
              </a:rPr>
              <a:t> supercells have </a:t>
            </a:r>
            <a:r>
              <a:rPr lang="en-US" altLang="en-US" i="1">
                <a:solidFill>
                  <a:schemeClr val="hlink"/>
                </a:solidFill>
              </a:rPr>
              <a:t>N</a:t>
            </a:r>
            <a:r>
              <a:rPr lang="en-US" altLang="en-US" i="1" baseline="30000">
                <a:solidFill>
                  <a:schemeClr val="hlink"/>
                </a:solidFill>
              </a:rPr>
              <a:t>d</a:t>
            </a:r>
            <a:r>
              <a:rPr lang="en-US" altLang="en-US">
                <a:solidFill>
                  <a:schemeClr val="hlink"/>
                </a:solidFill>
              </a:rPr>
              <a:t> modes</a:t>
            </a:r>
            <a:endParaRPr lang="en-US" altLang="en-US"/>
          </a:p>
          <a:p>
            <a:r>
              <a:rPr lang="en-US" altLang="en-US"/>
              <a:t>   below the cavity mode </a:t>
            </a:r>
            <a:r>
              <a:rPr lang="en-US" altLang="en-US" i="1"/>
              <a:t>— expensive</a:t>
            </a:r>
            <a:endParaRPr lang="en-US" altLang="en-US"/>
          </a:p>
        </p:txBody>
      </p:sp>
      <p:sp>
        <p:nvSpPr>
          <p:cNvPr id="60422" name="Text Box 6">
            <a:extLst>
              <a:ext uri="{FF2B5EF4-FFF2-40B4-BE49-F238E27FC236}">
                <a16:creationId xmlns:a16="http://schemas.microsoft.com/office/drawing/2014/main" id="{A4F95EDD-2B40-A44D-A568-3F24E395571C}"/>
              </a:ext>
            </a:extLst>
          </p:cNvPr>
          <p:cNvSpPr txBox="1">
            <a:spLocks noChangeArrowheads="1"/>
          </p:cNvSpPr>
          <p:nvPr/>
        </p:nvSpPr>
        <p:spPr bwMode="auto">
          <a:xfrm>
            <a:off x="3352800" y="3873500"/>
            <a:ext cx="549116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 Best methods are for Hermitian operators,</a:t>
            </a:r>
          </a:p>
          <a:p>
            <a:r>
              <a:rPr lang="en-US" altLang="en-US" dirty="0"/>
              <a:t>   but </a:t>
            </a:r>
            <a:r>
              <a:rPr lang="en-US" altLang="en-US" dirty="0">
                <a:solidFill>
                  <a:schemeClr val="hlink"/>
                </a:solidFill>
              </a:rPr>
              <a:t>losses requires non-Hermitian</a:t>
            </a:r>
            <a:endParaRPr lang="en-US" altLang="en-US" dirty="0"/>
          </a:p>
        </p:txBody>
      </p:sp>
    </p:spTree>
    <p:extLst>
      <p:ext uri="{BB962C8B-B14F-4D97-AF65-F5344CB8AC3E}">
        <p14:creationId xmlns:p14="http://schemas.microsoft.com/office/powerpoint/2010/main" val="3000335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9E669E2-FB17-6445-90ED-D243C068277C}"/>
              </a:ext>
            </a:extLst>
          </p:cNvPr>
          <p:cNvSpPr>
            <a:spLocks noGrp="1" noChangeArrowheads="1"/>
          </p:cNvSpPr>
          <p:nvPr>
            <p:ph type="title"/>
          </p:nvPr>
        </p:nvSpPr>
        <p:spPr>
          <a:xfrm>
            <a:off x="609600" y="168275"/>
            <a:ext cx="7772400" cy="1143000"/>
          </a:xfrm>
        </p:spPr>
        <p:txBody>
          <a:bodyPr/>
          <a:lstStyle/>
          <a:p>
            <a:pPr eaLnBrk="1" hangingPunct="1">
              <a:defRPr/>
            </a:pPr>
            <a:r>
              <a:rPr lang="en-US">
                <a:solidFill>
                  <a:schemeClr val="hlink"/>
                </a:solidFill>
                <a:cs typeface="+mj-cs"/>
              </a:rPr>
              <a:t>Time-Domain Eigensolvers</a:t>
            </a:r>
            <a:br>
              <a:rPr lang="en-US">
                <a:solidFill>
                  <a:schemeClr val="hlink"/>
                </a:solidFill>
                <a:cs typeface="+mj-cs"/>
              </a:rPr>
            </a:br>
            <a:r>
              <a:rPr lang="en-US" sz="2400">
                <a:solidFill>
                  <a:srgbClr val="FF8989"/>
                </a:solidFill>
                <a:cs typeface="+mj-cs"/>
              </a:rPr>
              <a:t>(finite-difference time-domain = FDTD)</a:t>
            </a:r>
          </a:p>
        </p:txBody>
      </p:sp>
      <p:grpSp>
        <p:nvGrpSpPr>
          <p:cNvPr id="20482" name="Group 3">
            <a:extLst>
              <a:ext uri="{FF2B5EF4-FFF2-40B4-BE49-F238E27FC236}">
                <a16:creationId xmlns:a16="http://schemas.microsoft.com/office/drawing/2014/main" id="{48E1C543-48EE-7744-A358-F9B206C78D77}"/>
              </a:ext>
            </a:extLst>
          </p:cNvPr>
          <p:cNvGrpSpPr>
            <a:grpSpLocks/>
          </p:cNvGrpSpPr>
          <p:nvPr/>
        </p:nvGrpSpPr>
        <p:grpSpPr bwMode="auto">
          <a:xfrm>
            <a:off x="228600" y="1387475"/>
            <a:ext cx="2133600" cy="1919288"/>
            <a:chOff x="3792" y="2592"/>
            <a:chExt cx="960" cy="864"/>
          </a:xfrm>
        </p:grpSpPr>
        <p:sp>
          <p:nvSpPr>
            <p:cNvPr id="53252" name="Rectangle 4">
              <a:extLst>
                <a:ext uri="{FF2B5EF4-FFF2-40B4-BE49-F238E27FC236}">
                  <a16:creationId xmlns:a16="http://schemas.microsoft.com/office/drawing/2014/main" id="{D43A0F45-F0A0-AA4D-B0DB-3AB837BDB72D}"/>
                </a:ext>
              </a:extLst>
            </p:cNvPr>
            <p:cNvSpPr>
              <a:spLocks noChangeArrowheads="1"/>
            </p:cNvSpPr>
            <p:nvPr/>
          </p:nvSpPr>
          <p:spPr bwMode="auto">
            <a:xfrm>
              <a:off x="3792" y="2592"/>
              <a:ext cx="960" cy="864"/>
            </a:xfrm>
            <a:prstGeom prst="rect">
              <a:avLst/>
            </a:prstGeom>
            <a:solidFill>
              <a:schemeClr val="accent2"/>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3" name="Oval 5">
              <a:extLst>
                <a:ext uri="{FF2B5EF4-FFF2-40B4-BE49-F238E27FC236}">
                  <a16:creationId xmlns:a16="http://schemas.microsoft.com/office/drawing/2014/main" id="{55671022-9994-844D-82AB-E96AAF4E0B16}"/>
                </a:ext>
              </a:extLst>
            </p:cNvPr>
            <p:cNvSpPr>
              <a:spLocks noChangeArrowheads="1"/>
            </p:cNvSpPr>
            <p:nvPr/>
          </p:nvSpPr>
          <p:spPr bwMode="auto">
            <a:xfrm>
              <a:off x="3863"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4" name="Oval 6">
              <a:extLst>
                <a:ext uri="{FF2B5EF4-FFF2-40B4-BE49-F238E27FC236}">
                  <a16:creationId xmlns:a16="http://schemas.microsoft.com/office/drawing/2014/main" id="{3C63B053-90A1-5B44-8D89-E9AB1AC32FE7}"/>
                </a:ext>
              </a:extLst>
            </p:cNvPr>
            <p:cNvSpPr>
              <a:spLocks noChangeArrowheads="1"/>
            </p:cNvSpPr>
            <p:nvPr/>
          </p:nvSpPr>
          <p:spPr bwMode="auto">
            <a:xfrm>
              <a:off x="4007"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5" name="Oval 7">
              <a:extLst>
                <a:ext uri="{FF2B5EF4-FFF2-40B4-BE49-F238E27FC236}">
                  <a16:creationId xmlns:a16="http://schemas.microsoft.com/office/drawing/2014/main" id="{76901810-9050-FE41-81A4-5FD81A9D516B}"/>
                </a:ext>
              </a:extLst>
            </p:cNvPr>
            <p:cNvSpPr>
              <a:spLocks noChangeArrowheads="1"/>
            </p:cNvSpPr>
            <p:nvPr/>
          </p:nvSpPr>
          <p:spPr bwMode="auto">
            <a:xfrm>
              <a:off x="4151"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6" name="Oval 8">
              <a:extLst>
                <a:ext uri="{FF2B5EF4-FFF2-40B4-BE49-F238E27FC236}">
                  <a16:creationId xmlns:a16="http://schemas.microsoft.com/office/drawing/2014/main" id="{A44F31E8-821B-AD45-A33E-F425EE38B628}"/>
                </a:ext>
              </a:extLst>
            </p:cNvPr>
            <p:cNvSpPr>
              <a:spLocks noChangeArrowheads="1"/>
            </p:cNvSpPr>
            <p:nvPr/>
          </p:nvSpPr>
          <p:spPr bwMode="auto">
            <a:xfrm>
              <a:off x="4295"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7" name="Oval 9">
              <a:extLst>
                <a:ext uri="{FF2B5EF4-FFF2-40B4-BE49-F238E27FC236}">
                  <a16:creationId xmlns:a16="http://schemas.microsoft.com/office/drawing/2014/main" id="{F69F1297-5040-2547-83BA-4F11471AA78D}"/>
                </a:ext>
              </a:extLst>
            </p:cNvPr>
            <p:cNvSpPr>
              <a:spLocks noChangeArrowheads="1"/>
            </p:cNvSpPr>
            <p:nvPr/>
          </p:nvSpPr>
          <p:spPr bwMode="auto">
            <a:xfrm>
              <a:off x="4439"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8" name="Oval 10">
              <a:extLst>
                <a:ext uri="{FF2B5EF4-FFF2-40B4-BE49-F238E27FC236}">
                  <a16:creationId xmlns:a16="http://schemas.microsoft.com/office/drawing/2014/main" id="{8A89320A-4947-B34B-9DE5-6DB09013C254}"/>
                </a:ext>
              </a:extLst>
            </p:cNvPr>
            <p:cNvSpPr>
              <a:spLocks noChangeArrowheads="1"/>
            </p:cNvSpPr>
            <p:nvPr/>
          </p:nvSpPr>
          <p:spPr bwMode="auto">
            <a:xfrm>
              <a:off x="4583" y="264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59" name="Oval 11">
              <a:extLst>
                <a:ext uri="{FF2B5EF4-FFF2-40B4-BE49-F238E27FC236}">
                  <a16:creationId xmlns:a16="http://schemas.microsoft.com/office/drawing/2014/main" id="{701E7F74-C872-2146-8385-FC6A11F173EF}"/>
                </a:ext>
              </a:extLst>
            </p:cNvPr>
            <p:cNvSpPr>
              <a:spLocks noChangeArrowheads="1"/>
            </p:cNvSpPr>
            <p:nvPr/>
          </p:nvSpPr>
          <p:spPr bwMode="auto">
            <a:xfrm>
              <a:off x="3936"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0" name="Oval 12">
              <a:extLst>
                <a:ext uri="{FF2B5EF4-FFF2-40B4-BE49-F238E27FC236}">
                  <a16:creationId xmlns:a16="http://schemas.microsoft.com/office/drawing/2014/main" id="{47C19B77-D86A-5C4C-9D05-DDB2EC25078E}"/>
                </a:ext>
              </a:extLst>
            </p:cNvPr>
            <p:cNvSpPr>
              <a:spLocks noChangeArrowheads="1"/>
            </p:cNvSpPr>
            <p:nvPr/>
          </p:nvSpPr>
          <p:spPr bwMode="auto">
            <a:xfrm>
              <a:off x="4080"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1" name="Oval 13">
              <a:extLst>
                <a:ext uri="{FF2B5EF4-FFF2-40B4-BE49-F238E27FC236}">
                  <a16:creationId xmlns:a16="http://schemas.microsoft.com/office/drawing/2014/main" id="{D26C0A4E-F05D-CF46-BDEB-290D385E56BC}"/>
                </a:ext>
              </a:extLst>
            </p:cNvPr>
            <p:cNvSpPr>
              <a:spLocks noChangeArrowheads="1"/>
            </p:cNvSpPr>
            <p:nvPr/>
          </p:nvSpPr>
          <p:spPr bwMode="auto">
            <a:xfrm>
              <a:off x="4224"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2" name="Oval 14">
              <a:extLst>
                <a:ext uri="{FF2B5EF4-FFF2-40B4-BE49-F238E27FC236}">
                  <a16:creationId xmlns:a16="http://schemas.microsoft.com/office/drawing/2014/main" id="{73C3F3DF-992F-7C41-8431-5D17A1034749}"/>
                </a:ext>
              </a:extLst>
            </p:cNvPr>
            <p:cNvSpPr>
              <a:spLocks noChangeArrowheads="1"/>
            </p:cNvSpPr>
            <p:nvPr/>
          </p:nvSpPr>
          <p:spPr bwMode="auto">
            <a:xfrm>
              <a:off x="4368"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3" name="Oval 15">
              <a:extLst>
                <a:ext uri="{FF2B5EF4-FFF2-40B4-BE49-F238E27FC236}">
                  <a16:creationId xmlns:a16="http://schemas.microsoft.com/office/drawing/2014/main" id="{7DD450B8-0F63-F64D-8578-AA863B2CF839}"/>
                </a:ext>
              </a:extLst>
            </p:cNvPr>
            <p:cNvSpPr>
              <a:spLocks noChangeArrowheads="1"/>
            </p:cNvSpPr>
            <p:nvPr/>
          </p:nvSpPr>
          <p:spPr bwMode="auto">
            <a:xfrm>
              <a:off x="4512" y="276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4" name="Oval 16">
              <a:extLst>
                <a:ext uri="{FF2B5EF4-FFF2-40B4-BE49-F238E27FC236}">
                  <a16:creationId xmlns:a16="http://schemas.microsoft.com/office/drawing/2014/main" id="{B8E19517-719D-CA4A-8F7B-38F64CEF8CE8}"/>
                </a:ext>
              </a:extLst>
            </p:cNvPr>
            <p:cNvSpPr>
              <a:spLocks noChangeArrowheads="1"/>
            </p:cNvSpPr>
            <p:nvPr/>
          </p:nvSpPr>
          <p:spPr bwMode="auto">
            <a:xfrm>
              <a:off x="3863"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5" name="Oval 17">
              <a:extLst>
                <a:ext uri="{FF2B5EF4-FFF2-40B4-BE49-F238E27FC236}">
                  <a16:creationId xmlns:a16="http://schemas.microsoft.com/office/drawing/2014/main" id="{82668F85-8EF1-3648-875C-F93F481DCE17}"/>
                </a:ext>
              </a:extLst>
            </p:cNvPr>
            <p:cNvSpPr>
              <a:spLocks noChangeArrowheads="1"/>
            </p:cNvSpPr>
            <p:nvPr/>
          </p:nvSpPr>
          <p:spPr bwMode="auto">
            <a:xfrm>
              <a:off x="4007"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6" name="Oval 18">
              <a:extLst>
                <a:ext uri="{FF2B5EF4-FFF2-40B4-BE49-F238E27FC236}">
                  <a16:creationId xmlns:a16="http://schemas.microsoft.com/office/drawing/2014/main" id="{FD8F1361-ACFA-244E-852D-AF47CCF84593}"/>
                </a:ext>
              </a:extLst>
            </p:cNvPr>
            <p:cNvSpPr>
              <a:spLocks noChangeArrowheads="1"/>
            </p:cNvSpPr>
            <p:nvPr/>
          </p:nvSpPr>
          <p:spPr bwMode="auto">
            <a:xfrm>
              <a:off x="4151"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7" name="Oval 19">
              <a:extLst>
                <a:ext uri="{FF2B5EF4-FFF2-40B4-BE49-F238E27FC236}">
                  <a16:creationId xmlns:a16="http://schemas.microsoft.com/office/drawing/2014/main" id="{F1A27981-2F23-F54C-B6B1-E8565DD44C55}"/>
                </a:ext>
              </a:extLst>
            </p:cNvPr>
            <p:cNvSpPr>
              <a:spLocks noChangeArrowheads="1"/>
            </p:cNvSpPr>
            <p:nvPr/>
          </p:nvSpPr>
          <p:spPr bwMode="auto">
            <a:xfrm>
              <a:off x="4295"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8" name="Oval 20">
              <a:extLst>
                <a:ext uri="{FF2B5EF4-FFF2-40B4-BE49-F238E27FC236}">
                  <a16:creationId xmlns:a16="http://schemas.microsoft.com/office/drawing/2014/main" id="{A2508AA4-C925-9641-A805-FCB53A28A18A}"/>
                </a:ext>
              </a:extLst>
            </p:cNvPr>
            <p:cNvSpPr>
              <a:spLocks noChangeArrowheads="1"/>
            </p:cNvSpPr>
            <p:nvPr/>
          </p:nvSpPr>
          <p:spPr bwMode="auto">
            <a:xfrm>
              <a:off x="4439"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69" name="Oval 21">
              <a:extLst>
                <a:ext uri="{FF2B5EF4-FFF2-40B4-BE49-F238E27FC236}">
                  <a16:creationId xmlns:a16="http://schemas.microsoft.com/office/drawing/2014/main" id="{9C3B4C26-B0AC-0246-8744-3B4A4998143D}"/>
                </a:ext>
              </a:extLst>
            </p:cNvPr>
            <p:cNvSpPr>
              <a:spLocks noChangeArrowheads="1"/>
            </p:cNvSpPr>
            <p:nvPr/>
          </p:nvSpPr>
          <p:spPr bwMode="auto">
            <a:xfrm>
              <a:off x="4583" y="286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0" name="Oval 22">
              <a:extLst>
                <a:ext uri="{FF2B5EF4-FFF2-40B4-BE49-F238E27FC236}">
                  <a16:creationId xmlns:a16="http://schemas.microsoft.com/office/drawing/2014/main" id="{F99D4253-D117-984A-AD17-9DFDE393A97A}"/>
                </a:ext>
              </a:extLst>
            </p:cNvPr>
            <p:cNvSpPr>
              <a:spLocks noChangeArrowheads="1"/>
            </p:cNvSpPr>
            <p:nvPr/>
          </p:nvSpPr>
          <p:spPr bwMode="auto">
            <a:xfrm>
              <a:off x="3936"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1" name="Oval 23">
              <a:extLst>
                <a:ext uri="{FF2B5EF4-FFF2-40B4-BE49-F238E27FC236}">
                  <a16:creationId xmlns:a16="http://schemas.microsoft.com/office/drawing/2014/main" id="{EFEB420E-18EF-8A42-8A60-793840675ECF}"/>
                </a:ext>
              </a:extLst>
            </p:cNvPr>
            <p:cNvSpPr>
              <a:spLocks noChangeArrowheads="1"/>
            </p:cNvSpPr>
            <p:nvPr/>
          </p:nvSpPr>
          <p:spPr bwMode="auto">
            <a:xfrm>
              <a:off x="4080"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2" name="Oval 24">
              <a:extLst>
                <a:ext uri="{FF2B5EF4-FFF2-40B4-BE49-F238E27FC236}">
                  <a16:creationId xmlns:a16="http://schemas.microsoft.com/office/drawing/2014/main" id="{AFA96845-47D1-F044-8037-A0FFB58111A5}"/>
                </a:ext>
              </a:extLst>
            </p:cNvPr>
            <p:cNvSpPr>
              <a:spLocks noChangeArrowheads="1"/>
            </p:cNvSpPr>
            <p:nvPr/>
          </p:nvSpPr>
          <p:spPr bwMode="auto">
            <a:xfrm>
              <a:off x="4128" y="2884"/>
              <a:ext cx="289" cy="288"/>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3" name="Oval 25">
              <a:extLst>
                <a:ext uri="{FF2B5EF4-FFF2-40B4-BE49-F238E27FC236}">
                  <a16:creationId xmlns:a16="http://schemas.microsoft.com/office/drawing/2014/main" id="{FA85681F-A8AF-C846-A16F-6856A038CE10}"/>
                </a:ext>
              </a:extLst>
            </p:cNvPr>
            <p:cNvSpPr>
              <a:spLocks noChangeArrowheads="1"/>
            </p:cNvSpPr>
            <p:nvPr/>
          </p:nvSpPr>
          <p:spPr bwMode="auto">
            <a:xfrm>
              <a:off x="4368"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4" name="Oval 26">
              <a:extLst>
                <a:ext uri="{FF2B5EF4-FFF2-40B4-BE49-F238E27FC236}">
                  <a16:creationId xmlns:a16="http://schemas.microsoft.com/office/drawing/2014/main" id="{195AA92C-44AD-E541-BD33-CC88639083E9}"/>
                </a:ext>
              </a:extLst>
            </p:cNvPr>
            <p:cNvSpPr>
              <a:spLocks noChangeArrowheads="1"/>
            </p:cNvSpPr>
            <p:nvPr/>
          </p:nvSpPr>
          <p:spPr bwMode="auto">
            <a:xfrm>
              <a:off x="4512" y="298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5" name="Oval 27">
              <a:extLst>
                <a:ext uri="{FF2B5EF4-FFF2-40B4-BE49-F238E27FC236}">
                  <a16:creationId xmlns:a16="http://schemas.microsoft.com/office/drawing/2014/main" id="{F4B9722E-04AA-4746-B610-706B746A3999}"/>
                </a:ext>
              </a:extLst>
            </p:cNvPr>
            <p:cNvSpPr>
              <a:spLocks noChangeArrowheads="1"/>
            </p:cNvSpPr>
            <p:nvPr/>
          </p:nvSpPr>
          <p:spPr bwMode="auto">
            <a:xfrm>
              <a:off x="3863"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6" name="Oval 28">
              <a:extLst>
                <a:ext uri="{FF2B5EF4-FFF2-40B4-BE49-F238E27FC236}">
                  <a16:creationId xmlns:a16="http://schemas.microsoft.com/office/drawing/2014/main" id="{04DB9006-D671-994F-B445-0533FD428A99}"/>
                </a:ext>
              </a:extLst>
            </p:cNvPr>
            <p:cNvSpPr>
              <a:spLocks noChangeArrowheads="1"/>
            </p:cNvSpPr>
            <p:nvPr/>
          </p:nvSpPr>
          <p:spPr bwMode="auto">
            <a:xfrm>
              <a:off x="4007"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7" name="Oval 29">
              <a:extLst>
                <a:ext uri="{FF2B5EF4-FFF2-40B4-BE49-F238E27FC236}">
                  <a16:creationId xmlns:a16="http://schemas.microsoft.com/office/drawing/2014/main" id="{0122BDDE-FE30-054D-AE8A-034347894E2A}"/>
                </a:ext>
              </a:extLst>
            </p:cNvPr>
            <p:cNvSpPr>
              <a:spLocks noChangeArrowheads="1"/>
            </p:cNvSpPr>
            <p:nvPr/>
          </p:nvSpPr>
          <p:spPr bwMode="auto">
            <a:xfrm>
              <a:off x="4151"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8" name="Oval 30">
              <a:extLst>
                <a:ext uri="{FF2B5EF4-FFF2-40B4-BE49-F238E27FC236}">
                  <a16:creationId xmlns:a16="http://schemas.microsoft.com/office/drawing/2014/main" id="{2003488D-D18C-9A43-9FC0-2C2DB2421F0D}"/>
                </a:ext>
              </a:extLst>
            </p:cNvPr>
            <p:cNvSpPr>
              <a:spLocks noChangeArrowheads="1"/>
            </p:cNvSpPr>
            <p:nvPr/>
          </p:nvSpPr>
          <p:spPr bwMode="auto">
            <a:xfrm>
              <a:off x="4295"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79" name="Oval 31">
              <a:extLst>
                <a:ext uri="{FF2B5EF4-FFF2-40B4-BE49-F238E27FC236}">
                  <a16:creationId xmlns:a16="http://schemas.microsoft.com/office/drawing/2014/main" id="{A6632EB8-BA19-E342-85D4-0BB78441F7D6}"/>
                </a:ext>
              </a:extLst>
            </p:cNvPr>
            <p:cNvSpPr>
              <a:spLocks noChangeArrowheads="1"/>
            </p:cNvSpPr>
            <p:nvPr/>
          </p:nvSpPr>
          <p:spPr bwMode="auto">
            <a:xfrm>
              <a:off x="4439"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0" name="Oval 32">
              <a:extLst>
                <a:ext uri="{FF2B5EF4-FFF2-40B4-BE49-F238E27FC236}">
                  <a16:creationId xmlns:a16="http://schemas.microsoft.com/office/drawing/2014/main" id="{F9C19575-4AFA-914A-A37E-40A7D77C71A7}"/>
                </a:ext>
              </a:extLst>
            </p:cNvPr>
            <p:cNvSpPr>
              <a:spLocks noChangeArrowheads="1"/>
            </p:cNvSpPr>
            <p:nvPr/>
          </p:nvSpPr>
          <p:spPr bwMode="auto">
            <a:xfrm>
              <a:off x="4583" y="308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1" name="Oval 33">
              <a:extLst>
                <a:ext uri="{FF2B5EF4-FFF2-40B4-BE49-F238E27FC236}">
                  <a16:creationId xmlns:a16="http://schemas.microsoft.com/office/drawing/2014/main" id="{6063361D-D683-3740-BBF5-20212D79A937}"/>
                </a:ext>
              </a:extLst>
            </p:cNvPr>
            <p:cNvSpPr>
              <a:spLocks noChangeArrowheads="1"/>
            </p:cNvSpPr>
            <p:nvPr/>
          </p:nvSpPr>
          <p:spPr bwMode="auto">
            <a:xfrm>
              <a:off x="3936"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2" name="Oval 34">
              <a:extLst>
                <a:ext uri="{FF2B5EF4-FFF2-40B4-BE49-F238E27FC236}">
                  <a16:creationId xmlns:a16="http://schemas.microsoft.com/office/drawing/2014/main" id="{0849465A-DC18-D246-A538-FFF5C322246C}"/>
                </a:ext>
              </a:extLst>
            </p:cNvPr>
            <p:cNvSpPr>
              <a:spLocks noChangeArrowheads="1"/>
            </p:cNvSpPr>
            <p:nvPr/>
          </p:nvSpPr>
          <p:spPr bwMode="auto">
            <a:xfrm>
              <a:off x="4080"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3" name="Oval 35">
              <a:extLst>
                <a:ext uri="{FF2B5EF4-FFF2-40B4-BE49-F238E27FC236}">
                  <a16:creationId xmlns:a16="http://schemas.microsoft.com/office/drawing/2014/main" id="{863A2F9A-0B58-4F46-B497-2B7F3E78B894}"/>
                </a:ext>
              </a:extLst>
            </p:cNvPr>
            <p:cNvSpPr>
              <a:spLocks noChangeArrowheads="1"/>
            </p:cNvSpPr>
            <p:nvPr/>
          </p:nvSpPr>
          <p:spPr bwMode="auto">
            <a:xfrm>
              <a:off x="4224"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4" name="Oval 36">
              <a:extLst>
                <a:ext uri="{FF2B5EF4-FFF2-40B4-BE49-F238E27FC236}">
                  <a16:creationId xmlns:a16="http://schemas.microsoft.com/office/drawing/2014/main" id="{7E1118D8-502B-3846-9E79-8A70B0452650}"/>
                </a:ext>
              </a:extLst>
            </p:cNvPr>
            <p:cNvSpPr>
              <a:spLocks noChangeArrowheads="1"/>
            </p:cNvSpPr>
            <p:nvPr/>
          </p:nvSpPr>
          <p:spPr bwMode="auto">
            <a:xfrm>
              <a:off x="4368"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5" name="Oval 37">
              <a:extLst>
                <a:ext uri="{FF2B5EF4-FFF2-40B4-BE49-F238E27FC236}">
                  <a16:creationId xmlns:a16="http://schemas.microsoft.com/office/drawing/2014/main" id="{7E0176A5-1162-784E-B15F-B2B8B7E8B60B}"/>
                </a:ext>
              </a:extLst>
            </p:cNvPr>
            <p:cNvSpPr>
              <a:spLocks noChangeArrowheads="1"/>
            </p:cNvSpPr>
            <p:nvPr/>
          </p:nvSpPr>
          <p:spPr bwMode="auto">
            <a:xfrm>
              <a:off x="4512" y="3200"/>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6" name="Oval 38">
              <a:extLst>
                <a:ext uri="{FF2B5EF4-FFF2-40B4-BE49-F238E27FC236}">
                  <a16:creationId xmlns:a16="http://schemas.microsoft.com/office/drawing/2014/main" id="{632810F1-0D67-EC41-823C-F70CC65CA414}"/>
                </a:ext>
              </a:extLst>
            </p:cNvPr>
            <p:cNvSpPr>
              <a:spLocks noChangeArrowheads="1"/>
            </p:cNvSpPr>
            <p:nvPr/>
          </p:nvSpPr>
          <p:spPr bwMode="auto">
            <a:xfrm>
              <a:off x="3863"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7" name="Oval 39">
              <a:extLst>
                <a:ext uri="{FF2B5EF4-FFF2-40B4-BE49-F238E27FC236}">
                  <a16:creationId xmlns:a16="http://schemas.microsoft.com/office/drawing/2014/main" id="{200B8817-26D2-5349-9340-79740CCBDEFB}"/>
                </a:ext>
              </a:extLst>
            </p:cNvPr>
            <p:cNvSpPr>
              <a:spLocks noChangeArrowheads="1"/>
            </p:cNvSpPr>
            <p:nvPr/>
          </p:nvSpPr>
          <p:spPr bwMode="auto">
            <a:xfrm>
              <a:off x="4007"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8" name="Oval 40">
              <a:extLst>
                <a:ext uri="{FF2B5EF4-FFF2-40B4-BE49-F238E27FC236}">
                  <a16:creationId xmlns:a16="http://schemas.microsoft.com/office/drawing/2014/main" id="{7368F413-10AD-F345-BC71-69D1ECA4E20B}"/>
                </a:ext>
              </a:extLst>
            </p:cNvPr>
            <p:cNvSpPr>
              <a:spLocks noChangeArrowheads="1"/>
            </p:cNvSpPr>
            <p:nvPr/>
          </p:nvSpPr>
          <p:spPr bwMode="auto">
            <a:xfrm>
              <a:off x="4151"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89" name="Oval 41">
              <a:extLst>
                <a:ext uri="{FF2B5EF4-FFF2-40B4-BE49-F238E27FC236}">
                  <a16:creationId xmlns:a16="http://schemas.microsoft.com/office/drawing/2014/main" id="{BD538423-DD43-5146-BEFC-0F6DA9AB2A7E}"/>
                </a:ext>
              </a:extLst>
            </p:cNvPr>
            <p:cNvSpPr>
              <a:spLocks noChangeArrowheads="1"/>
            </p:cNvSpPr>
            <p:nvPr/>
          </p:nvSpPr>
          <p:spPr bwMode="auto">
            <a:xfrm>
              <a:off x="4295"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0" name="Oval 42">
              <a:extLst>
                <a:ext uri="{FF2B5EF4-FFF2-40B4-BE49-F238E27FC236}">
                  <a16:creationId xmlns:a16="http://schemas.microsoft.com/office/drawing/2014/main" id="{C1DCC00E-4B98-6A4E-BBE2-866AE72085C3}"/>
                </a:ext>
              </a:extLst>
            </p:cNvPr>
            <p:cNvSpPr>
              <a:spLocks noChangeArrowheads="1"/>
            </p:cNvSpPr>
            <p:nvPr/>
          </p:nvSpPr>
          <p:spPr bwMode="auto">
            <a:xfrm>
              <a:off x="4439"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1" name="Oval 43">
              <a:extLst>
                <a:ext uri="{FF2B5EF4-FFF2-40B4-BE49-F238E27FC236}">
                  <a16:creationId xmlns:a16="http://schemas.microsoft.com/office/drawing/2014/main" id="{4472A664-D205-6C4F-BFB2-760C43D32C43}"/>
                </a:ext>
              </a:extLst>
            </p:cNvPr>
            <p:cNvSpPr>
              <a:spLocks noChangeArrowheads="1"/>
            </p:cNvSpPr>
            <p:nvPr/>
          </p:nvSpPr>
          <p:spPr bwMode="auto">
            <a:xfrm>
              <a:off x="4583" y="3306"/>
              <a:ext cx="96" cy="96"/>
            </a:xfrm>
            <a:prstGeom prst="ellipse">
              <a:avLst/>
            </a:prstGeom>
            <a:solidFill>
              <a:schemeClr val="bg1"/>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53292" name="Line 44">
            <a:extLst>
              <a:ext uri="{FF2B5EF4-FFF2-40B4-BE49-F238E27FC236}">
                <a16:creationId xmlns:a16="http://schemas.microsoft.com/office/drawing/2014/main" id="{56E66F19-E562-284F-9F46-5F9EF6B0D110}"/>
              </a:ext>
            </a:extLst>
          </p:cNvPr>
          <p:cNvSpPr>
            <a:spLocks noChangeShapeType="1"/>
          </p:cNvSpPr>
          <p:nvPr/>
        </p:nvSpPr>
        <p:spPr bwMode="auto">
          <a:xfrm flipV="1">
            <a:off x="1371600" y="2301875"/>
            <a:ext cx="76200" cy="228600"/>
          </a:xfrm>
          <a:prstGeom prst="line">
            <a:avLst/>
          </a:prstGeom>
          <a:noFill/>
          <a:ln w="28575">
            <a:solidFill>
              <a:srgbClr val="FF0000"/>
            </a:solidFill>
            <a:round/>
            <a:headEnd/>
            <a:tailEnd type="triangle" w="med"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293" name="Text Box 45">
            <a:extLst>
              <a:ext uri="{FF2B5EF4-FFF2-40B4-BE49-F238E27FC236}">
                <a16:creationId xmlns:a16="http://schemas.microsoft.com/office/drawing/2014/main" id="{FF5A4BD3-EB81-684B-BFB8-D47C2CA69E60}"/>
              </a:ext>
            </a:extLst>
          </p:cNvPr>
          <p:cNvSpPr txBox="1">
            <a:spLocks noChangeArrowheads="1"/>
          </p:cNvSpPr>
          <p:nvPr/>
        </p:nvSpPr>
        <p:spPr bwMode="auto">
          <a:xfrm>
            <a:off x="2667000" y="1463675"/>
            <a:ext cx="6145213"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Simulate Maxwell</a:t>
            </a:r>
            <a:r>
              <a:rPr lang="ja-JP" altLang="en-US">
                <a:latin typeface="Arial" panose="020B0604020202020204" pitchFamily="34" charset="0"/>
              </a:rPr>
              <a:t>’</a:t>
            </a:r>
            <a:r>
              <a:rPr lang="en-US" altLang="ja-JP"/>
              <a:t>s equations on a </a:t>
            </a:r>
            <a:r>
              <a:rPr lang="en-US" altLang="ja-JP">
                <a:solidFill>
                  <a:srgbClr val="FF0000"/>
                </a:solidFill>
              </a:rPr>
              <a:t>discrete grid</a:t>
            </a:r>
            <a:r>
              <a:rPr lang="en-US" altLang="ja-JP"/>
              <a:t>,</a:t>
            </a:r>
          </a:p>
          <a:p>
            <a:r>
              <a:rPr lang="en-US" altLang="en-US"/>
              <a:t>	+ </a:t>
            </a:r>
            <a:r>
              <a:rPr lang="en-US" altLang="en-US">
                <a:solidFill>
                  <a:schemeClr val="accent2"/>
                </a:solidFill>
              </a:rPr>
              <a:t>absorbing</a:t>
            </a:r>
            <a:r>
              <a:rPr lang="en-US" altLang="en-US"/>
              <a:t> boundaries (</a:t>
            </a:r>
            <a:r>
              <a:rPr lang="en-US" altLang="en-US">
                <a:solidFill>
                  <a:schemeClr val="accent2"/>
                </a:solidFill>
              </a:rPr>
              <a:t>leakage loss</a:t>
            </a:r>
            <a:r>
              <a:rPr lang="en-US" altLang="en-US"/>
              <a:t>)</a:t>
            </a:r>
          </a:p>
        </p:txBody>
      </p:sp>
      <p:sp>
        <p:nvSpPr>
          <p:cNvPr id="53294" name="Text Box 46">
            <a:extLst>
              <a:ext uri="{FF2B5EF4-FFF2-40B4-BE49-F238E27FC236}">
                <a16:creationId xmlns:a16="http://schemas.microsoft.com/office/drawing/2014/main" id="{FAAF00CA-C79C-EC43-B4BA-61FCB4CED29B}"/>
              </a:ext>
            </a:extLst>
          </p:cNvPr>
          <p:cNvSpPr txBox="1">
            <a:spLocks noChangeArrowheads="1"/>
          </p:cNvSpPr>
          <p:nvPr/>
        </p:nvSpPr>
        <p:spPr bwMode="auto">
          <a:xfrm>
            <a:off x="2727325" y="2590800"/>
            <a:ext cx="58880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Excite with broad-spectrum </a:t>
            </a:r>
            <a:r>
              <a:rPr lang="en-US" altLang="en-US">
                <a:solidFill>
                  <a:srgbClr val="FF0000"/>
                </a:solidFill>
              </a:rPr>
              <a:t>dipole</a:t>
            </a:r>
            <a:r>
              <a:rPr lang="en-US" altLang="en-US"/>
              <a:t> (  ) source</a:t>
            </a:r>
          </a:p>
        </p:txBody>
      </p:sp>
      <p:sp>
        <p:nvSpPr>
          <p:cNvPr id="53295" name="Line 47">
            <a:extLst>
              <a:ext uri="{FF2B5EF4-FFF2-40B4-BE49-F238E27FC236}">
                <a16:creationId xmlns:a16="http://schemas.microsoft.com/office/drawing/2014/main" id="{57D9F005-B913-934D-91F8-CE3C3269F793}"/>
              </a:ext>
            </a:extLst>
          </p:cNvPr>
          <p:cNvSpPr>
            <a:spLocks noChangeShapeType="1"/>
          </p:cNvSpPr>
          <p:nvPr/>
        </p:nvSpPr>
        <p:spPr bwMode="auto">
          <a:xfrm flipV="1">
            <a:off x="7423150" y="2706688"/>
            <a:ext cx="76200" cy="228600"/>
          </a:xfrm>
          <a:prstGeom prst="line">
            <a:avLst/>
          </a:prstGeom>
          <a:noFill/>
          <a:ln w="28575">
            <a:solidFill>
              <a:srgbClr val="FF0000"/>
            </a:solidFill>
            <a:round/>
            <a:headEnd/>
            <a:tailEnd type="triangle" w="med"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87" name="Group 48">
            <a:extLst>
              <a:ext uri="{FF2B5EF4-FFF2-40B4-BE49-F238E27FC236}">
                <a16:creationId xmlns:a16="http://schemas.microsoft.com/office/drawing/2014/main" id="{C2FD8BF9-EB82-7F45-BE8D-C145037B733B}"/>
              </a:ext>
            </a:extLst>
          </p:cNvPr>
          <p:cNvGrpSpPr>
            <a:grpSpLocks/>
          </p:cNvGrpSpPr>
          <p:nvPr/>
        </p:nvGrpSpPr>
        <p:grpSpPr bwMode="auto">
          <a:xfrm>
            <a:off x="4114800" y="3063875"/>
            <a:ext cx="2278063" cy="685800"/>
            <a:chOff x="2448" y="1832"/>
            <a:chExt cx="1579" cy="721"/>
          </a:xfrm>
        </p:grpSpPr>
        <p:sp>
          <p:nvSpPr>
            <p:cNvPr id="53297" name="Freeform 49">
              <a:extLst>
                <a:ext uri="{FF2B5EF4-FFF2-40B4-BE49-F238E27FC236}">
                  <a16:creationId xmlns:a16="http://schemas.microsoft.com/office/drawing/2014/main" id="{ED1F507F-2A0F-344E-A58D-8746EF7F6C7A}"/>
                </a:ext>
              </a:extLst>
            </p:cNvPr>
            <p:cNvSpPr>
              <a:spLocks/>
            </p:cNvSpPr>
            <p:nvPr/>
          </p:nvSpPr>
          <p:spPr bwMode="auto">
            <a:xfrm>
              <a:off x="2448" y="1832"/>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298" name="Freeform 50">
              <a:extLst>
                <a:ext uri="{FF2B5EF4-FFF2-40B4-BE49-F238E27FC236}">
                  <a16:creationId xmlns:a16="http://schemas.microsoft.com/office/drawing/2014/main" id="{FDE05805-CB45-5A44-B93A-3EA6FC768968}"/>
                </a:ext>
              </a:extLst>
            </p:cNvPr>
            <p:cNvSpPr>
              <a:spLocks/>
            </p:cNvSpPr>
            <p:nvPr/>
          </p:nvSpPr>
          <p:spPr bwMode="auto">
            <a:xfrm flipH="1">
              <a:off x="3115" y="1834"/>
              <a:ext cx="912" cy="719"/>
            </a:xfrm>
            <a:custGeom>
              <a:avLst/>
              <a:gdLst>
                <a:gd name="T0" fmla="*/ 912 w 912"/>
                <a:gd name="T1" fmla="*/ 88 h 719"/>
                <a:gd name="T2" fmla="*/ 672 w 912"/>
                <a:gd name="T3" fmla="*/ 88 h 719"/>
                <a:gd name="T4" fmla="*/ 336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299" name="Line 51">
            <a:extLst>
              <a:ext uri="{FF2B5EF4-FFF2-40B4-BE49-F238E27FC236}">
                <a16:creationId xmlns:a16="http://schemas.microsoft.com/office/drawing/2014/main" id="{57D9152C-A792-2C4B-B4AE-C02CCCA95880}"/>
              </a:ext>
            </a:extLst>
          </p:cNvPr>
          <p:cNvSpPr>
            <a:spLocks noChangeShapeType="1"/>
          </p:cNvSpPr>
          <p:nvPr/>
        </p:nvSpPr>
        <p:spPr bwMode="auto">
          <a:xfrm>
            <a:off x="4876800" y="3368675"/>
            <a:ext cx="762000" cy="0"/>
          </a:xfrm>
          <a:prstGeom prst="line">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00" name="Text Box 52">
            <a:extLst>
              <a:ext uri="{FF2B5EF4-FFF2-40B4-BE49-F238E27FC236}">
                <a16:creationId xmlns:a16="http://schemas.microsoft.com/office/drawing/2014/main" id="{3C0D056D-CB80-5A4B-A540-EC560F8B484E}"/>
              </a:ext>
            </a:extLst>
          </p:cNvPr>
          <p:cNvSpPr txBox="1">
            <a:spLocks noChangeArrowheads="1"/>
          </p:cNvSpPr>
          <p:nvPr/>
        </p:nvSpPr>
        <p:spPr bwMode="auto">
          <a:xfrm>
            <a:off x="4953000" y="3370263"/>
            <a:ext cx="584200" cy="461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latin typeface="Symbol" pitchFamily="2" charset="2"/>
              </a:rPr>
              <a:t>Δω</a:t>
            </a:r>
          </a:p>
        </p:txBody>
      </p:sp>
      <p:sp>
        <p:nvSpPr>
          <p:cNvPr id="53301" name="Line 53">
            <a:extLst>
              <a:ext uri="{FF2B5EF4-FFF2-40B4-BE49-F238E27FC236}">
                <a16:creationId xmlns:a16="http://schemas.microsoft.com/office/drawing/2014/main" id="{FB416B92-E3A1-CB4A-8DD8-220512559A34}"/>
              </a:ext>
            </a:extLst>
          </p:cNvPr>
          <p:cNvSpPr>
            <a:spLocks noChangeShapeType="1"/>
          </p:cNvSpPr>
          <p:nvPr/>
        </p:nvSpPr>
        <p:spPr bwMode="auto">
          <a:xfrm>
            <a:off x="5257800" y="3978275"/>
            <a:ext cx="0" cy="6858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nvGrpSpPr>
          <p:cNvPr id="20491" name="Group 54">
            <a:extLst>
              <a:ext uri="{FF2B5EF4-FFF2-40B4-BE49-F238E27FC236}">
                <a16:creationId xmlns:a16="http://schemas.microsoft.com/office/drawing/2014/main" id="{1BBA4FD4-63BD-7D46-8DF3-D4F38F013B31}"/>
              </a:ext>
            </a:extLst>
          </p:cNvPr>
          <p:cNvGrpSpPr>
            <a:grpSpLocks/>
          </p:cNvGrpSpPr>
          <p:nvPr/>
        </p:nvGrpSpPr>
        <p:grpSpPr bwMode="auto">
          <a:xfrm>
            <a:off x="4953000" y="4435475"/>
            <a:ext cx="152400" cy="990600"/>
            <a:chOff x="2448" y="1832"/>
            <a:chExt cx="1579" cy="721"/>
          </a:xfrm>
        </p:grpSpPr>
        <p:sp>
          <p:nvSpPr>
            <p:cNvPr id="53303" name="Freeform 55">
              <a:extLst>
                <a:ext uri="{FF2B5EF4-FFF2-40B4-BE49-F238E27FC236}">
                  <a16:creationId xmlns:a16="http://schemas.microsoft.com/office/drawing/2014/main" id="{39B41102-B987-5F48-B599-D81CE019D18A}"/>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4" name="Freeform 56">
              <a:extLst>
                <a:ext uri="{FF2B5EF4-FFF2-40B4-BE49-F238E27FC236}">
                  <a16:creationId xmlns:a16="http://schemas.microsoft.com/office/drawing/2014/main" id="{0F2095B3-1F86-1049-8C56-A045A12DB8DA}"/>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2" name="Group 57">
            <a:extLst>
              <a:ext uri="{FF2B5EF4-FFF2-40B4-BE49-F238E27FC236}">
                <a16:creationId xmlns:a16="http://schemas.microsoft.com/office/drawing/2014/main" id="{C2A9D6D7-2CC5-8949-9F33-14E915AE2D46}"/>
              </a:ext>
            </a:extLst>
          </p:cNvPr>
          <p:cNvGrpSpPr>
            <a:grpSpLocks/>
          </p:cNvGrpSpPr>
          <p:nvPr/>
        </p:nvGrpSpPr>
        <p:grpSpPr bwMode="auto">
          <a:xfrm>
            <a:off x="4648200" y="5197475"/>
            <a:ext cx="228600" cy="228600"/>
            <a:chOff x="2448" y="1832"/>
            <a:chExt cx="1579" cy="721"/>
          </a:xfrm>
        </p:grpSpPr>
        <p:sp>
          <p:nvSpPr>
            <p:cNvPr id="53306" name="Freeform 58">
              <a:extLst>
                <a:ext uri="{FF2B5EF4-FFF2-40B4-BE49-F238E27FC236}">
                  <a16:creationId xmlns:a16="http://schemas.microsoft.com/office/drawing/2014/main" id="{CA7D1018-DC9D-BE41-B576-B6AF936027E2}"/>
                </a:ext>
              </a:extLst>
            </p:cNvPr>
            <p:cNvSpPr>
              <a:spLocks/>
            </p:cNvSpPr>
            <p:nvPr/>
          </p:nvSpPr>
          <p:spPr bwMode="auto">
            <a:xfrm>
              <a:off x="2448"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07" name="Freeform 59">
              <a:extLst>
                <a:ext uri="{FF2B5EF4-FFF2-40B4-BE49-F238E27FC236}">
                  <a16:creationId xmlns:a16="http://schemas.microsoft.com/office/drawing/2014/main" id="{FC583A07-3ECC-E744-8152-789DD437D175}"/>
                </a:ext>
              </a:extLst>
            </p:cNvPr>
            <p:cNvSpPr>
              <a:spLocks/>
            </p:cNvSpPr>
            <p:nvPr/>
          </p:nvSpPr>
          <p:spPr bwMode="auto">
            <a:xfrm flipH="1">
              <a:off x="3117" y="1832"/>
              <a:ext cx="910" cy="721"/>
            </a:xfrm>
            <a:custGeom>
              <a:avLst/>
              <a:gdLst>
                <a:gd name="T0" fmla="*/ 910 w 912"/>
                <a:gd name="T1" fmla="*/ 88 h 719"/>
                <a:gd name="T2" fmla="*/ 671 w 912"/>
                <a:gd name="T3" fmla="*/ 88 h 719"/>
                <a:gd name="T4" fmla="*/ 335 w 912"/>
                <a:gd name="T5" fmla="*/ 618 h 719"/>
                <a:gd name="T6" fmla="*/ 0 w 912"/>
                <a:gd name="T7" fmla="*/ 714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3" name="Group 60">
            <a:extLst>
              <a:ext uri="{FF2B5EF4-FFF2-40B4-BE49-F238E27FC236}">
                <a16:creationId xmlns:a16="http://schemas.microsoft.com/office/drawing/2014/main" id="{5DECCFE1-6263-EE45-923F-8F21BAFFCD8C}"/>
              </a:ext>
            </a:extLst>
          </p:cNvPr>
          <p:cNvGrpSpPr>
            <a:grpSpLocks/>
          </p:cNvGrpSpPr>
          <p:nvPr/>
        </p:nvGrpSpPr>
        <p:grpSpPr bwMode="auto">
          <a:xfrm>
            <a:off x="5181600" y="4968875"/>
            <a:ext cx="304800" cy="457200"/>
            <a:chOff x="2448" y="1832"/>
            <a:chExt cx="1579" cy="721"/>
          </a:xfrm>
        </p:grpSpPr>
        <p:sp>
          <p:nvSpPr>
            <p:cNvPr id="53309" name="Freeform 61">
              <a:extLst>
                <a:ext uri="{FF2B5EF4-FFF2-40B4-BE49-F238E27FC236}">
                  <a16:creationId xmlns:a16="http://schemas.microsoft.com/office/drawing/2014/main" id="{74AE4FF4-5F29-5F46-9DC3-191F7426C4FB}"/>
                </a:ext>
              </a:extLst>
            </p:cNvPr>
            <p:cNvSpPr>
              <a:spLocks/>
            </p:cNvSpPr>
            <p:nvPr/>
          </p:nvSpPr>
          <p:spPr bwMode="auto">
            <a:xfrm>
              <a:off x="2448" y="1832"/>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0" name="Freeform 62">
              <a:extLst>
                <a:ext uri="{FF2B5EF4-FFF2-40B4-BE49-F238E27FC236}">
                  <a16:creationId xmlns:a16="http://schemas.microsoft.com/office/drawing/2014/main" id="{A66CBE10-16F6-114A-906B-6499C549908A}"/>
                </a:ext>
              </a:extLst>
            </p:cNvPr>
            <p:cNvSpPr>
              <a:spLocks/>
            </p:cNvSpPr>
            <p:nvPr/>
          </p:nvSpPr>
          <p:spPr bwMode="auto">
            <a:xfrm flipH="1">
              <a:off x="3114" y="1835"/>
              <a:ext cx="913" cy="718"/>
            </a:xfrm>
            <a:custGeom>
              <a:avLst/>
              <a:gdLst>
                <a:gd name="T0" fmla="*/ 913 w 912"/>
                <a:gd name="T1" fmla="*/ 88 h 719"/>
                <a:gd name="T2" fmla="*/ 673 w 912"/>
                <a:gd name="T3" fmla="*/ 88 h 719"/>
                <a:gd name="T4" fmla="*/ 336 w 912"/>
                <a:gd name="T5" fmla="*/ 615 h 719"/>
                <a:gd name="T6" fmla="*/ 0 w 912"/>
                <a:gd name="T7" fmla="*/ 711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grpSp>
        <p:nvGrpSpPr>
          <p:cNvPr id="20494" name="Group 63">
            <a:extLst>
              <a:ext uri="{FF2B5EF4-FFF2-40B4-BE49-F238E27FC236}">
                <a16:creationId xmlns:a16="http://schemas.microsoft.com/office/drawing/2014/main" id="{AF637D98-52FC-FE45-BCF3-9EDAAD39E71C}"/>
              </a:ext>
            </a:extLst>
          </p:cNvPr>
          <p:cNvGrpSpPr>
            <a:grpSpLocks/>
          </p:cNvGrpSpPr>
          <p:nvPr/>
        </p:nvGrpSpPr>
        <p:grpSpPr bwMode="auto">
          <a:xfrm>
            <a:off x="5562600" y="4740275"/>
            <a:ext cx="152400" cy="685800"/>
            <a:chOff x="2448" y="1832"/>
            <a:chExt cx="1579" cy="721"/>
          </a:xfrm>
        </p:grpSpPr>
        <p:sp>
          <p:nvSpPr>
            <p:cNvPr id="53312" name="Freeform 64">
              <a:extLst>
                <a:ext uri="{FF2B5EF4-FFF2-40B4-BE49-F238E27FC236}">
                  <a16:creationId xmlns:a16="http://schemas.microsoft.com/office/drawing/2014/main" id="{1B6E98B9-2B1F-464E-8E4D-753B547B5017}"/>
                </a:ext>
              </a:extLst>
            </p:cNvPr>
            <p:cNvSpPr>
              <a:spLocks/>
            </p:cNvSpPr>
            <p:nvPr/>
          </p:nvSpPr>
          <p:spPr bwMode="auto">
            <a:xfrm>
              <a:off x="2448" y="1832"/>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sp>
          <p:nvSpPr>
            <p:cNvPr id="53313" name="Freeform 65">
              <a:extLst>
                <a:ext uri="{FF2B5EF4-FFF2-40B4-BE49-F238E27FC236}">
                  <a16:creationId xmlns:a16="http://schemas.microsoft.com/office/drawing/2014/main" id="{B6AE7BA0-581D-7642-9F08-75073F641F89}"/>
                </a:ext>
              </a:extLst>
            </p:cNvPr>
            <p:cNvSpPr>
              <a:spLocks/>
            </p:cNvSpPr>
            <p:nvPr/>
          </p:nvSpPr>
          <p:spPr bwMode="auto">
            <a:xfrm flipH="1">
              <a:off x="3122" y="1834"/>
              <a:ext cx="905" cy="719"/>
            </a:xfrm>
            <a:custGeom>
              <a:avLst/>
              <a:gdLst>
                <a:gd name="T0" fmla="*/ 905 w 912"/>
                <a:gd name="T1" fmla="*/ 88 h 719"/>
                <a:gd name="T2" fmla="*/ 667 w 912"/>
                <a:gd name="T3" fmla="*/ 88 h 719"/>
                <a:gd name="T4" fmla="*/ 333 w 912"/>
                <a:gd name="T5" fmla="*/ 616 h 719"/>
                <a:gd name="T6" fmla="*/ 0 w 912"/>
                <a:gd name="T7" fmla="*/ 712 h 71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719">
                  <a:moveTo>
                    <a:pt x="912" y="88"/>
                  </a:moveTo>
                  <a:cubicBezTo>
                    <a:pt x="840" y="44"/>
                    <a:pt x="768" y="0"/>
                    <a:pt x="672" y="88"/>
                  </a:cubicBezTo>
                  <a:cubicBezTo>
                    <a:pt x="576" y="176"/>
                    <a:pt x="447" y="512"/>
                    <a:pt x="336" y="616"/>
                  </a:cubicBezTo>
                  <a:cubicBezTo>
                    <a:pt x="224" y="719"/>
                    <a:pt x="112" y="715"/>
                    <a:pt x="0" y="712"/>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endParaRPr lang="en-US"/>
            </a:p>
          </p:txBody>
        </p:sp>
      </p:grpSp>
      <p:sp>
        <p:nvSpPr>
          <p:cNvPr id="53314" name="Text Box 66">
            <a:extLst>
              <a:ext uri="{FF2B5EF4-FFF2-40B4-BE49-F238E27FC236}">
                <a16:creationId xmlns:a16="http://schemas.microsoft.com/office/drawing/2014/main" id="{558FD98A-9C02-0949-B326-E3C3DDA3DA86}"/>
              </a:ext>
            </a:extLst>
          </p:cNvPr>
          <p:cNvSpPr txBox="1">
            <a:spLocks noChangeArrowheads="1"/>
          </p:cNvSpPr>
          <p:nvPr/>
        </p:nvSpPr>
        <p:spPr bwMode="auto">
          <a:xfrm>
            <a:off x="6026150" y="4267200"/>
            <a:ext cx="2492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latin typeface="Times" charset="0"/>
                <a:ea typeface="ＭＳ Ｐゴシック" charset="0"/>
              </a:rPr>
              <a:t>Response is many</a:t>
            </a:r>
          </a:p>
          <a:p>
            <a:pPr algn="ctr">
              <a:defRPr/>
            </a:pPr>
            <a:r>
              <a:rPr lang="en-US">
                <a:latin typeface="Times" charset="0"/>
                <a:ea typeface="ＭＳ Ｐゴシック" charset="0"/>
              </a:rPr>
              <a:t>sharp peaks,</a:t>
            </a:r>
          </a:p>
          <a:p>
            <a:pPr algn="ctr">
              <a:defRPr/>
            </a:pPr>
            <a:r>
              <a:rPr lang="en-US">
                <a:solidFill>
                  <a:schemeClr val="accent2"/>
                </a:solidFill>
                <a:latin typeface="Times" charset="0"/>
                <a:ea typeface="ＭＳ Ｐゴシック" charset="0"/>
              </a:rPr>
              <a:t>one peak per mode</a:t>
            </a:r>
            <a:endParaRPr lang="en-US">
              <a:latin typeface="Times" charset="0"/>
              <a:ea typeface="ＭＳ Ｐゴシック" charset="0"/>
            </a:endParaRPr>
          </a:p>
        </p:txBody>
      </p:sp>
      <p:sp>
        <p:nvSpPr>
          <p:cNvPr id="53315" name="Line 67">
            <a:extLst>
              <a:ext uri="{FF2B5EF4-FFF2-40B4-BE49-F238E27FC236}">
                <a16:creationId xmlns:a16="http://schemas.microsoft.com/office/drawing/2014/main" id="{DA915BEF-63C6-CB4E-9D48-85FCD75D477C}"/>
              </a:ext>
            </a:extLst>
          </p:cNvPr>
          <p:cNvSpPr>
            <a:spLocks noChangeShapeType="1"/>
          </p:cNvSpPr>
          <p:nvPr/>
        </p:nvSpPr>
        <p:spPr bwMode="auto">
          <a:xfrm flipH="1">
            <a:off x="1981200" y="4892675"/>
            <a:ext cx="2438400" cy="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16" name="Text Box 68">
            <a:extLst>
              <a:ext uri="{FF2B5EF4-FFF2-40B4-BE49-F238E27FC236}">
                <a16:creationId xmlns:a16="http://schemas.microsoft.com/office/drawing/2014/main" id="{CBBDC911-1BE7-E24A-BBCE-FBD9220C0673}"/>
              </a:ext>
            </a:extLst>
          </p:cNvPr>
          <p:cNvSpPr txBox="1">
            <a:spLocks noChangeArrowheads="1"/>
          </p:cNvSpPr>
          <p:nvPr/>
        </p:nvSpPr>
        <p:spPr bwMode="auto">
          <a:xfrm>
            <a:off x="174625" y="4664075"/>
            <a:ext cx="16351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complex</a:t>
            </a:r>
            <a:r>
              <a:rPr lang="en-US" altLang="en-US"/>
              <a:t> </a:t>
            </a:r>
            <a:r>
              <a:rPr lang="en-US" altLang="en-US">
                <a:latin typeface="Symbol" pitchFamily="2" charset="2"/>
              </a:rPr>
              <a:t>ω</a:t>
            </a:r>
            <a:r>
              <a:rPr lang="en-US" altLang="en-US" baseline="-25000"/>
              <a:t>n</a:t>
            </a:r>
            <a:endParaRPr lang="en-US" altLang="en-US"/>
          </a:p>
        </p:txBody>
      </p:sp>
      <p:sp>
        <p:nvSpPr>
          <p:cNvPr id="53317" name="Text Box 69">
            <a:extLst>
              <a:ext uri="{FF2B5EF4-FFF2-40B4-BE49-F238E27FC236}">
                <a16:creationId xmlns:a16="http://schemas.microsoft.com/office/drawing/2014/main" id="{40E5EDA6-CADE-4B43-81AE-3EACFDC2F215}"/>
              </a:ext>
            </a:extLst>
          </p:cNvPr>
          <p:cNvSpPr txBox="1">
            <a:spLocks noChangeArrowheads="1"/>
          </p:cNvSpPr>
          <p:nvPr/>
        </p:nvSpPr>
        <p:spPr bwMode="auto">
          <a:xfrm>
            <a:off x="1905000" y="4908550"/>
            <a:ext cx="2624138"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latin typeface="Times" charset="0"/>
                <a:ea typeface="ＭＳ Ｐゴシック" charset="0"/>
              </a:rPr>
              <a:t>[ Mandelshtam,</a:t>
            </a:r>
          </a:p>
          <a:p>
            <a:pPr algn="ctr">
              <a:defRPr/>
            </a:pPr>
            <a:r>
              <a:rPr lang="en-US" sz="1400" i="1">
                <a:latin typeface="Times" charset="0"/>
                <a:ea typeface="ＭＳ Ｐゴシック" charset="0"/>
              </a:rPr>
              <a:t>J. Chem. Phys.</a:t>
            </a:r>
            <a:r>
              <a:rPr lang="en-US" sz="1400">
                <a:latin typeface="Times" charset="0"/>
                <a:ea typeface="ＭＳ Ｐゴシック" charset="0"/>
              </a:rPr>
              <a:t> </a:t>
            </a:r>
            <a:r>
              <a:rPr lang="en-US" sz="1400" b="1">
                <a:latin typeface="Times" charset="0"/>
                <a:ea typeface="ＭＳ Ｐゴシック" charset="0"/>
              </a:rPr>
              <a:t>107</a:t>
            </a:r>
            <a:r>
              <a:rPr lang="en-US" sz="1400">
                <a:latin typeface="Times" charset="0"/>
                <a:ea typeface="ＭＳ Ｐゴシック" charset="0"/>
              </a:rPr>
              <a:t>, 6756 (1997) ]</a:t>
            </a:r>
          </a:p>
        </p:txBody>
      </p:sp>
      <p:sp>
        <p:nvSpPr>
          <p:cNvPr id="53318" name="Text Box 70">
            <a:extLst>
              <a:ext uri="{FF2B5EF4-FFF2-40B4-BE49-F238E27FC236}">
                <a16:creationId xmlns:a16="http://schemas.microsoft.com/office/drawing/2014/main" id="{2BCECF25-9402-0A4F-BCE1-5E6253AE5E01}"/>
              </a:ext>
            </a:extLst>
          </p:cNvPr>
          <p:cNvSpPr txBox="1">
            <a:spLocks noChangeArrowheads="1"/>
          </p:cNvSpPr>
          <p:nvPr/>
        </p:nvSpPr>
        <p:spPr bwMode="auto">
          <a:xfrm>
            <a:off x="2057400" y="3978275"/>
            <a:ext cx="232568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a:solidFill>
                  <a:schemeClr val="accent2"/>
                </a:solidFill>
                <a:latin typeface="Times" charset="0"/>
                <a:ea typeface="ＭＳ Ｐゴシック" charset="0"/>
              </a:rPr>
              <a:t>tricky</a:t>
            </a:r>
          </a:p>
          <a:p>
            <a:pPr algn="ctr">
              <a:defRPr/>
            </a:pPr>
            <a:r>
              <a:rPr lang="en-US" i="1">
                <a:solidFill>
                  <a:schemeClr val="accent2"/>
                </a:solidFill>
                <a:latin typeface="Times" charset="0"/>
                <a:ea typeface="ＭＳ Ｐゴシック" charset="0"/>
              </a:rPr>
              <a:t>signal processing</a:t>
            </a:r>
            <a:endParaRPr lang="en-US">
              <a:latin typeface="Times" charset="0"/>
              <a:ea typeface="ＭＳ Ｐゴシック" charset="0"/>
            </a:endParaRPr>
          </a:p>
        </p:txBody>
      </p:sp>
      <p:sp>
        <p:nvSpPr>
          <p:cNvPr id="53319" name="Line 71">
            <a:extLst>
              <a:ext uri="{FF2B5EF4-FFF2-40B4-BE49-F238E27FC236}">
                <a16:creationId xmlns:a16="http://schemas.microsoft.com/office/drawing/2014/main" id="{045478DF-C3AA-B64D-8897-95AFF8B28A82}"/>
              </a:ext>
            </a:extLst>
          </p:cNvPr>
          <p:cNvSpPr>
            <a:spLocks noChangeShapeType="1"/>
          </p:cNvSpPr>
          <p:nvPr/>
        </p:nvSpPr>
        <p:spPr bwMode="auto">
          <a:xfrm>
            <a:off x="990600" y="5197475"/>
            <a:ext cx="0" cy="914400"/>
          </a:xfrm>
          <a:prstGeom prst="line">
            <a:avLst/>
          </a:prstGeom>
          <a:noFill/>
          <a:ln w="57150">
            <a:solidFill>
              <a:schemeClr val="bg2"/>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3320" name="Text Box 72">
            <a:extLst>
              <a:ext uri="{FF2B5EF4-FFF2-40B4-BE49-F238E27FC236}">
                <a16:creationId xmlns:a16="http://schemas.microsoft.com/office/drawing/2014/main" id="{28A089F7-4AC8-3142-95F1-5DB6398924F4}"/>
              </a:ext>
            </a:extLst>
          </p:cNvPr>
          <p:cNvSpPr txBox="1">
            <a:spLocks noChangeArrowheads="1"/>
          </p:cNvSpPr>
          <p:nvPr/>
        </p:nvSpPr>
        <p:spPr bwMode="auto">
          <a:xfrm>
            <a:off x="304800" y="6096000"/>
            <a:ext cx="36242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decay rate in time gives </a:t>
            </a:r>
            <a:r>
              <a:rPr lang="en-US">
                <a:solidFill>
                  <a:schemeClr val="accent2"/>
                </a:solidFill>
                <a:latin typeface="Times" charset="0"/>
                <a:ea typeface="ＭＳ Ｐゴシック" charset="0"/>
              </a:rPr>
              <a:t>loss</a:t>
            </a:r>
            <a:endParaRPr lang="en-US">
              <a:latin typeface="Times" charset="0"/>
              <a:ea typeface="ＭＳ Ｐゴシック" charset="0"/>
            </a:endParaRPr>
          </a:p>
        </p:txBody>
      </p:sp>
    </p:spTree>
    <p:extLst>
      <p:ext uri="{BB962C8B-B14F-4D97-AF65-F5344CB8AC3E}">
        <p14:creationId xmlns:p14="http://schemas.microsoft.com/office/powerpoint/2010/main" val="9640519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5" name="Text Box 2">
            <a:extLst>
              <a:ext uri="{FF2B5EF4-FFF2-40B4-BE49-F238E27FC236}">
                <a16:creationId xmlns:a16="http://schemas.microsoft.com/office/drawing/2014/main" id="{B9FE9657-6CB8-D345-817D-D5C21838D7C3}"/>
              </a:ext>
            </a:extLst>
          </p:cNvPr>
          <p:cNvSpPr txBox="1">
            <a:spLocks noChangeArrowheads="1"/>
          </p:cNvSpPr>
          <p:nvPr/>
        </p:nvSpPr>
        <p:spPr bwMode="auto">
          <a:xfrm>
            <a:off x="228600" y="893763"/>
            <a:ext cx="8763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200"/>
              <a:t>Finite-difference-time-domain (FDTD) is a method to model Maxwell’s equations on a </a:t>
            </a:r>
            <a:r>
              <a:rPr lang="en-US" altLang="en-US" sz="2200" b="1">
                <a:solidFill>
                  <a:srgbClr val="CC3399"/>
                </a:solidFill>
              </a:rPr>
              <a:t>discrete time </a:t>
            </a:r>
            <a:r>
              <a:rPr lang="en-US" altLang="en-US" sz="2200"/>
              <a:t>&amp;</a:t>
            </a:r>
            <a:r>
              <a:rPr lang="en-US" altLang="en-US" sz="2200" b="1">
                <a:solidFill>
                  <a:srgbClr val="CC3399"/>
                </a:solidFill>
              </a:rPr>
              <a:t> space grid</a:t>
            </a:r>
            <a:r>
              <a:rPr lang="en-US" altLang="en-US" sz="2200" b="1">
                <a:solidFill>
                  <a:srgbClr val="993366"/>
                </a:solidFill>
              </a:rPr>
              <a:t> </a:t>
            </a:r>
            <a:r>
              <a:rPr lang="en-US" altLang="en-US" sz="2200"/>
              <a:t>using finite centered differences</a:t>
            </a:r>
          </a:p>
        </p:txBody>
      </p:sp>
      <p:sp>
        <p:nvSpPr>
          <p:cNvPr id="21506" name="Rectangle 5">
            <a:extLst>
              <a:ext uri="{FF2B5EF4-FFF2-40B4-BE49-F238E27FC236}">
                <a16:creationId xmlns:a16="http://schemas.microsoft.com/office/drawing/2014/main" id="{D48A70CB-2E4A-DF43-B1E7-DDCE1E4EC664}"/>
              </a:ext>
            </a:extLst>
          </p:cNvPr>
          <p:cNvSpPr>
            <a:spLocks noChangeAspect="1" noChangeArrowheads="1"/>
          </p:cNvSpPr>
          <p:nvPr/>
        </p:nvSpPr>
        <p:spPr bwMode="auto">
          <a:xfrm>
            <a:off x="187325" y="3733800"/>
            <a:ext cx="1612900" cy="1828800"/>
          </a:xfrm>
          <a:prstGeom prst="rect">
            <a:avLst/>
          </a:prstGeom>
          <a:solidFill>
            <a:srgbClr val="F2C8AC"/>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nvGrpSpPr>
          <p:cNvPr id="21507" name="Group 6">
            <a:extLst>
              <a:ext uri="{FF2B5EF4-FFF2-40B4-BE49-F238E27FC236}">
                <a16:creationId xmlns:a16="http://schemas.microsoft.com/office/drawing/2014/main" id="{FDAFAB9E-0CC4-BA47-869E-6A6930D5EDDF}"/>
              </a:ext>
            </a:extLst>
          </p:cNvPr>
          <p:cNvGrpSpPr>
            <a:grpSpLocks/>
          </p:cNvGrpSpPr>
          <p:nvPr/>
        </p:nvGrpSpPr>
        <p:grpSpPr bwMode="auto">
          <a:xfrm>
            <a:off x="258763" y="4062413"/>
            <a:ext cx="1428750" cy="404812"/>
            <a:chOff x="3738" y="931"/>
            <a:chExt cx="645" cy="159"/>
          </a:xfrm>
        </p:grpSpPr>
        <p:grpSp>
          <p:nvGrpSpPr>
            <p:cNvPr id="21629" name="Group 7">
              <a:extLst>
                <a:ext uri="{FF2B5EF4-FFF2-40B4-BE49-F238E27FC236}">
                  <a16:creationId xmlns:a16="http://schemas.microsoft.com/office/drawing/2014/main" id="{4E3F072A-B436-1C4F-B726-12D7A7EE9C73}"/>
                </a:ext>
              </a:extLst>
            </p:cNvPr>
            <p:cNvGrpSpPr>
              <a:grpSpLocks/>
            </p:cNvGrpSpPr>
            <p:nvPr/>
          </p:nvGrpSpPr>
          <p:grpSpPr bwMode="auto">
            <a:xfrm>
              <a:off x="3738" y="1028"/>
              <a:ext cx="645" cy="62"/>
              <a:chOff x="3738" y="1028"/>
              <a:chExt cx="645" cy="62"/>
            </a:xfrm>
          </p:grpSpPr>
          <p:sp>
            <p:nvSpPr>
              <p:cNvPr id="21636" name="Oval 8">
                <a:extLst>
                  <a:ext uri="{FF2B5EF4-FFF2-40B4-BE49-F238E27FC236}">
                    <a16:creationId xmlns:a16="http://schemas.microsoft.com/office/drawing/2014/main" id="{8713B71F-6B75-F046-92E1-330478959D9F}"/>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7" name="Oval 9">
                <a:extLst>
                  <a:ext uri="{FF2B5EF4-FFF2-40B4-BE49-F238E27FC236}">
                    <a16:creationId xmlns:a16="http://schemas.microsoft.com/office/drawing/2014/main" id="{C9680E12-39E1-664D-BFD4-8FC0B7FFBC83}"/>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8" name="Oval 10">
                <a:extLst>
                  <a:ext uri="{FF2B5EF4-FFF2-40B4-BE49-F238E27FC236}">
                    <a16:creationId xmlns:a16="http://schemas.microsoft.com/office/drawing/2014/main" id="{B73A34B0-60A6-C144-8E02-1EA8211A4E02}"/>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9" name="Oval 11">
                <a:extLst>
                  <a:ext uri="{FF2B5EF4-FFF2-40B4-BE49-F238E27FC236}">
                    <a16:creationId xmlns:a16="http://schemas.microsoft.com/office/drawing/2014/main" id="{E3C7D61D-5E0D-F348-B7C8-9A3BCAB5DBEE}"/>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0" name="Oval 12">
                <a:extLst>
                  <a:ext uri="{FF2B5EF4-FFF2-40B4-BE49-F238E27FC236}">
                    <a16:creationId xmlns:a16="http://schemas.microsoft.com/office/drawing/2014/main" id="{C9005557-3438-1E48-93A1-6BB4093F8411}"/>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41" name="Oval 13">
                <a:extLst>
                  <a:ext uri="{FF2B5EF4-FFF2-40B4-BE49-F238E27FC236}">
                    <a16:creationId xmlns:a16="http://schemas.microsoft.com/office/drawing/2014/main" id="{D745C22E-ECEE-E14D-AAB1-77255CB7C27F}"/>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630" name="Group 14">
              <a:extLst>
                <a:ext uri="{FF2B5EF4-FFF2-40B4-BE49-F238E27FC236}">
                  <a16:creationId xmlns:a16="http://schemas.microsoft.com/office/drawing/2014/main" id="{B3E7A57D-0D6F-2349-BBEF-E1928FA1C9FF}"/>
                </a:ext>
              </a:extLst>
            </p:cNvPr>
            <p:cNvGrpSpPr>
              <a:grpSpLocks/>
            </p:cNvGrpSpPr>
            <p:nvPr/>
          </p:nvGrpSpPr>
          <p:grpSpPr bwMode="auto">
            <a:xfrm>
              <a:off x="3796" y="931"/>
              <a:ext cx="528" cy="62"/>
              <a:chOff x="3796" y="931"/>
              <a:chExt cx="528" cy="62"/>
            </a:xfrm>
          </p:grpSpPr>
          <p:sp>
            <p:nvSpPr>
              <p:cNvPr id="21631" name="Oval 15">
                <a:extLst>
                  <a:ext uri="{FF2B5EF4-FFF2-40B4-BE49-F238E27FC236}">
                    <a16:creationId xmlns:a16="http://schemas.microsoft.com/office/drawing/2014/main" id="{4B1E6E0A-31F5-2440-A6BC-B43EFFA77355}"/>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2" name="Oval 16">
                <a:extLst>
                  <a:ext uri="{FF2B5EF4-FFF2-40B4-BE49-F238E27FC236}">
                    <a16:creationId xmlns:a16="http://schemas.microsoft.com/office/drawing/2014/main" id="{B7848F9A-A10A-9A46-A1F9-F5AD5F02D7BA}"/>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3" name="Oval 17">
                <a:extLst>
                  <a:ext uri="{FF2B5EF4-FFF2-40B4-BE49-F238E27FC236}">
                    <a16:creationId xmlns:a16="http://schemas.microsoft.com/office/drawing/2014/main" id="{8BBFACDB-F2DB-5A4C-A3BB-6015222EA5BE}"/>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4" name="Oval 18">
                <a:extLst>
                  <a:ext uri="{FF2B5EF4-FFF2-40B4-BE49-F238E27FC236}">
                    <a16:creationId xmlns:a16="http://schemas.microsoft.com/office/drawing/2014/main" id="{8FA3A79E-C74C-6A41-B2D1-E317030179DB}"/>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35" name="Oval 19">
                <a:extLst>
                  <a:ext uri="{FF2B5EF4-FFF2-40B4-BE49-F238E27FC236}">
                    <a16:creationId xmlns:a16="http://schemas.microsoft.com/office/drawing/2014/main" id="{FDCEFF47-F6D2-1448-9B8F-5DE79F69D2B8}"/>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grpSp>
        <p:nvGrpSpPr>
          <p:cNvPr id="21508" name="Group 20">
            <a:extLst>
              <a:ext uri="{FF2B5EF4-FFF2-40B4-BE49-F238E27FC236}">
                <a16:creationId xmlns:a16="http://schemas.microsoft.com/office/drawing/2014/main" id="{FE215818-927C-F740-9818-19529A1DF03C}"/>
              </a:ext>
            </a:extLst>
          </p:cNvPr>
          <p:cNvGrpSpPr>
            <a:grpSpLocks/>
          </p:cNvGrpSpPr>
          <p:nvPr/>
        </p:nvGrpSpPr>
        <p:grpSpPr bwMode="auto">
          <a:xfrm flipV="1">
            <a:off x="258763" y="3821113"/>
            <a:ext cx="1428750" cy="157162"/>
            <a:chOff x="3738" y="1028"/>
            <a:chExt cx="645" cy="62"/>
          </a:xfrm>
        </p:grpSpPr>
        <p:sp>
          <p:nvSpPr>
            <p:cNvPr id="21623" name="Oval 21">
              <a:extLst>
                <a:ext uri="{FF2B5EF4-FFF2-40B4-BE49-F238E27FC236}">
                  <a16:creationId xmlns:a16="http://schemas.microsoft.com/office/drawing/2014/main" id="{D37BAC42-C016-824A-BFE2-B291CA19AFD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4" name="Oval 22">
              <a:extLst>
                <a:ext uri="{FF2B5EF4-FFF2-40B4-BE49-F238E27FC236}">
                  <a16:creationId xmlns:a16="http://schemas.microsoft.com/office/drawing/2014/main" id="{64C7BDB9-9421-7C43-B46E-10AC5DACEC29}"/>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5" name="Oval 23">
              <a:extLst>
                <a:ext uri="{FF2B5EF4-FFF2-40B4-BE49-F238E27FC236}">
                  <a16:creationId xmlns:a16="http://schemas.microsoft.com/office/drawing/2014/main" id="{D5CB1F24-DDB4-A74D-9072-4D070CE6121E}"/>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6" name="Oval 24">
              <a:extLst>
                <a:ext uri="{FF2B5EF4-FFF2-40B4-BE49-F238E27FC236}">
                  <a16:creationId xmlns:a16="http://schemas.microsoft.com/office/drawing/2014/main" id="{C7AFD813-BB40-C542-A11F-36B0274D604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7" name="Oval 25">
              <a:extLst>
                <a:ext uri="{FF2B5EF4-FFF2-40B4-BE49-F238E27FC236}">
                  <a16:creationId xmlns:a16="http://schemas.microsoft.com/office/drawing/2014/main" id="{300E6640-9BCC-F549-A2B3-F001E00D4D28}"/>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8" name="Oval 26">
              <a:extLst>
                <a:ext uri="{FF2B5EF4-FFF2-40B4-BE49-F238E27FC236}">
                  <a16:creationId xmlns:a16="http://schemas.microsoft.com/office/drawing/2014/main" id="{58A82F08-38B3-734E-9595-C718A99A3A7C}"/>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09" name="Group 27">
            <a:extLst>
              <a:ext uri="{FF2B5EF4-FFF2-40B4-BE49-F238E27FC236}">
                <a16:creationId xmlns:a16="http://schemas.microsoft.com/office/drawing/2014/main" id="{E30134F3-365D-674A-9CA3-E26990B2596F}"/>
              </a:ext>
            </a:extLst>
          </p:cNvPr>
          <p:cNvGrpSpPr>
            <a:grpSpLocks/>
          </p:cNvGrpSpPr>
          <p:nvPr/>
        </p:nvGrpSpPr>
        <p:grpSpPr bwMode="auto">
          <a:xfrm>
            <a:off x="255588" y="4805363"/>
            <a:ext cx="1428750" cy="158750"/>
            <a:chOff x="3738" y="1028"/>
            <a:chExt cx="645" cy="62"/>
          </a:xfrm>
        </p:grpSpPr>
        <p:sp>
          <p:nvSpPr>
            <p:cNvPr id="21617" name="Oval 28">
              <a:extLst>
                <a:ext uri="{FF2B5EF4-FFF2-40B4-BE49-F238E27FC236}">
                  <a16:creationId xmlns:a16="http://schemas.microsoft.com/office/drawing/2014/main" id="{1906ED97-F815-C24E-802C-13932A785CA0}"/>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8" name="Oval 29">
              <a:extLst>
                <a:ext uri="{FF2B5EF4-FFF2-40B4-BE49-F238E27FC236}">
                  <a16:creationId xmlns:a16="http://schemas.microsoft.com/office/drawing/2014/main" id="{DDA96DAA-21F7-6E4B-AA62-0ADC6DFB3651}"/>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9" name="Oval 30">
              <a:extLst>
                <a:ext uri="{FF2B5EF4-FFF2-40B4-BE49-F238E27FC236}">
                  <a16:creationId xmlns:a16="http://schemas.microsoft.com/office/drawing/2014/main" id="{4D4A9A30-C07B-354D-A32B-F01B87F714B7}"/>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0" name="Oval 31">
              <a:extLst>
                <a:ext uri="{FF2B5EF4-FFF2-40B4-BE49-F238E27FC236}">
                  <a16:creationId xmlns:a16="http://schemas.microsoft.com/office/drawing/2014/main" id="{62A48A7D-9BF4-824F-9E88-D4A63DF85936}"/>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1" name="Oval 32">
              <a:extLst>
                <a:ext uri="{FF2B5EF4-FFF2-40B4-BE49-F238E27FC236}">
                  <a16:creationId xmlns:a16="http://schemas.microsoft.com/office/drawing/2014/main" id="{91F90FEB-0AEA-834B-83C5-36D1FF2063BD}"/>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22" name="Oval 33">
              <a:extLst>
                <a:ext uri="{FF2B5EF4-FFF2-40B4-BE49-F238E27FC236}">
                  <a16:creationId xmlns:a16="http://schemas.microsoft.com/office/drawing/2014/main" id="{4945968A-8FBC-F24C-B65F-FF46EB039209}"/>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0" name="Group 34">
            <a:extLst>
              <a:ext uri="{FF2B5EF4-FFF2-40B4-BE49-F238E27FC236}">
                <a16:creationId xmlns:a16="http://schemas.microsoft.com/office/drawing/2014/main" id="{C292DE03-2B17-E94F-B093-340F9C8E88BC}"/>
              </a:ext>
            </a:extLst>
          </p:cNvPr>
          <p:cNvGrpSpPr>
            <a:grpSpLocks/>
          </p:cNvGrpSpPr>
          <p:nvPr/>
        </p:nvGrpSpPr>
        <p:grpSpPr bwMode="auto">
          <a:xfrm flipV="1">
            <a:off x="382588" y="5056188"/>
            <a:ext cx="1169987" cy="157162"/>
            <a:chOff x="3796" y="931"/>
            <a:chExt cx="528" cy="62"/>
          </a:xfrm>
        </p:grpSpPr>
        <p:sp>
          <p:nvSpPr>
            <p:cNvPr id="21612" name="Oval 35">
              <a:extLst>
                <a:ext uri="{FF2B5EF4-FFF2-40B4-BE49-F238E27FC236}">
                  <a16:creationId xmlns:a16="http://schemas.microsoft.com/office/drawing/2014/main" id="{49D8C352-0494-214C-949D-3F2BD164F724}"/>
                </a:ext>
              </a:extLst>
            </p:cNvPr>
            <p:cNvSpPr>
              <a:spLocks noChangeAspect="1" noChangeArrowheads="1"/>
            </p:cNvSpPr>
            <p:nvPr/>
          </p:nvSpPr>
          <p:spPr bwMode="auto">
            <a:xfrm>
              <a:off x="3796" y="931"/>
              <a:ext cx="63" cy="62"/>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3" name="Oval 36">
              <a:extLst>
                <a:ext uri="{FF2B5EF4-FFF2-40B4-BE49-F238E27FC236}">
                  <a16:creationId xmlns:a16="http://schemas.microsoft.com/office/drawing/2014/main" id="{0F399DED-3B40-DE4C-9FDD-748C5F1E57B8}"/>
                </a:ext>
              </a:extLst>
            </p:cNvPr>
            <p:cNvSpPr>
              <a:spLocks noChangeAspect="1" noChangeArrowheads="1"/>
            </p:cNvSpPr>
            <p:nvPr/>
          </p:nvSpPr>
          <p:spPr bwMode="auto">
            <a:xfrm>
              <a:off x="3912"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4" name="Oval 37">
              <a:extLst>
                <a:ext uri="{FF2B5EF4-FFF2-40B4-BE49-F238E27FC236}">
                  <a16:creationId xmlns:a16="http://schemas.microsoft.com/office/drawing/2014/main" id="{7CBE7A12-1426-B441-96D1-A31BCFA100D0}"/>
                </a:ext>
              </a:extLst>
            </p:cNvPr>
            <p:cNvSpPr>
              <a:spLocks noChangeAspect="1" noChangeArrowheads="1"/>
            </p:cNvSpPr>
            <p:nvPr/>
          </p:nvSpPr>
          <p:spPr bwMode="auto">
            <a:xfrm>
              <a:off x="4028"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5" name="Oval 38">
              <a:extLst>
                <a:ext uri="{FF2B5EF4-FFF2-40B4-BE49-F238E27FC236}">
                  <a16:creationId xmlns:a16="http://schemas.microsoft.com/office/drawing/2014/main" id="{A178001F-5300-F24C-B8AB-114AD237543F}"/>
                </a:ext>
              </a:extLst>
            </p:cNvPr>
            <p:cNvSpPr>
              <a:spLocks noChangeAspect="1" noChangeArrowheads="1"/>
            </p:cNvSpPr>
            <p:nvPr/>
          </p:nvSpPr>
          <p:spPr bwMode="auto">
            <a:xfrm>
              <a:off x="4144"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6" name="Oval 39">
              <a:extLst>
                <a:ext uri="{FF2B5EF4-FFF2-40B4-BE49-F238E27FC236}">
                  <a16:creationId xmlns:a16="http://schemas.microsoft.com/office/drawing/2014/main" id="{DF1A72D2-CA02-9444-B309-2822D8B6EB13}"/>
                </a:ext>
              </a:extLst>
            </p:cNvPr>
            <p:cNvSpPr>
              <a:spLocks noChangeAspect="1" noChangeArrowheads="1"/>
            </p:cNvSpPr>
            <p:nvPr/>
          </p:nvSpPr>
          <p:spPr bwMode="auto">
            <a:xfrm>
              <a:off x="4260" y="932"/>
              <a:ext cx="64" cy="61"/>
            </a:xfrm>
            <a:prstGeom prst="ellipse">
              <a:avLst/>
            </a:prstGeom>
            <a:solidFill>
              <a:srgbClr val="FF0000"/>
            </a:solidFill>
            <a:ln w="9525">
              <a:solidFill>
                <a:schemeClr val="tx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grpSp>
        <p:nvGrpSpPr>
          <p:cNvPr id="21511" name="Group 40">
            <a:extLst>
              <a:ext uri="{FF2B5EF4-FFF2-40B4-BE49-F238E27FC236}">
                <a16:creationId xmlns:a16="http://schemas.microsoft.com/office/drawing/2014/main" id="{7C764A80-27BA-9C46-A8C0-15BBFA982449}"/>
              </a:ext>
            </a:extLst>
          </p:cNvPr>
          <p:cNvGrpSpPr>
            <a:grpSpLocks/>
          </p:cNvGrpSpPr>
          <p:nvPr/>
        </p:nvGrpSpPr>
        <p:grpSpPr bwMode="auto">
          <a:xfrm>
            <a:off x="254000" y="5305425"/>
            <a:ext cx="1428750" cy="157163"/>
            <a:chOff x="3738" y="1028"/>
            <a:chExt cx="645" cy="62"/>
          </a:xfrm>
        </p:grpSpPr>
        <p:sp>
          <p:nvSpPr>
            <p:cNvPr id="21606" name="Oval 41">
              <a:extLst>
                <a:ext uri="{FF2B5EF4-FFF2-40B4-BE49-F238E27FC236}">
                  <a16:creationId xmlns:a16="http://schemas.microsoft.com/office/drawing/2014/main" id="{ACD8A135-0DB4-1D48-9F4E-43342AE85B8C}"/>
                </a:ext>
              </a:extLst>
            </p:cNvPr>
            <p:cNvSpPr>
              <a:spLocks noChangeAspect="1" noChangeArrowheads="1"/>
            </p:cNvSpPr>
            <p:nvPr/>
          </p:nvSpPr>
          <p:spPr bwMode="auto">
            <a:xfrm>
              <a:off x="3738" y="1028"/>
              <a:ext cx="63" cy="62"/>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7" name="Oval 42">
              <a:extLst>
                <a:ext uri="{FF2B5EF4-FFF2-40B4-BE49-F238E27FC236}">
                  <a16:creationId xmlns:a16="http://schemas.microsoft.com/office/drawing/2014/main" id="{C715E782-E8D9-C44C-94E4-FBDBADC3E8B7}"/>
                </a:ext>
              </a:extLst>
            </p:cNvPr>
            <p:cNvSpPr>
              <a:spLocks noChangeAspect="1" noChangeArrowheads="1"/>
            </p:cNvSpPr>
            <p:nvPr/>
          </p:nvSpPr>
          <p:spPr bwMode="auto">
            <a:xfrm>
              <a:off x="3854"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8" name="Oval 43">
              <a:extLst>
                <a:ext uri="{FF2B5EF4-FFF2-40B4-BE49-F238E27FC236}">
                  <a16:creationId xmlns:a16="http://schemas.microsoft.com/office/drawing/2014/main" id="{BF21C68A-3470-474E-BBD4-576CE25C5AE9}"/>
                </a:ext>
              </a:extLst>
            </p:cNvPr>
            <p:cNvSpPr>
              <a:spLocks noChangeAspect="1" noChangeArrowheads="1"/>
            </p:cNvSpPr>
            <p:nvPr/>
          </p:nvSpPr>
          <p:spPr bwMode="auto">
            <a:xfrm>
              <a:off x="3970" y="1028"/>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09" name="Oval 44">
              <a:extLst>
                <a:ext uri="{FF2B5EF4-FFF2-40B4-BE49-F238E27FC236}">
                  <a16:creationId xmlns:a16="http://schemas.microsoft.com/office/drawing/2014/main" id="{11F9455F-154A-CD4A-828A-4C2579A1F6DB}"/>
                </a:ext>
              </a:extLst>
            </p:cNvPr>
            <p:cNvSpPr>
              <a:spLocks noChangeAspect="1" noChangeArrowheads="1"/>
            </p:cNvSpPr>
            <p:nvPr/>
          </p:nvSpPr>
          <p:spPr bwMode="auto">
            <a:xfrm>
              <a:off x="4086"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0" name="Oval 45">
              <a:extLst>
                <a:ext uri="{FF2B5EF4-FFF2-40B4-BE49-F238E27FC236}">
                  <a16:creationId xmlns:a16="http://schemas.microsoft.com/office/drawing/2014/main" id="{502D15D0-C22E-8A4D-B48C-D0586D47E0F9}"/>
                </a:ext>
              </a:extLst>
            </p:cNvPr>
            <p:cNvSpPr>
              <a:spLocks noChangeAspect="1" noChangeArrowheads="1"/>
            </p:cNvSpPr>
            <p:nvPr/>
          </p:nvSpPr>
          <p:spPr bwMode="auto">
            <a:xfrm>
              <a:off x="4202"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sp>
          <p:nvSpPr>
            <p:cNvPr id="21611" name="Oval 46">
              <a:extLst>
                <a:ext uri="{FF2B5EF4-FFF2-40B4-BE49-F238E27FC236}">
                  <a16:creationId xmlns:a16="http://schemas.microsoft.com/office/drawing/2014/main" id="{C1646BEA-449E-9D43-8166-F3B8EA0D2652}"/>
                </a:ext>
              </a:extLst>
            </p:cNvPr>
            <p:cNvSpPr>
              <a:spLocks noChangeAspect="1" noChangeArrowheads="1"/>
            </p:cNvSpPr>
            <p:nvPr/>
          </p:nvSpPr>
          <p:spPr bwMode="auto">
            <a:xfrm>
              <a:off x="4319" y="1029"/>
              <a:ext cx="64" cy="61"/>
            </a:xfrm>
            <a:prstGeom prst="ellipse">
              <a:avLst/>
            </a:prstGeom>
            <a:solidFill>
              <a:srgbClr val="FF0000"/>
            </a:solidFill>
            <a:ln w="9525">
              <a:solidFill>
                <a:schemeClr val="tx1"/>
              </a:solidFill>
              <a:round/>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latin typeface="Calibri" panose="020F0502020204030204" pitchFamily="34" charset="0"/>
              </a:endParaRPr>
            </a:p>
          </p:txBody>
        </p:sp>
      </p:grpSp>
      <p:sp>
        <p:nvSpPr>
          <p:cNvPr id="21512" name="Line 47">
            <a:extLst>
              <a:ext uri="{FF2B5EF4-FFF2-40B4-BE49-F238E27FC236}">
                <a16:creationId xmlns:a16="http://schemas.microsoft.com/office/drawing/2014/main" id="{53318FF3-7523-7947-9C45-11F6F86CD4C6}"/>
              </a:ext>
            </a:extLst>
          </p:cNvPr>
          <p:cNvSpPr>
            <a:spLocks noChangeShapeType="1"/>
          </p:cNvSpPr>
          <p:nvPr/>
        </p:nvSpPr>
        <p:spPr bwMode="auto">
          <a:xfrm>
            <a:off x="1438275" y="3819525"/>
            <a:ext cx="1200150" cy="1400175"/>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3" name="Line 48">
            <a:extLst>
              <a:ext uri="{FF2B5EF4-FFF2-40B4-BE49-F238E27FC236}">
                <a16:creationId xmlns:a16="http://schemas.microsoft.com/office/drawing/2014/main" id="{8A43D99A-D36E-5E4F-B9BB-D355CD08A498}"/>
              </a:ext>
            </a:extLst>
          </p:cNvPr>
          <p:cNvSpPr>
            <a:spLocks noChangeShapeType="1"/>
          </p:cNvSpPr>
          <p:nvPr/>
        </p:nvSpPr>
        <p:spPr bwMode="auto">
          <a:xfrm>
            <a:off x="1425575" y="3810000"/>
            <a:ext cx="1200150" cy="15240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14" name="AutoShape 50">
            <a:extLst>
              <a:ext uri="{FF2B5EF4-FFF2-40B4-BE49-F238E27FC236}">
                <a16:creationId xmlns:a16="http://schemas.microsoft.com/office/drawing/2014/main" id="{EB756076-FB1C-ED4C-9199-8AB54E349D85}"/>
              </a:ext>
            </a:extLst>
          </p:cNvPr>
          <p:cNvSpPr>
            <a:spLocks noChangeAspect="1" noChangeArrowheads="1" noTextEdit="1"/>
          </p:cNvSpPr>
          <p:nvPr/>
        </p:nvSpPr>
        <p:spPr bwMode="auto">
          <a:xfrm>
            <a:off x="1939925" y="3886200"/>
            <a:ext cx="3657600"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5" name="Freeform 51">
            <a:extLst>
              <a:ext uri="{FF2B5EF4-FFF2-40B4-BE49-F238E27FC236}">
                <a16:creationId xmlns:a16="http://schemas.microsoft.com/office/drawing/2014/main" id="{A794CED2-E216-7F4D-95E4-7E224039952D}"/>
              </a:ext>
            </a:extLst>
          </p:cNvPr>
          <p:cNvSpPr>
            <a:spLocks/>
          </p:cNvSpPr>
          <p:nvPr/>
        </p:nvSpPr>
        <p:spPr bwMode="auto">
          <a:xfrm>
            <a:off x="3786188" y="5791200"/>
            <a:ext cx="46037" cy="25400"/>
          </a:xfrm>
          <a:custGeom>
            <a:avLst/>
            <a:gdLst>
              <a:gd name="T0" fmla="*/ 2147483647 w 24"/>
              <a:gd name="T1" fmla="*/ 2147483647 h 12"/>
              <a:gd name="T2" fmla="*/ 2147483647 w 24"/>
              <a:gd name="T3" fmla="*/ 0 h 12"/>
              <a:gd name="T4" fmla="*/ 2147483647 w 24"/>
              <a:gd name="T5" fmla="*/ 0 h 12"/>
              <a:gd name="T6" fmla="*/ 2147483647 w 24"/>
              <a:gd name="T7" fmla="*/ 0 h 12"/>
              <a:gd name="T8" fmla="*/ 0 w 24"/>
              <a:gd name="T9" fmla="*/ 2147483647 h 12"/>
              <a:gd name="T10" fmla="*/ 2147483647 w 24"/>
              <a:gd name="T11" fmla="*/ 2147483647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24" y="12"/>
                </a:moveTo>
                <a:lnTo>
                  <a:pt x="18" y="0"/>
                </a:lnTo>
                <a:lnTo>
                  <a:pt x="12" y="0"/>
                </a:lnTo>
                <a:lnTo>
                  <a:pt x="6" y="0"/>
                </a:lnTo>
                <a:lnTo>
                  <a:pt x="0" y="12"/>
                </a:lnTo>
                <a:lnTo>
                  <a:pt x="24" y="12"/>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6" name="Rectangle 52">
            <a:extLst>
              <a:ext uri="{FF2B5EF4-FFF2-40B4-BE49-F238E27FC236}">
                <a16:creationId xmlns:a16="http://schemas.microsoft.com/office/drawing/2014/main" id="{1CF69FA3-ECE6-0D4A-8293-F8D392CF6871}"/>
              </a:ext>
            </a:extLst>
          </p:cNvPr>
          <p:cNvSpPr>
            <a:spLocks noChangeArrowheads="1"/>
          </p:cNvSpPr>
          <p:nvPr/>
        </p:nvSpPr>
        <p:spPr bwMode="auto">
          <a:xfrm>
            <a:off x="3786188" y="5816600"/>
            <a:ext cx="46037" cy="479425"/>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17" name="Freeform 53">
            <a:extLst>
              <a:ext uri="{FF2B5EF4-FFF2-40B4-BE49-F238E27FC236}">
                <a16:creationId xmlns:a16="http://schemas.microsoft.com/office/drawing/2014/main" id="{9775D3B8-6190-6848-95A0-ABDFE175DF86}"/>
              </a:ext>
            </a:extLst>
          </p:cNvPr>
          <p:cNvSpPr>
            <a:spLocks/>
          </p:cNvSpPr>
          <p:nvPr/>
        </p:nvSpPr>
        <p:spPr bwMode="auto">
          <a:xfrm>
            <a:off x="3786188" y="6296025"/>
            <a:ext cx="46037" cy="26988"/>
          </a:xfrm>
          <a:custGeom>
            <a:avLst/>
            <a:gdLst>
              <a:gd name="T0" fmla="*/ 0 w 24"/>
              <a:gd name="T1" fmla="*/ 0 h 12"/>
              <a:gd name="T2" fmla="*/ 2147483647 w 24"/>
              <a:gd name="T3" fmla="*/ 2147483647 h 12"/>
              <a:gd name="T4" fmla="*/ 2147483647 w 24"/>
              <a:gd name="T5" fmla="*/ 2147483647 h 12"/>
              <a:gd name="T6" fmla="*/ 2147483647 w 24"/>
              <a:gd name="T7" fmla="*/ 2147483647 h 12"/>
              <a:gd name="T8" fmla="*/ 2147483647 w 24"/>
              <a:gd name="T9" fmla="*/ 0 h 12"/>
              <a:gd name="T10" fmla="*/ 0 w 24"/>
              <a:gd name="T11" fmla="*/ 0 h 12"/>
              <a:gd name="T12" fmla="*/ 0 60000 65536"/>
              <a:gd name="T13" fmla="*/ 0 60000 65536"/>
              <a:gd name="T14" fmla="*/ 0 60000 65536"/>
              <a:gd name="T15" fmla="*/ 0 60000 65536"/>
              <a:gd name="T16" fmla="*/ 0 60000 65536"/>
              <a:gd name="T17" fmla="*/ 0 60000 65536"/>
              <a:gd name="T18" fmla="*/ 0 w 24"/>
              <a:gd name="T19" fmla="*/ 0 h 12"/>
              <a:gd name="T20" fmla="*/ 24 w 24"/>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24" h="12">
                <a:moveTo>
                  <a:pt x="0" y="0"/>
                </a:moveTo>
                <a:lnTo>
                  <a:pt x="6" y="6"/>
                </a:lnTo>
                <a:lnTo>
                  <a:pt x="12" y="12"/>
                </a:lnTo>
                <a:lnTo>
                  <a:pt x="24" y="6"/>
                </a:lnTo>
                <a:lnTo>
                  <a:pt x="24" y="0"/>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8" name="Freeform 54">
            <a:extLst>
              <a:ext uri="{FF2B5EF4-FFF2-40B4-BE49-F238E27FC236}">
                <a16:creationId xmlns:a16="http://schemas.microsoft.com/office/drawing/2014/main" id="{E2B3715F-BB99-044C-8F73-627339247C22}"/>
              </a:ext>
            </a:extLst>
          </p:cNvPr>
          <p:cNvSpPr>
            <a:spLocks/>
          </p:cNvSpPr>
          <p:nvPr/>
        </p:nvSpPr>
        <p:spPr bwMode="auto">
          <a:xfrm>
            <a:off x="3502025" y="4232275"/>
            <a:ext cx="1371600" cy="26988"/>
          </a:xfrm>
          <a:custGeom>
            <a:avLst/>
            <a:gdLst>
              <a:gd name="T0" fmla="*/ 2147483647 w 696"/>
              <a:gd name="T1" fmla="*/ 2147483647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2147483647 h 12"/>
              <a:gd name="T12" fmla="*/ 2147483647 w 696"/>
              <a:gd name="T13" fmla="*/ 2147483647 h 12"/>
              <a:gd name="T14" fmla="*/ 2147483647 w 696"/>
              <a:gd name="T15" fmla="*/ 2147483647 h 12"/>
              <a:gd name="T16" fmla="*/ 2147483647 w 696"/>
              <a:gd name="T17" fmla="*/ 0 h 12"/>
              <a:gd name="T18" fmla="*/ 2147483647 w 696"/>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6"/>
              <a:gd name="T31" fmla="*/ 0 h 12"/>
              <a:gd name="T32" fmla="*/ 696 w 696"/>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6" h="12">
                <a:moveTo>
                  <a:pt x="696" y="6"/>
                </a:moveTo>
                <a:lnTo>
                  <a:pt x="690" y="0"/>
                </a:lnTo>
                <a:lnTo>
                  <a:pt x="0" y="0"/>
                </a:lnTo>
                <a:lnTo>
                  <a:pt x="0" y="12"/>
                </a:lnTo>
                <a:lnTo>
                  <a:pt x="690" y="12"/>
                </a:lnTo>
                <a:lnTo>
                  <a:pt x="696" y="6"/>
                </a:lnTo>
                <a:lnTo>
                  <a:pt x="690" y="12"/>
                </a:lnTo>
                <a:lnTo>
                  <a:pt x="696" y="6"/>
                </a:lnTo>
                <a:lnTo>
                  <a:pt x="690" y="0"/>
                </a:lnTo>
                <a:lnTo>
                  <a:pt x="696"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19" name="Freeform 55">
            <a:extLst>
              <a:ext uri="{FF2B5EF4-FFF2-40B4-BE49-F238E27FC236}">
                <a16:creationId xmlns:a16="http://schemas.microsoft.com/office/drawing/2014/main" id="{D6B2D179-409D-3B49-B0D9-BE5771CFEAA4}"/>
              </a:ext>
            </a:extLst>
          </p:cNvPr>
          <p:cNvSpPr>
            <a:spLocks/>
          </p:cNvSpPr>
          <p:nvPr/>
        </p:nvSpPr>
        <p:spPr bwMode="auto">
          <a:xfrm>
            <a:off x="4849813" y="4244975"/>
            <a:ext cx="23812" cy="1558925"/>
          </a:xfrm>
          <a:custGeom>
            <a:avLst/>
            <a:gdLst>
              <a:gd name="T0" fmla="*/ 2147483647 w 12"/>
              <a:gd name="T1" fmla="*/ 2147483647 h 702"/>
              <a:gd name="T2" fmla="*/ 2147483647 w 12"/>
              <a:gd name="T3" fmla="*/ 2147483647 h 702"/>
              <a:gd name="T4" fmla="*/ 2147483647 w 12"/>
              <a:gd name="T5" fmla="*/ 0 h 702"/>
              <a:gd name="T6" fmla="*/ 0 w 12"/>
              <a:gd name="T7" fmla="*/ 0 h 702"/>
              <a:gd name="T8" fmla="*/ 0 w 12"/>
              <a:gd name="T9" fmla="*/ 2147483647 h 702"/>
              <a:gd name="T10" fmla="*/ 2147483647 w 12"/>
              <a:gd name="T11" fmla="*/ 2147483647 h 702"/>
              <a:gd name="T12" fmla="*/ 0 w 12"/>
              <a:gd name="T13" fmla="*/ 2147483647 h 702"/>
              <a:gd name="T14" fmla="*/ 2147483647 w 12"/>
              <a:gd name="T15" fmla="*/ 2147483647 h 702"/>
              <a:gd name="T16" fmla="*/ 2147483647 w 12"/>
              <a:gd name="T17" fmla="*/ 2147483647 h 702"/>
              <a:gd name="T18" fmla="*/ 2147483647 w 12"/>
              <a:gd name="T19" fmla="*/ 2147483647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702"/>
                </a:moveTo>
                <a:lnTo>
                  <a:pt x="12" y="696"/>
                </a:lnTo>
                <a:lnTo>
                  <a:pt x="12" y="0"/>
                </a:lnTo>
                <a:lnTo>
                  <a:pt x="0" y="0"/>
                </a:lnTo>
                <a:lnTo>
                  <a:pt x="0" y="696"/>
                </a:lnTo>
                <a:lnTo>
                  <a:pt x="6" y="702"/>
                </a:lnTo>
                <a:lnTo>
                  <a:pt x="0" y="696"/>
                </a:lnTo>
                <a:lnTo>
                  <a:pt x="6" y="702"/>
                </a:lnTo>
                <a:lnTo>
                  <a:pt x="12" y="696"/>
                </a:lnTo>
                <a:lnTo>
                  <a:pt x="6" y="70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0" name="Freeform 56">
            <a:extLst>
              <a:ext uri="{FF2B5EF4-FFF2-40B4-BE49-F238E27FC236}">
                <a16:creationId xmlns:a16="http://schemas.microsoft.com/office/drawing/2014/main" id="{EF3B62CD-77A8-7C49-90D0-24109DBA7972}"/>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6"/>
                </a:moveTo>
                <a:lnTo>
                  <a:pt x="6" y="12"/>
                </a:lnTo>
                <a:lnTo>
                  <a:pt x="690" y="12"/>
                </a:lnTo>
                <a:lnTo>
                  <a:pt x="69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1" name="Freeform 57">
            <a:extLst>
              <a:ext uri="{FF2B5EF4-FFF2-40B4-BE49-F238E27FC236}">
                <a16:creationId xmlns:a16="http://schemas.microsoft.com/office/drawing/2014/main" id="{C08053AD-280E-174B-AFE1-03D6970920EA}"/>
              </a:ext>
            </a:extLst>
          </p:cNvPr>
          <p:cNvSpPr>
            <a:spLocks/>
          </p:cNvSpPr>
          <p:nvPr/>
        </p:nvSpPr>
        <p:spPr bwMode="auto">
          <a:xfrm>
            <a:off x="3489325" y="4232275"/>
            <a:ext cx="36513" cy="1558925"/>
          </a:xfrm>
          <a:custGeom>
            <a:avLst/>
            <a:gdLst>
              <a:gd name="T0" fmla="*/ 2147483647 w 18"/>
              <a:gd name="T1" fmla="*/ 0 h 702"/>
              <a:gd name="T2" fmla="*/ 0 w 18"/>
              <a:gd name="T3" fmla="*/ 2147483647 h 702"/>
              <a:gd name="T4" fmla="*/ 2147483647 w 18"/>
              <a:gd name="T5" fmla="*/ 2147483647 h 702"/>
              <a:gd name="T6" fmla="*/ 2147483647 w 18"/>
              <a:gd name="T7" fmla="*/ 2147483647 h 702"/>
              <a:gd name="T8" fmla="*/ 2147483647 w 18"/>
              <a:gd name="T9" fmla="*/ 2147483647 h 702"/>
              <a:gd name="T10" fmla="*/ 2147483647 w 18"/>
              <a:gd name="T11" fmla="*/ 0 h 702"/>
              <a:gd name="T12" fmla="*/ 2147483647 w 18"/>
              <a:gd name="T13" fmla="*/ 2147483647 h 702"/>
              <a:gd name="T14" fmla="*/ 2147483647 w 18"/>
              <a:gd name="T15" fmla="*/ 0 h 702"/>
              <a:gd name="T16" fmla="*/ 0 w 18"/>
              <a:gd name="T17" fmla="*/ 2147483647 h 702"/>
              <a:gd name="T18" fmla="*/ 2147483647 w 18"/>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8"/>
              <a:gd name="T31" fmla="*/ 0 h 702"/>
              <a:gd name="T32" fmla="*/ 18 w 18"/>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8" h="702">
                <a:moveTo>
                  <a:pt x="6" y="0"/>
                </a:moveTo>
                <a:lnTo>
                  <a:pt x="0" y="6"/>
                </a:lnTo>
                <a:lnTo>
                  <a:pt x="6" y="702"/>
                </a:lnTo>
                <a:lnTo>
                  <a:pt x="18"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2" name="Freeform 58">
            <a:extLst>
              <a:ext uri="{FF2B5EF4-FFF2-40B4-BE49-F238E27FC236}">
                <a16:creationId xmlns:a16="http://schemas.microsoft.com/office/drawing/2014/main" id="{C3B19908-0AA2-FA4F-9A0A-4E19D30CF9DA}"/>
              </a:ext>
            </a:extLst>
          </p:cNvPr>
          <p:cNvSpPr>
            <a:spLocks/>
          </p:cNvSpPr>
          <p:nvPr/>
        </p:nvSpPr>
        <p:spPr bwMode="auto">
          <a:xfrm>
            <a:off x="2708275" y="5470525"/>
            <a:ext cx="2154238" cy="320675"/>
          </a:xfrm>
          <a:custGeom>
            <a:avLst/>
            <a:gdLst>
              <a:gd name="T0" fmla="*/ 0 w 182"/>
              <a:gd name="T1" fmla="*/ 0 h 24"/>
              <a:gd name="T2" fmla="*/ 2147483647 w 182"/>
              <a:gd name="T3" fmla="*/ 0 h 24"/>
              <a:gd name="T4" fmla="*/ 2147483647 w 182"/>
              <a:gd name="T5" fmla="*/ 2147483647 h 24"/>
              <a:gd name="T6" fmla="*/ 2147483647 w 182"/>
              <a:gd name="T7" fmla="*/ 2147483647 h 24"/>
              <a:gd name="T8" fmla="*/ 0 w 182"/>
              <a:gd name="T9" fmla="*/ 0 h 24"/>
              <a:gd name="T10" fmla="*/ 0 60000 65536"/>
              <a:gd name="T11" fmla="*/ 0 60000 65536"/>
              <a:gd name="T12" fmla="*/ 0 60000 65536"/>
              <a:gd name="T13" fmla="*/ 0 60000 65536"/>
              <a:gd name="T14" fmla="*/ 0 60000 65536"/>
              <a:gd name="T15" fmla="*/ 0 w 182"/>
              <a:gd name="T16" fmla="*/ 0 h 24"/>
              <a:gd name="T17" fmla="*/ 182 w 182"/>
              <a:gd name="T18" fmla="*/ 24 h 24"/>
            </a:gdLst>
            <a:ahLst/>
            <a:cxnLst>
              <a:cxn ang="T10">
                <a:pos x="T0" y="T1"/>
              </a:cxn>
              <a:cxn ang="T11">
                <a:pos x="T2" y="T3"/>
              </a:cxn>
              <a:cxn ang="T12">
                <a:pos x="T4" y="T5"/>
              </a:cxn>
              <a:cxn ang="T13">
                <a:pos x="T6" y="T7"/>
              </a:cxn>
              <a:cxn ang="T14">
                <a:pos x="T8" y="T9"/>
              </a:cxn>
            </a:cxnLst>
            <a:rect l="T15" t="T16" r="T17" b="T18"/>
            <a:pathLst>
              <a:path w="182" h="24">
                <a:moveTo>
                  <a:pt x="0" y="0"/>
                </a:moveTo>
                <a:lnTo>
                  <a:pt x="115" y="0"/>
                </a:lnTo>
                <a:lnTo>
                  <a:pt x="182" y="24"/>
                </a:lnTo>
                <a:lnTo>
                  <a:pt x="68" y="24"/>
                </a:lnTo>
                <a:lnTo>
                  <a:pt x="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3" name="Freeform 59">
            <a:extLst>
              <a:ext uri="{FF2B5EF4-FFF2-40B4-BE49-F238E27FC236}">
                <a16:creationId xmlns:a16="http://schemas.microsoft.com/office/drawing/2014/main" id="{0EF38947-F725-7F44-A36D-C04E59502F75}"/>
              </a:ext>
            </a:extLst>
          </p:cNvPr>
          <p:cNvSpPr>
            <a:spLocks/>
          </p:cNvSpPr>
          <p:nvPr/>
        </p:nvSpPr>
        <p:spPr bwMode="auto">
          <a:xfrm>
            <a:off x="2708275" y="5457825"/>
            <a:ext cx="1373188" cy="26988"/>
          </a:xfrm>
          <a:custGeom>
            <a:avLst/>
            <a:gdLst>
              <a:gd name="T0" fmla="*/ 2147483647 w 696"/>
              <a:gd name="T1" fmla="*/ 0 h 12"/>
              <a:gd name="T2" fmla="*/ 2147483647 w 696"/>
              <a:gd name="T3" fmla="*/ 0 h 12"/>
              <a:gd name="T4" fmla="*/ 0 w 696"/>
              <a:gd name="T5" fmla="*/ 0 h 12"/>
              <a:gd name="T6" fmla="*/ 0 w 696"/>
              <a:gd name="T7" fmla="*/ 2147483647 h 12"/>
              <a:gd name="T8" fmla="*/ 2147483647 w 696"/>
              <a:gd name="T9" fmla="*/ 2147483647 h 12"/>
              <a:gd name="T10" fmla="*/ 2147483647 w 696"/>
              <a:gd name="T11" fmla="*/ 0 h 12"/>
              <a:gd name="T12" fmla="*/ 2147483647 w 696"/>
              <a:gd name="T13" fmla="*/ 2147483647 h 12"/>
              <a:gd name="T14" fmla="*/ 2147483647 w 696"/>
              <a:gd name="T15" fmla="*/ 2147483647 h 12"/>
              <a:gd name="T16" fmla="*/ 2147483647 w 696"/>
              <a:gd name="T17" fmla="*/ 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6"/>
              <a:gd name="T28" fmla="*/ 0 h 12"/>
              <a:gd name="T29" fmla="*/ 696 w 69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6" h="12">
                <a:moveTo>
                  <a:pt x="690" y="0"/>
                </a:moveTo>
                <a:lnTo>
                  <a:pt x="690" y="0"/>
                </a:lnTo>
                <a:lnTo>
                  <a:pt x="0" y="0"/>
                </a:lnTo>
                <a:lnTo>
                  <a:pt x="0" y="12"/>
                </a:lnTo>
                <a:lnTo>
                  <a:pt x="690" y="12"/>
                </a:lnTo>
                <a:lnTo>
                  <a:pt x="690" y="0"/>
                </a:lnTo>
                <a:lnTo>
                  <a:pt x="690" y="12"/>
                </a:lnTo>
                <a:lnTo>
                  <a:pt x="696" y="6"/>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4" name="Freeform 60">
            <a:extLst>
              <a:ext uri="{FF2B5EF4-FFF2-40B4-BE49-F238E27FC236}">
                <a16:creationId xmlns:a16="http://schemas.microsoft.com/office/drawing/2014/main" id="{8D688742-8835-364B-8FAA-EF332A3CDEC6}"/>
              </a:ext>
            </a:extLst>
          </p:cNvPr>
          <p:cNvSpPr>
            <a:spLocks/>
          </p:cNvSpPr>
          <p:nvPr/>
        </p:nvSpPr>
        <p:spPr bwMode="auto">
          <a:xfrm>
            <a:off x="4068763" y="5457825"/>
            <a:ext cx="804862" cy="346075"/>
          </a:xfrm>
          <a:custGeom>
            <a:avLst/>
            <a:gdLst>
              <a:gd name="T0" fmla="*/ 2147483647 w 408"/>
              <a:gd name="T1" fmla="*/ 2147483647 h 156"/>
              <a:gd name="T2" fmla="*/ 2147483647 w 408"/>
              <a:gd name="T3" fmla="*/ 2147483647 h 156"/>
              <a:gd name="T4" fmla="*/ 0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2" y="156"/>
                </a:moveTo>
                <a:lnTo>
                  <a:pt x="408" y="144"/>
                </a:lnTo>
                <a:lnTo>
                  <a:pt x="0" y="0"/>
                </a:lnTo>
                <a:lnTo>
                  <a:pt x="0" y="12"/>
                </a:lnTo>
                <a:lnTo>
                  <a:pt x="402" y="156"/>
                </a:lnTo>
                <a:lnTo>
                  <a:pt x="408" y="150"/>
                </a:lnTo>
                <a:lnTo>
                  <a:pt x="408" y="144"/>
                </a:lnTo>
                <a:lnTo>
                  <a:pt x="402"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5" name="Freeform 61">
            <a:extLst>
              <a:ext uri="{FF2B5EF4-FFF2-40B4-BE49-F238E27FC236}">
                <a16:creationId xmlns:a16="http://schemas.microsoft.com/office/drawing/2014/main" id="{DFAE28D6-6AA4-2D4D-8EAF-187BD4F10C89}"/>
              </a:ext>
            </a:extLst>
          </p:cNvPr>
          <p:cNvSpPr>
            <a:spLocks/>
          </p:cNvSpPr>
          <p:nvPr/>
        </p:nvSpPr>
        <p:spPr bwMode="auto">
          <a:xfrm>
            <a:off x="3502025" y="5776913"/>
            <a:ext cx="1360488" cy="26987"/>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6" name="Freeform 62">
            <a:extLst>
              <a:ext uri="{FF2B5EF4-FFF2-40B4-BE49-F238E27FC236}">
                <a16:creationId xmlns:a16="http://schemas.microsoft.com/office/drawing/2014/main" id="{67CE07A0-4EB1-7A4A-83ED-9BD45D6B1A0D}"/>
              </a:ext>
            </a:extLst>
          </p:cNvPr>
          <p:cNvSpPr>
            <a:spLocks/>
          </p:cNvSpPr>
          <p:nvPr/>
        </p:nvSpPr>
        <p:spPr bwMode="auto">
          <a:xfrm>
            <a:off x="2708275" y="5457825"/>
            <a:ext cx="804863" cy="346075"/>
          </a:xfrm>
          <a:custGeom>
            <a:avLst/>
            <a:gdLst>
              <a:gd name="T0" fmla="*/ 0 w 408"/>
              <a:gd name="T1" fmla="*/ 0 h 156"/>
              <a:gd name="T2" fmla="*/ 0 w 408"/>
              <a:gd name="T3" fmla="*/ 2147483647 h 156"/>
              <a:gd name="T4" fmla="*/ 2147483647 w 408"/>
              <a:gd name="T5" fmla="*/ 2147483647 h 156"/>
              <a:gd name="T6" fmla="*/ 2147483647 w 408"/>
              <a:gd name="T7" fmla="*/ 2147483647 h 156"/>
              <a:gd name="T8" fmla="*/ 2147483647 w 408"/>
              <a:gd name="T9" fmla="*/ 0 h 156"/>
              <a:gd name="T10" fmla="*/ 0 w 408"/>
              <a:gd name="T11" fmla="*/ 0 h 156"/>
              <a:gd name="T12" fmla="*/ 2147483647 w 408"/>
              <a:gd name="T13" fmla="*/ 0 h 156"/>
              <a:gd name="T14" fmla="*/ 0 w 408"/>
              <a:gd name="T15" fmla="*/ 0 h 156"/>
              <a:gd name="T16" fmla="*/ 0 w 408"/>
              <a:gd name="T17" fmla="*/ 2147483647 h 156"/>
              <a:gd name="T18" fmla="*/ 0 w 408"/>
              <a:gd name="T19" fmla="*/ 0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0"/>
                </a:moveTo>
                <a:lnTo>
                  <a:pt x="0" y="12"/>
                </a:lnTo>
                <a:lnTo>
                  <a:pt x="402" y="156"/>
                </a:lnTo>
                <a:lnTo>
                  <a:pt x="408" y="144"/>
                </a:lnTo>
                <a:lnTo>
                  <a:pt x="6" y="0"/>
                </a:lnTo>
                <a:lnTo>
                  <a:pt x="0" y="0"/>
                </a:lnTo>
                <a:lnTo>
                  <a:pt x="6" y="0"/>
                </a:lnTo>
                <a:lnTo>
                  <a:pt x="0" y="0"/>
                </a:lnTo>
                <a:lnTo>
                  <a:pt x="0" y="12"/>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7" name="Oval 63">
            <a:extLst>
              <a:ext uri="{FF2B5EF4-FFF2-40B4-BE49-F238E27FC236}">
                <a16:creationId xmlns:a16="http://schemas.microsoft.com/office/drawing/2014/main" id="{6955EF6B-3027-B043-9DBD-13E98328CECA}"/>
              </a:ext>
            </a:extLst>
          </p:cNvPr>
          <p:cNvSpPr>
            <a:spLocks noChangeArrowheads="1"/>
          </p:cNvSpPr>
          <p:nvPr/>
        </p:nvSpPr>
        <p:spPr bwMode="auto">
          <a:xfrm>
            <a:off x="3430588" y="5710238"/>
            <a:ext cx="153987" cy="160337"/>
          </a:xfrm>
          <a:prstGeom prst="ellipse">
            <a:avLst/>
          </a:pr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28" name="Freeform 64">
            <a:extLst>
              <a:ext uri="{FF2B5EF4-FFF2-40B4-BE49-F238E27FC236}">
                <a16:creationId xmlns:a16="http://schemas.microsoft.com/office/drawing/2014/main" id="{E0C30530-D853-D34E-824E-34FD324D55D4}"/>
              </a:ext>
            </a:extLst>
          </p:cNvPr>
          <p:cNvSpPr>
            <a:spLocks/>
          </p:cNvSpPr>
          <p:nvPr/>
        </p:nvSpPr>
        <p:spPr bwMode="auto">
          <a:xfrm>
            <a:off x="3513138" y="5697538"/>
            <a:ext cx="82550" cy="93662"/>
          </a:xfrm>
          <a:custGeom>
            <a:avLst/>
            <a:gdLst>
              <a:gd name="T0" fmla="*/ 2147483647 w 42"/>
              <a:gd name="T1" fmla="*/ 2147483647 h 42"/>
              <a:gd name="T2" fmla="*/ 2147483647 w 42"/>
              <a:gd name="T3" fmla="*/ 2147483647 h 42"/>
              <a:gd name="T4" fmla="*/ 2147483647 w 42"/>
              <a:gd name="T5" fmla="*/ 2147483647 h 42"/>
              <a:gd name="T6" fmla="*/ 2147483647 w 42"/>
              <a:gd name="T7" fmla="*/ 2147483647 h 42"/>
              <a:gd name="T8" fmla="*/ 2147483647 w 42"/>
              <a:gd name="T9" fmla="*/ 0 h 42"/>
              <a:gd name="T10" fmla="*/ 0 w 42"/>
              <a:gd name="T11" fmla="*/ 0 h 42"/>
              <a:gd name="T12" fmla="*/ 0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42"/>
                </a:moveTo>
                <a:lnTo>
                  <a:pt x="42" y="42"/>
                </a:lnTo>
                <a:lnTo>
                  <a:pt x="36" y="24"/>
                </a:lnTo>
                <a:lnTo>
                  <a:pt x="30" y="12"/>
                </a:lnTo>
                <a:lnTo>
                  <a:pt x="12" y="0"/>
                </a:lnTo>
                <a:lnTo>
                  <a:pt x="0" y="0"/>
                </a:lnTo>
                <a:lnTo>
                  <a:pt x="0" y="12"/>
                </a:lnTo>
                <a:lnTo>
                  <a:pt x="12" y="12"/>
                </a:lnTo>
                <a:lnTo>
                  <a:pt x="18" y="18"/>
                </a:lnTo>
                <a:lnTo>
                  <a:pt x="24" y="30"/>
                </a:lnTo>
                <a:lnTo>
                  <a:pt x="30" y="42"/>
                </a:lnTo>
                <a:lnTo>
                  <a:pt x="42"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29" name="Freeform 65">
            <a:extLst>
              <a:ext uri="{FF2B5EF4-FFF2-40B4-BE49-F238E27FC236}">
                <a16:creationId xmlns:a16="http://schemas.microsoft.com/office/drawing/2014/main" id="{8AFBE90C-FF1C-144D-8604-4E82ED449D63}"/>
              </a:ext>
            </a:extLst>
          </p:cNvPr>
          <p:cNvSpPr>
            <a:spLocks/>
          </p:cNvSpPr>
          <p:nvPr/>
        </p:nvSpPr>
        <p:spPr bwMode="auto">
          <a:xfrm>
            <a:off x="3513138" y="5791200"/>
            <a:ext cx="82550" cy="92075"/>
          </a:xfrm>
          <a:custGeom>
            <a:avLst/>
            <a:gdLst>
              <a:gd name="T0" fmla="*/ 0 w 42"/>
              <a:gd name="T1" fmla="*/ 2147483647 h 42"/>
              <a:gd name="T2" fmla="*/ 0 w 42"/>
              <a:gd name="T3" fmla="*/ 2147483647 h 42"/>
              <a:gd name="T4" fmla="*/ 2147483647 w 42"/>
              <a:gd name="T5" fmla="*/ 2147483647 h 42"/>
              <a:gd name="T6" fmla="*/ 2147483647 w 42"/>
              <a:gd name="T7" fmla="*/ 2147483647 h 42"/>
              <a:gd name="T8" fmla="*/ 2147483647 w 42"/>
              <a:gd name="T9" fmla="*/ 2147483647 h 42"/>
              <a:gd name="T10" fmla="*/ 2147483647 w 42"/>
              <a:gd name="T11" fmla="*/ 0 h 42"/>
              <a:gd name="T12" fmla="*/ 2147483647 w 42"/>
              <a:gd name="T13" fmla="*/ 0 h 42"/>
              <a:gd name="T14" fmla="*/ 2147483647 w 42"/>
              <a:gd name="T15" fmla="*/ 2147483647 h 42"/>
              <a:gd name="T16" fmla="*/ 2147483647 w 42"/>
              <a:gd name="T17" fmla="*/ 2147483647 h 42"/>
              <a:gd name="T18" fmla="*/ 2147483647 w 42"/>
              <a:gd name="T19" fmla="*/ 2147483647 h 42"/>
              <a:gd name="T20" fmla="*/ 0 w 42"/>
              <a:gd name="T21" fmla="*/ 2147483647 h 42"/>
              <a:gd name="T22" fmla="*/ 0 w 42"/>
              <a:gd name="T23" fmla="*/ 2147483647 h 42"/>
              <a:gd name="T24" fmla="*/ 0 w 42"/>
              <a:gd name="T25" fmla="*/ 2147483647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42"/>
                </a:moveTo>
                <a:lnTo>
                  <a:pt x="0" y="42"/>
                </a:lnTo>
                <a:lnTo>
                  <a:pt x="12" y="36"/>
                </a:lnTo>
                <a:lnTo>
                  <a:pt x="30" y="30"/>
                </a:lnTo>
                <a:lnTo>
                  <a:pt x="36" y="18"/>
                </a:lnTo>
                <a:lnTo>
                  <a:pt x="42" y="0"/>
                </a:lnTo>
                <a:lnTo>
                  <a:pt x="30" y="0"/>
                </a:lnTo>
                <a:lnTo>
                  <a:pt x="24" y="12"/>
                </a:lnTo>
                <a:lnTo>
                  <a:pt x="18" y="18"/>
                </a:lnTo>
                <a:lnTo>
                  <a:pt x="12" y="30"/>
                </a:lnTo>
                <a:lnTo>
                  <a:pt x="0" y="30"/>
                </a:lnTo>
                <a:lnTo>
                  <a:pt x="0" y="4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0" name="Freeform 66">
            <a:extLst>
              <a:ext uri="{FF2B5EF4-FFF2-40B4-BE49-F238E27FC236}">
                <a16:creationId xmlns:a16="http://schemas.microsoft.com/office/drawing/2014/main" id="{D6619CB4-27D8-6843-A79B-7E129B616B67}"/>
              </a:ext>
            </a:extLst>
          </p:cNvPr>
          <p:cNvSpPr>
            <a:spLocks/>
          </p:cNvSpPr>
          <p:nvPr/>
        </p:nvSpPr>
        <p:spPr bwMode="auto">
          <a:xfrm>
            <a:off x="3430588" y="5791200"/>
            <a:ext cx="82550" cy="92075"/>
          </a:xfrm>
          <a:custGeom>
            <a:avLst/>
            <a:gdLst>
              <a:gd name="T0" fmla="*/ 0 w 42"/>
              <a:gd name="T1" fmla="*/ 0 h 42"/>
              <a:gd name="T2" fmla="*/ 0 w 42"/>
              <a:gd name="T3" fmla="*/ 0 h 42"/>
              <a:gd name="T4" fmla="*/ 0 w 42"/>
              <a:gd name="T5" fmla="*/ 2147483647 h 42"/>
              <a:gd name="T6" fmla="*/ 2147483647 w 42"/>
              <a:gd name="T7" fmla="*/ 2147483647 h 42"/>
              <a:gd name="T8" fmla="*/ 2147483647 w 42"/>
              <a:gd name="T9" fmla="*/ 2147483647 h 42"/>
              <a:gd name="T10" fmla="*/ 2147483647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0 h 42"/>
              <a:gd name="T22" fmla="*/ 2147483647 w 42"/>
              <a:gd name="T23" fmla="*/ 0 h 42"/>
              <a:gd name="T24" fmla="*/ 0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0" y="0"/>
                </a:moveTo>
                <a:lnTo>
                  <a:pt x="0" y="0"/>
                </a:lnTo>
                <a:lnTo>
                  <a:pt x="0" y="18"/>
                </a:lnTo>
                <a:lnTo>
                  <a:pt x="12" y="30"/>
                </a:lnTo>
                <a:lnTo>
                  <a:pt x="24" y="36"/>
                </a:lnTo>
                <a:lnTo>
                  <a:pt x="42" y="42"/>
                </a:lnTo>
                <a:lnTo>
                  <a:pt x="42" y="30"/>
                </a:lnTo>
                <a:lnTo>
                  <a:pt x="30" y="30"/>
                </a:lnTo>
                <a:lnTo>
                  <a:pt x="18" y="18"/>
                </a:lnTo>
                <a:lnTo>
                  <a:pt x="12" y="12"/>
                </a:lnTo>
                <a:lnTo>
                  <a:pt x="6" y="0"/>
                </a:lnTo>
                <a:lnTo>
                  <a:pt x="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1" name="Freeform 67">
            <a:extLst>
              <a:ext uri="{FF2B5EF4-FFF2-40B4-BE49-F238E27FC236}">
                <a16:creationId xmlns:a16="http://schemas.microsoft.com/office/drawing/2014/main" id="{FAF493F8-C09E-CB4B-AEEF-F0B31E093FCA}"/>
              </a:ext>
            </a:extLst>
          </p:cNvPr>
          <p:cNvSpPr>
            <a:spLocks/>
          </p:cNvSpPr>
          <p:nvPr/>
        </p:nvSpPr>
        <p:spPr bwMode="auto">
          <a:xfrm>
            <a:off x="3430588" y="5697538"/>
            <a:ext cx="82550" cy="93662"/>
          </a:xfrm>
          <a:custGeom>
            <a:avLst/>
            <a:gdLst>
              <a:gd name="T0" fmla="*/ 2147483647 w 42"/>
              <a:gd name="T1" fmla="*/ 0 h 42"/>
              <a:gd name="T2" fmla="*/ 2147483647 w 42"/>
              <a:gd name="T3" fmla="*/ 0 h 42"/>
              <a:gd name="T4" fmla="*/ 2147483647 w 42"/>
              <a:gd name="T5" fmla="*/ 0 h 42"/>
              <a:gd name="T6" fmla="*/ 2147483647 w 42"/>
              <a:gd name="T7" fmla="*/ 2147483647 h 42"/>
              <a:gd name="T8" fmla="*/ 0 w 42"/>
              <a:gd name="T9" fmla="*/ 2147483647 h 42"/>
              <a:gd name="T10" fmla="*/ 0 w 42"/>
              <a:gd name="T11" fmla="*/ 2147483647 h 42"/>
              <a:gd name="T12" fmla="*/ 2147483647 w 42"/>
              <a:gd name="T13" fmla="*/ 2147483647 h 42"/>
              <a:gd name="T14" fmla="*/ 2147483647 w 42"/>
              <a:gd name="T15" fmla="*/ 2147483647 h 42"/>
              <a:gd name="T16" fmla="*/ 2147483647 w 42"/>
              <a:gd name="T17" fmla="*/ 2147483647 h 42"/>
              <a:gd name="T18" fmla="*/ 2147483647 w 42"/>
              <a:gd name="T19" fmla="*/ 2147483647 h 42"/>
              <a:gd name="T20" fmla="*/ 2147483647 w 42"/>
              <a:gd name="T21" fmla="*/ 2147483647 h 42"/>
              <a:gd name="T22" fmla="*/ 2147483647 w 42"/>
              <a:gd name="T23" fmla="*/ 2147483647 h 42"/>
              <a:gd name="T24" fmla="*/ 2147483647 w 42"/>
              <a:gd name="T25" fmla="*/ 0 h 4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2"/>
              <a:gd name="T40" fmla="*/ 0 h 42"/>
              <a:gd name="T41" fmla="*/ 42 w 42"/>
              <a:gd name="T42" fmla="*/ 42 h 4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2" h="42">
                <a:moveTo>
                  <a:pt x="42" y="0"/>
                </a:moveTo>
                <a:lnTo>
                  <a:pt x="42" y="0"/>
                </a:lnTo>
                <a:lnTo>
                  <a:pt x="24" y="0"/>
                </a:lnTo>
                <a:lnTo>
                  <a:pt x="12" y="12"/>
                </a:lnTo>
                <a:lnTo>
                  <a:pt x="0" y="24"/>
                </a:lnTo>
                <a:lnTo>
                  <a:pt x="0" y="42"/>
                </a:lnTo>
                <a:lnTo>
                  <a:pt x="6" y="42"/>
                </a:lnTo>
                <a:lnTo>
                  <a:pt x="12" y="30"/>
                </a:lnTo>
                <a:lnTo>
                  <a:pt x="18" y="18"/>
                </a:lnTo>
                <a:lnTo>
                  <a:pt x="30" y="12"/>
                </a:lnTo>
                <a:lnTo>
                  <a:pt x="42" y="12"/>
                </a:lnTo>
                <a:lnTo>
                  <a:pt x="42"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2" name="Freeform 68">
            <a:extLst>
              <a:ext uri="{FF2B5EF4-FFF2-40B4-BE49-F238E27FC236}">
                <a16:creationId xmlns:a16="http://schemas.microsoft.com/office/drawing/2014/main" id="{6C7A7B19-44BD-414A-8A0B-09274ECBA387}"/>
              </a:ext>
            </a:extLst>
          </p:cNvPr>
          <p:cNvSpPr>
            <a:spLocks/>
          </p:cNvSpPr>
          <p:nvPr/>
        </p:nvSpPr>
        <p:spPr bwMode="auto">
          <a:xfrm>
            <a:off x="2708275" y="3898900"/>
            <a:ext cx="1420813" cy="26988"/>
          </a:xfrm>
          <a:custGeom>
            <a:avLst/>
            <a:gdLst>
              <a:gd name="T0" fmla="*/ 0 w 720"/>
              <a:gd name="T1" fmla="*/ 2147483647 h 12"/>
              <a:gd name="T2" fmla="*/ 2147483647 w 720"/>
              <a:gd name="T3" fmla="*/ 2147483647 h 12"/>
              <a:gd name="T4" fmla="*/ 2147483647 w 720"/>
              <a:gd name="T5" fmla="*/ 2147483647 h 12"/>
              <a:gd name="T6" fmla="*/ 2147483647 w 720"/>
              <a:gd name="T7" fmla="*/ 0 h 12"/>
              <a:gd name="T8" fmla="*/ 2147483647 w 720"/>
              <a:gd name="T9" fmla="*/ 0 h 12"/>
              <a:gd name="T10" fmla="*/ 0 w 720"/>
              <a:gd name="T11" fmla="*/ 2147483647 h 12"/>
              <a:gd name="T12" fmla="*/ 2147483647 w 720"/>
              <a:gd name="T13" fmla="*/ 0 h 12"/>
              <a:gd name="T14" fmla="*/ 0 w 720"/>
              <a:gd name="T15" fmla="*/ 2147483647 h 12"/>
              <a:gd name="T16" fmla="*/ 2147483647 w 720"/>
              <a:gd name="T17" fmla="*/ 2147483647 h 12"/>
              <a:gd name="T18" fmla="*/ 0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0" y="6"/>
                </a:moveTo>
                <a:lnTo>
                  <a:pt x="6" y="12"/>
                </a:lnTo>
                <a:lnTo>
                  <a:pt x="720" y="12"/>
                </a:lnTo>
                <a:lnTo>
                  <a:pt x="720" y="0"/>
                </a:lnTo>
                <a:lnTo>
                  <a:pt x="6" y="0"/>
                </a:lnTo>
                <a:lnTo>
                  <a:pt x="0" y="6"/>
                </a:lnTo>
                <a:lnTo>
                  <a:pt x="6" y="0"/>
                </a:lnTo>
                <a:lnTo>
                  <a:pt x="0" y="6"/>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3" name="Freeform 69">
            <a:extLst>
              <a:ext uri="{FF2B5EF4-FFF2-40B4-BE49-F238E27FC236}">
                <a16:creationId xmlns:a16="http://schemas.microsoft.com/office/drawing/2014/main" id="{C2CA75C8-3C94-4444-A61D-61878AEF6B98}"/>
              </a:ext>
            </a:extLst>
          </p:cNvPr>
          <p:cNvSpPr>
            <a:spLocks/>
          </p:cNvSpPr>
          <p:nvPr/>
        </p:nvSpPr>
        <p:spPr bwMode="auto">
          <a:xfrm>
            <a:off x="2708275" y="3913188"/>
            <a:ext cx="23813" cy="1571625"/>
          </a:xfrm>
          <a:custGeom>
            <a:avLst/>
            <a:gdLst>
              <a:gd name="T0" fmla="*/ 2147483647 w 12"/>
              <a:gd name="T1" fmla="*/ 2147483647 h 708"/>
              <a:gd name="T2" fmla="*/ 2147483647 w 12"/>
              <a:gd name="T3" fmla="*/ 2147483647 h 708"/>
              <a:gd name="T4" fmla="*/ 2147483647 w 12"/>
              <a:gd name="T5" fmla="*/ 0 h 708"/>
              <a:gd name="T6" fmla="*/ 0 w 12"/>
              <a:gd name="T7" fmla="*/ 0 h 708"/>
              <a:gd name="T8" fmla="*/ 0 w 12"/>
              <a:gd name="T9" fmla="*/ 2147483647 h 708"/>
              <a:gd name="T10" fmla="*/ 2147483647 w 12"/>
              <a:gd name="T11" fmla="*/ 2147483647 h 708"/>
              <a:gd name="T12" fmla="*/ 0 w 12"/>
              <a:gd name="T13" fmla="*/ 2147483647 h 708"/>
              <a:gd name="T14" fmla="*/ 2147483647 w 12"/>
              <a:gd name="T15" fmla="*/ 2147483647 h 708"/>
              <a:gd name="T16" fmla="*/ 2147483647 w 12"/>
              <a:gd name="T17" fmla="*/ 2147483647 h 708"/>
              <a:gd name="T18" fmla="*/ 2147483647 w 12"/>
              <a:gd name="T19" fmla="*/ 2147483647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708"/>
                </a:moveTo>
                <a:lnTo>
                  <a:pt x="12" y="702"/>
                </a:lnTo>
                <a:lnTo>
                  <a:pt x="12" y="0"/>
                </a:lnTo>
                <a:lnTo>
                  <a:pt x="0" y="0"/>
                </a:lnTo>
                <a:lnTo>
                  <a:pt x="0" y="702"/>
                </a:lnTo>
                <a:lnTo>
                  <a:pt x="6" y="708"/>
                </a:lnTo>
                <a:lnTo>
                  <a:pt x="0" y="702"/>
                </a:lnTo>
                <a:lnTo>
                  <a:pt x="6" y="708"/>
                </a:lnTo>
                <a:lnTo>
                  <a:pt x="12" y="702"/>
                </a:lnTo>
                <a:lnTo>
                  <a:pt x="6" y="708"/>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4" name="Freeform 70">
            <a:extLst>
              <a:ext uri="{FF2B5EF4-FFF2-40B4-BE49-F238E27FC236}">
                <a16:creationId xmlns:a16="http://schemas.microsoft.com/office/drawing/2014/main" id="{C373CAB8-ED85-874A-91EF-DA5C2167327A}"/>
              </a:ext>
            </a:extLst>
          </p:cNvPr>
          <p:cNvSpPr>
            <a:spLocks/>
          </p:cNvSpPr>
          <p:nvPr/>
        </p:nvSpPr>
        <p:spPr bwMode="auto">
          <a:xfrm>
            <a:off x="2720975" y="5457825"/>
            <a:ext cx="1419225" cy="26988"/>
          </a:xfrm>
          <a:custGeom>
            <a:avLst/>
            <a:gdLst>
              <a:gd name="T0" fmla="*/ 2147483647 w 720"/>
              <a:gd name="T1" fmla="*/ 2147483647 h 12"/>
              <a:gd name="T2" fmla="*/ 2147483647 w 720"/>
              <a:gd name="T3" fmla="*/ 0 h 12"/>
              <a:gd name="T4" fmla="*/ 0 w 720"/>
              <a:gd name="T5" fmla="*/ 0 h 12"/>
              <a:gd name="T6" fmla="*/ 0 w 720"/>
              <a:gd name="T7" fmla="*/ 2147483647 h 12"/>
              <a:gd name="T8" fmla="*/ 2147483647 w 720"/>
              <a:gd name="T9" fmla="*/ 2147483647 h 12"/>
              <a:gd name="T10" fmla="*/ 2147483647 w 720"/>
              <a:gd name="T11" fmla="*/ 2147483647 h 12"/>
              <a:gd name="T12" fmla="*/ 2147483647 w 720"/>
              <a:gd name="T13" fmla="*/ 2147483647 h 12"/>
              <a:gd name="T14" fmla="*/ 2147483647 w 720"/>
              <a:gd name="T15" fmla="*/ 2147483647 h 12"/>
              <a:gd name="T16" fmla="*/ 2147483647 w 720"/>
              <a:gd name="T17" fmla="*/ 0 h 12"/>
              <a:gd name="T18" fmla="*/ 2147483647 w 72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20"/>
              <a:gd name="T31" fmla="*/ 0 h 12"/>
              <a:gd name="T32" fmla="*/ 720 w 72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20" h="12">
                <a:moveTo>
                  <a:pt x="720" y="6"/>
                </a:moveTo>
                <a:lnTo>
                  <a:pt x="714" y="0"/>
                </a:lnTo>
                <a:lnTo>
                  <a:pt x="0" y="0"/>
                </a:lnTo>
                <a:lnTo>
                  <a:pt x="0" y="12"/>
                </a:lnTo>
                <a:lnTo>
                  <a:pt x="714" y="12"/>
                </a:lnTo>
                <a:lnTo>
                  <a:pt x="720" y="6"/>
                </a:lnTo>
                <a:lnTo>
                  <a:pt x="714" y="12"/>
                </a:lnTo>
                <a:lnTo>
                  <a:pt x="720" y="6"/>
                </a:lnTo>
                <a:lnTo>
                  <a:pt x="714" y="0"/>
                </a:lnTo>
                <a:lnTo>
                  <a:pt x="72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5" name="Freeform 71">
            <a:extLst>
              <a:ext uri="{FF2B5EF4-FFF2-40B4-BE49-F238E27FC236}">
                <a16:creationId xmlns:a16="http://schemas.microsoft.com/office/drawing/2014/main" id="{3991314B-6015-3D44-8EB9-B6AB180EF1F9}"/>
              </a:ext>
            </a:extLst>
          </p:cNvPr>
          <p:cNvSpPr>
            <a:spLocks/>
          </p:cNvSpPr>
          <p:nvPr/>
        </p:nvSpPr>
        <p:spPr bwMode="auto">
          <a:xfrm>
            <a:off x="4116388" y="3898900"/>
            <a:ext cx="23812" cy="1571625"/>
          </a:xfrm>
          <a:custGeom>
            <a:avLst/>
            <a:gdLst>
              <a:gd name="T0" fmla="*/ 2147483647 w 12"/>
              <a:gd name="T1" fmla="*/ 0 h 708"/>
              <a:gd name="T2" fmla="*/ 0 w 12"/>
              <a:gd name="T3" fmla="*/ 2147483647 h 708"/>
              <a:gd name="T4" fmla="*/ 0 w 12"/>
              <a:gd name="T5" fmla="*/ 2147483647 h 708"/>
              <a:gd name="T6" fmla="*/ 2147483647 w 12"/>
              <a:gd name="T7" fmla="*/ 2147483647 h 708"/>
              <a:gd name="T8" fmla="*/ 2147483647 w 12"/>
              <a:gd name="T9" fmla="*/ 2147483647 h 708"/>
              <a:gd name="T10" fmla="*/ 2147483647 w 12"/>
              <a:gd name="T11" fmla="*/ 0 h 708"/>
              <a:gd name="T12" fmla="*/ 2147483647 w 12"/>
              <a:gd name="T13" fmla="*/ 2147483647 h 708"/>
              <a:gd name="T14" fmla="*/ 2147483647 w 12"/>
              <a:gd name="T15" fmla="*/ 0 h 708"/>
              <a:gd name="T16" fmla="*/ 0 w 12"/>
              <a:gd name="T17" fmla="*/ 2147483647 h 708"/>
              <a:gd name="T18" fmla="*/ 2147483647 w 12"/>
              <a:gd name="T19" fmla="*/ 0 h 70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8"/>
              <a:gd name="T32" fmla="*/ 12 w 12"/>
              <a:gd name="T33" fmla="*/ 708 h 70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8">
                <a:moveTo>
                  <a:pt x="6" y="0"/>
                </a:moveTo>
                <a:lnTo>
                  <a:pt x="0" y="6"/>
                </a:lnTo>
                <a:lnTo>
                  <a:pt x="0" y="708"/>
                </a:lnTo>
                <a:lnTo>
                  <a:pt x="12" y="708"/>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6" name="Freeform 72">
            <a:extLst>
              <a:ext uri="{FF2B5EF4-FFF2-40B4-BE49-F238E27FC236}">
                <a16:creationId xmlns:a16="http://schemas.microsoft.com/office/drawing/2014/main" id="{8A507CB1-1B92-2C48-B60B-FBDEBCA8EE3F}"/>
              </a:ext>
            </a:extLst>
          </p:cNvPr>
          <p:cNvSpPr>
            <a:spLocks/>
          </p:cNvSpPr>
          <p:nvPr/>
        </p:nvSpPr>
        <p:spPr bwMode="auto">
          <a:xfrm>
            <a:off x="4116388" y="3925888"/>
            <a:ext cx="746125" cy="333375"/>
          </a:xfrm>
          <a:custGeom>
            <a:avLst/>
            <a:gdLst>
              <a:gd name="T0" fmla="*/ 0 w 378"/>
              <a:gd name="T1" fmla="*/ 2147483647 h 150"/>
              <a:gd name="T2" fmla="*/ 2147483647 w 378"/>
              <a:gd name="T3" fmla="*/ 2147483647 h 150"/>
              <a:gd name="T4" fmla="*/ 2147483647 w 378"/>
              <a:gd name="T5" fmla="*/ 2147483647 h 150"/>
              <a:gd name="T6" fmla="*/ 2147483647 w 378"/>
              <a:gd name="T7" fmla="*/ 2147483647 h 150"/>
              <a:gd name="T8" fmla="*/ 2147483647 w 378"/>
              <a:gd name="T9" fmla="*/ 0 h 150"/>
              <a:gd name="T10" fmla="*/ 0 w 378"/>
              <a:gd name="T11" fmla="*/ 2147483647 h 150"/>
              <a:gd name="T12" fmla="*/ 2147483647 w 378"/>
              <a:gd name="T13" fmla="*/ 0 h 150"/>
              <a:gd name="T14" fmla="*/ 0 w 378"/>
              <a:gd name="T15" fmla="*/ 0 h 150"/>
              <a:gd name="T16" fmla="*/ 2147483647 w 378"/>
              <a:gd name="T17" fmla="*/ 2147483647 h 150"/>
              <a:gd name="T18" fmla="*/ 0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0" y="6"/>
                </a:moveTo>
                <a:lnTo>
                  <a:pt x="6" y="12"/>
                </a:lnTo>
                <a:lnTo>
                  <a:pt x="378" y="150"/>
                </a:lnTo>
                <a:lnTo>
                  <a:pt x="378" y="138"/>
                </a:lnTo>
                <a:lnTo>
                  <a:pt x="12" y="0"/>
                </a:lnTo>
                <a:lnTo>
                  <a:pt x="0" y="6"/>
                </a:lnTo>
                <a:lnTo>
                  <a:pt x="12" y="0"/>
                </a:lnTo>
                <a:lnTo>
                  <a:pt x="0" y="0"/>
                </a:lnTo>
                <a:lnTo>
                  <a:pt x="6" y="12"/>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7" name="Freeform 73">
            <a:extLst>
              <a:ext uri="{FF2B5EF4-FFF2-40B4-BE49-F238E27FC236}">
                <a16:creationId xmlns:a16="http://schemas.microsoft.com/office/drawing/2014/main" id="{A790155E-56C6-4646-B2E0-93527A80BA70}"/>
              </a:ext>
            </a:extLst>
          </p:cNvPr>
          <p:cNvSpPr>
            <a:spLocks/>
          </p:cNvSpPr>
          <p:nvPr/>
        </p:nvSpPr>
        <p:spPr bwMode="auto">
          <a:xfrm>
            <a:off x="4116388" y="3940175"/>
            <a:ext cx="23812" cy="1544638"/>
          </a:xfrm>
          <a:custGeom>
            <a:avLst/>
            <a:gdLst>
              <a:gd name="T0" fmla="*/ 2147483647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2147483647 w 12"/>
              <a:gd name="T11" fmla="*/ 2147483647 h 696"/>
              <a:gd name="T12" fmla="*/ 0 w 12"/>
              <a:gd name="T13" fmla="*/ 2147483647 h 696"/>
              <a:gd name="T14" fmla="*/ 2147483647 w 12"/>
              <a:gd name="T15" fmla="*/ 2147483647 h 696"/>
              <a:gd name="T16" fmla="*/ 2147483647 w 12"/>
              <a:gd name="T17" fmla="*/ 2147483647 h 696"/>
              <a:gd name="T18" fmla="*/ 2147483647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6" y="696"/>
                </a:moveTo>
                <a:lnTo>
                  <a:pt x="12" y="690"/>
                </a:lnTo>
                <a:lnTo>
                  <a:pt x="12" y="0"/>
                </a:lnTo>
                <a:lnTo>
                  <a:pt x="0" y="0"/>
                </a:lnTo>
                <a:lnTo>
                  <a:pt x="0" y="690"/>
                </a:lnTo>
                <a:lnTo>
                  <a:pt x="6" y="696"/>
                </a:lnTo>
                <a:lnTo>
                  <a:pt x="0" y="690"/>
                </a:lnTo>
                <a:lnTo>
                  <a:pt x="6" y="696"/>
                </a:lnTo>
                <a:lnTo>
                  <a:pt x="12" y="690"/>
                </a:lnTo>
                <a:lnTo>
                  <a:pt x="6"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8" name="Freeform 74">
            <a:extLst>
              <a:ext uri="{FF2B5EF4-FFF2-40B4-BE49-F238E27FC236}">
                <a16:creationId xmlns:a16="http://schemas.microsoft.com/office/drawing/2014/main" id="{A4A73E1D-E4AF-5945-A78B-9FC5438D9345}"/>
              </a:ext>
            </a:extLst>
          </p:cNvPr>
          <p:cNvSpPr>
            <a:spLocks/>
          </p:cNvSpPr>
          <p:nvPr/>
        </p:nvSpPr>
        <p:spPr bwMode="auto">
          <a:xfrm>
            <a:off x="4129088" y="5457825"/>
            <a:ext cx="744537" cy="333375"/>
          </a:xfrm>
          <a:custGeom>
            <a:avLst/>
            <a:gdLst>
              <a:gd name="T0" fmla="*/ 2147483647 w 378"/>
              <a:gd name="T1" fmla="*/ 2147483647 h 150"/>
              <a:gd name="T2" fmla="*/ 2147483647 w 378"/>
              <a:gd name="T3" fmla="*/ 2147483647 h 150"/>
              <a:gd name="T4" fmla="*/ 0 w 378"/>
              <a:gd name="T5" fmla="*/ 0 h 150"/>
              <a:gd name="T6" fmla="*/ 0 w 378"/>
              <a:gd name="T7" fmla="*/ 2147483647 h 150"/>
              <a:gd name="T8" fmla="*/ 2147483647 w 378"/>
              <a:gd name="T9" fmla="*/ 2147483647 h 150"/>
              <a:gd name="T10" fmla="*/ 2147483647 w 378"/>
              <a:gd name="T11" fmla="*/ 2147483647 h 150"/>
              <a:gd name="T12" fmla="*/ 2147483647 w 378"/>
              <a:gd name="T13" fmla="*/ 2147483647 h 150"/>
              <a:gd name="T14" fmla="*/ 2147483647 w 378"/>
              <a:gd name="T15" fmla="*/ 2147483647 h 150"/>
              <a:gd name="T16" fmla="*/ 2147483647 w 378"/>
              <a:gd name="T17" fmla="*/ 2147483647 h 150"/>
              <a:gd name="T18" fmla="*/ 2147483647 w 378"/>
              <a:gd name="T19" fmla="*/ 2147483647 h 1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78"/>
              <a:gd name="T31" fmla="*/ 0 h 150"/>
              <a:gd name="T32" fmla="*/ 378 w 378"/>
              <a:gd name="T33" fmla="*/ 150 h 1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78" h="150">
                <a:moveTo>
                  <a:pt x="378" y="150"/>
                </a:moveTo>
                <a:lnTo>
                  <a:pt x="372" y="144"/>
                </a:lnTo>
                <a:lnTo>
                  <a:pt x="0" y="0"/>
                </a:lnTo>
                <a:lnTo>
                  <a:pt x="0" y="12"/>
                </a:lnTo>
                <a:lnTo>
                  <a:pt x="366" y="150"/>
                </a:lnTo>
                <a:lnTo>
                  <a:pt x="378" y="150"/>
                </a:lnTo>
                <a:lnTo>
                  <a:pt x="366" y="150"/>
                </a:lnTo>
                <a:lnTo>
                  <a:pt x="378" y="150"/>
                </a:lnTo>
                <a:lnTo>
                  <a:pt x="372" y="144"/>
                </a:lnTo>
                <a:lnTo>
                  <a:pt x="378" y="15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39" name="Freeform 75">
            <a:extLst>
              <a:ext uri="{FF2B5EF4-FFF2-40B4-BE49-F238E27FC236}">
                <a16:creationId xmlns:a16="http://schemas.microsoft.com/office/drawing/2014/main" id="{1177BC77-A09F-804B-8BE7-91DC86645DDF}"/>
              </a:ext>
            </a:extLst>
          </p:cNvPr>
          <p:cNvSpPr>
            <a:spLocks/>
          </p:cNvSpPr>
          <p:nvPr/>
        </p:nvSpPr>
        <p:spPr bwMode="auto">
          <a:xfrm>
            <a:off x="4849813" y="4232275"/>
            <a:ext cx="23812"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12"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0" name="Freeform 76">
            <a:extLst>
              <a:ext uri="{FF2B5EF4-FFF2-40B4-BE49-F238E27FC236}">
                <a16:creationId xmlns:a16="http://schemas.microsoft.com/office/drawing/2014/main" id="{CFD01869-67C5-A742-8931-ACFE51726031}"/>
              </a:ext>
            </a:extLst>
          </p:cNvPr>
          <p:cNvSpPr>
            <a:spLocks/>
          </p:cNvSpPr>
          <p:nvPr/>
        </p:nvSpPr>
        <p:spPr bwMode="auto">
          <a:xfrm>
            <a:off x="2732088" y="3898900"/>
            <a:ext cx="1360487" cy="26988"/>
          </a:xfrm>
          <a:custGeom>
            <a:avLst/>
            <a:gdLst>
              <a:gd name="T0" fmla="*/ 2147483647 w 690"/>
              <a:gd name="T1" fmla="*/ 0 h 12"/>
              <a:gd name="T2" fmla="*/ 2147483647 w 690"/>
              <a:gd name="T3" fmla="*/ 0 h 12"/>
              <a:gd name="T4" fmla="*/ 0 w 690"/>
              <a:gd name="T5" fmla="*/ 0 h 12"/>
              <a:gd name="T6" fmla="*/ 0 w 690"/>
              <a:gd name="T7" fmla="*/ 2147483647 h 12"/>
              <a:gd name="T8" fmla="*/ 2147483647 w 690"/>
              <a:gd name="T9" fmla="*/ 2147483647 h 12"/>
              <a:gd name="T10" fmla="*/ 2147483647 w 690"/>
              <a:gd name="T11" fmla="*/ 0 h 12"/>
              <a:gd name="T12" fmla="*/ 2147483647 w 690"/>
              <a:gd name="T13" fmla="*/ 2147483647 h 12"/>
              <a:gd name="T14" fmla="*/ 2147483647 w 690"/>
              <a:gd name="T15" fmla="*/ 2147483647 h 12"/>
              <a:gd name="T16" fmla="*/ 2147483647 w 690"/>
              <a:gd name="T17" fmla="*/ 0 h 12"/>
              <a:gd name="T18" fmla="*/ 2147483647 w 690"/>
              <a:gd name="T19" fmla="*/ 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690" y="0"/>
                </a:moveTo>
                <a:lnTo>
                  <a:pt x="684" y="0"/>
                </a:lnTo>
                <a:lnTo>
                  <a:pt x="0" y="0"/>
                </a:lnTo>
                <a:lnTo>
                  <a:pt x="0" y="12"/>
                </a:lnTo>
                <a:lnTo>
                  <a:pt x="684" y="12"/>
                </a:lnTo>
                <a:lnTo>
                  <a:pt x="690" y="0"/>
                </a:lnTo>
                <a:lnTo>
                  <a:pt x="684" y="12"/>
                </a:lnTo>
                <a:lnTo>
                  <a:pt x="690" y="6"/>
                </a:lnTo>
                <a:lnTo>
                  <a:pt x="684" y="0"/>
                </a:lnTo>
                <a:lnTo>
                  <a:pt x="690"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1" name="Freeform 77">
            <a:extLst>
              <a:ext uri="{FF2B5EF4-FFF2-40B4-BE49-F238E27FC236}">
                <a16:creationId xmlns:a16="http://schemas.microsoft.com/office/drawing/2014/main" id="{FAE7285E-8FB3-BF41-9AC7-BF71AADFA949}"/>
              </a:ext>
            </a:extLst>
          </p:cNvPr>
          <p:cNvSpPr>
            <a:spLocks/>
          </p:cNvSpPr>
          <p:nvPr/>
        </p:nvSpPr>
        <p:spPr bwMode="auto">
          <a:xfrm>
            <a:off x="4081463" y="3898900"/>
            <a:ext cx="792162" cy="360363"/>
          </a:xfrm>
          <a:custGeom>
            <a:avLst/>
            <a:gdLst>
              <a:gd name="T0" fmla="*/ 2147483647 w 402"/>
              <a:gd name="T1" fmla="*/ 2147483647 h 162"/>
              <a:gd name="T2" fmla="*/ 2147483647 w 402"/>
              <a:gd name="T3" fmla="*/ 2147483647 h 162"/>
              <a:gd name="T4" fmla="*/ 2147483647 w 402"/>
              <a:gd name="T5" fmla="*/ 0 h 162"/>
              <a:gd name="T6" fmla="*/ 0 w 402"/>
              <a:gd name="T7" fmla="*/ 2147483647 h 162"/>
              <a:gd name="T8" fmla="*/ 2147483647 w 402"/>
              <a:gd name="T9" fmla="*/ 2147483647 h 162"/>
              <a:gd name="T10" fmla="*/ 2147483647 w 402"/>
              <a:gd name="T11" fmla="*/ 2147483647 h 162"/>
              <a:gd name="T12" fmla="*/ 2147483647 w 402"/>
              <a:gd name="T13" fmla="*/ 2147483647 h 162"/>
              <a:gd name="T14" fmla="*/ 2147483647 w 402"/>
              <a:gd name="T15" fmla="*/ 2147483647 h 162"/>
              <a:gd name="T16" fmla="*/ 2147483647 w 402"/>
              <a:gd name="T17" fmla="*/ 2147483647 h 162"/>
              <a:gd name="T18" fmla="*/ 2147483647 w 402"/>
              <a:gd name="T19" fmla="*/ 2147483647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396" y="162"/>
                </a:moveTo>
                <a:lnTo>
                  <a:pt x="396" y="150"/>
                </a:lnTo>
                <a:lnTo>
                  <a:pt x="6" y="0"/>
                </a:lnTo>
                <a:lnTo>
                  <a:pt x="0" y="12"/>
                </a:lnTo>
                <a:lnTo>
                  <a:pt x="396" y="162"/>
                </a:lnTo>
                <a:lnTo>
                  <a:pt x="402" y="162"/>
                </a:lnTo>
                <a:lnTo>
                  <a:pt x="396" y="150"/>
                </a:lnTo>
                <a:lnTo>
                  <a:pt x="396" y="16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2" name="Freeform 78">
            <a:extLst>
              <a:ext uri="{FF2B5EF4-FFF2-40B4-BE49-F238E27FC236}">
                <a16:creationId xmlns:a16="http://schemas.microsoft.com/office/drawing/2014/main" id="{CAC055FF-F5FA-2541-A4C6-4D0CC61DFE56}"/>
              </a:ext>
            </a:extLst>
          </p:cNvPr>
          <p:cNvSpPr>
            <a:spLocks/>
          </p:cNvSpPr>
          <p:nvPr/>
        </p:nvSpPr>
        <p:spPr bwMode="auto">
          <a:xfrm>
            <a:off x="3502025" y="4232275"/>
            <a:ext cx="1360488" cy="26988"/>
          </a:xfrm>
          <a:custGeom>
            <a:avLst/>
            <a:gdLst>
              <a:gd name="T0" fmla="*/ 0 w 690"/>
              <a:gd name="T1" fmla="*/ 2147483647 h 12"/>
              <a:gd name="T2" fmla="*/ 2147483647 w 690"/>
              <a:gd name="T3" fmla="*/ 2147483647 h 12"/>
              <a:gd name="T4" fmla="*/ 2147483647 w 690"/>
              <a:gd name="T5" fmla="*/ 2147483647 h 12"/>
              <a:gd name="T6" fmla="*/ 2147483647 w 690"/>
              <a:gd name="T7" fmla="*/ 0 h 12"/>
              <a:gd name="T8" fmla="*/ 2147483647 w 690"/>
              <a:gd name="T9" fmla="*/ 0 h 12"/>
              <a:gd name="T10" fmla="*/ 0 w 690"/>
              <a:gd name="T11" fmla="*/ 2147483647 h 12"/>
              <a:gd name="T12" fmla="*/ 2147483647 w 690"/>
              <a:gd name="T13" fmla="*/ 0 h 12"/>
              <a:gd name="T14" fmla="*/ 0 w 690"/>
              <a:gd name="T15" fmla="*/ 2147483647 h 12"/>
              <a:gd name="T16" fmla="*/ 2147483647 w 690"/>
              <a:gd name="T17" fmla="*/ 2147483647 h 12"/>
              <a:gd name="T18" fmla="*/ 0 w 690"/>
              <a:gd name="T19" fmla="*/ 2147483647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90"/>
              <a:gd name="T31" fmla="*/ 0 h 12"/>
              <a:gd name="T32" fmla="*/ 690 w 690"/>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90" h="12">
                <a:moveTo>
                  <a:pt x="0" y="12"/>
                </a:moveTo>
                <a:lnTo>
                  <a:pt x="6" y="12"/>
                </a:lnTo>
                <a:lnTo>
                  <a:pt x="690" y="12"/>
                </a:lnTo>
                <a:lnTo>
                  <a:pt x="690" y="0"/>
                </a:lnTo>
                <a:lnTo>
                  <a:pt x="6" y="0"/>
                </a:lnTo>
                <a:lnTo>
                  <a:pt x="0" y="12"/>
                </a:lnTo>
                <a:lnTo>
                  <a:pt x="6" y="0"/>
                </a:lnTo>
                <a:lnTo>
                  <a:pt x="0" y="6"/>
                </a:lnTo>
                <a:lnTo>
                  <a:pt x="6" y="12"/>
                </a:lnTo>
                <a:lnTo>
                  <a:pt x="0" y="12"/>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3" name="Freeform 79">
            <a:extLst>
              <a:ext uri="{FF2B5EF4-FFF2-40B4-BE49-F238E27FC236}">
                <a16:creationId xmlns:a16="http://schemas.microsoft.com/office/drawing/2014/main" id="{FABD6893-11B8-6D43-ACF5-9A059F2CDAFE}"/>
              </a:ext>
            </a:extLst>
          </p:cNvPr>
          <p:cNvSpPr>
            <a:spLocks/>
          </p:cNvSpPr>
          <p:nvPr/>
        </p:nvSpPr>
        <p:spPr bwMode="auto">
          <a:xfrm>
            <a:off x="2720975" y="3898900"/>
            <a:ext cx="792163" cy="360363"/>
          </a:xfrm>
          <a:custGeom>
            <a:avLst/>
            <a:gdLst>
              <a:gd name="T0" fmla="*/ 2147483647 w 402"/>
              <a:gd name="T1" fmla="*/ 0 h 162"/>
              <a:gd name="T2" fmla="*/ 2147483647 w 402"/>
              <a:gd name="T3" fmla="*/ 2147483647 h 162"/>
              <a:gd name="T4" fmla="*/ 2147483647 w 402"/>
              <a:gd name="T5" fmla="*/ 2147483647 h 162"/>
              <a:gd name="T6" fmla="*/ 2147483647 w 402"/>
              <a:gd name="T7" fmla="*/ 2147483647 h 162"/>
              <a:gd name="T8" fmla="*/ 2147483647 w 402"/>
              <a:gd name="T9" fmla="*/ 0 h 162"/>
              <a:gd name="T10" fmla="*/ 2147483647 w 402"/>
              <a:gd name="T11" fmla="*/ 0 h 162"/>
              <a:gd name="T12" fmla="*/ 2147483647 w 402"/>
              <a:gd name="T13" fmla="*/ 0 h 162"/>
              <a:gd name="T14" fmla="*/ 0 w 402"/>
              <a:gd name="T15" fmla="*/ 2147483647 h 162"/>
              <a:gd name="T16" fmla="*/ 2147483647 w 402"/>
              <a:gd name="T17" fmla="*/ 2147483647 h 162"/>
              <a:gd name="T18" fmla="*/ 2147483647 w 402"/>
              <a:gd name="T19" fmla="*/ 0 h 16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2"/>
              <a:gd name="T31" fmla="*/ 0 h 162"/>
              <a:gd name="T32" fmla="*/ 402 w 402"/>
              <a:gd name="T33" fmla="*/ 162 h 16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2" h="162">
                <a:moveTo>
                  <a:pt x="6" y="0"/>
                </a:moveTo>
                <a:lnTo>
                  <a:pt x="6" y="12"/>
                </a:lnTo>
                <a:lnTo>
                  <a:pt x="396" y="162"/>
                </a:lnTo>
                <a:lnTo>
                  <a:pt x="402" y="150"/>
                </a:lnTo>
                <a:lnTo>
                  <a:pt x="6" y="0"/>
                </a:lnTo>
                <a:lnTo>
                  <a:pt x="0" y="6"/>
                </a:lnTo>
                <a:lnTo>
                  <a:pt x="6" y="12"/>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4" name="Freeform 80">
            <a:extLst>
              <a:ext uri="{FF2B5EF4-FFF2-40B4-BE49-F238E27FC236}">
                <a16:creationId xmlns:a16="http://schemas.microsoft.com/office/drawing/2014/main" id="{73458C1E-1940-A844-8527-944F263404A8}"/>
              </a:ext>
            </a:extLst>
          </p:cNvPr>
          <p:cNvSpPr>
            <a:spLocks/>
          </p:cNvSpPr>
          <p:nvPr/>
        </p:nvSpPr>
        <p:spPr bwMode="auto">
          <a:xfrm>
            <a:off x="4246563" y="5616575"/>
            <a:ext cx="296862" cy="333375"/>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5" name="Rectangle 81">
            <a:extLst>
              <a:ext uri="{FF2B5EF4-FFF2-40B4-BE49-F238E27FC236}">
                <a16:creationId xmlns:a16="http://schemas.microsoft.com/office/drawing/2014/main" id="{F55A52C6-2204-4B4A-8647-F39CD71568D7}"/>
              </a:ext>
            </a:extLst>
          </p:cNvPr>
          <p:cNvSpPr>
            <a:spLocks noChangeArrowheads="1"/>
          </p:cNvSpPr>
          <p:nvPr/>
        </p:nvSpPr>
        <p:spPr bwMode="auto">
          <a:xfrm>
            <a:off x="4010025" y="5764213"/>
            <a:ext cx="249238" cy="52387"/>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46" name="Rectangle 82">
            <a:extLst>
              <a:ext uri="{FF2B5EF4-FFF2-40B4-BE49-F238E27FC236}">
                <a16:creationId xmlns:a16="http://schemas.microsoft.com/office/drawing/2014/main" id="{CA82EA17-80FE-334E-878C-1B5C0C4E55B3}"/>
              </a:ext>
            </a:extLst>
          </p:cNvPr>
          <p:cNvSpPr>
            <a:spLocks noChangeArrowheads="1"/>
          </p:cNvSpPr>
          <p:nvPr/>
        </p:nvSpPr>
        <p:spPr bwMode="auto">
          <a:xfrm>
            <a:off x="5002213" y="4951413"/>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47" name="Rectangle 83">
            <a:extLst>
              <a:ext uri="{FF2B5EF4-FFF2-40B4-BE49-F238E27FC236}">
                <a16:creationId xmlns:a16="http://schemas.microsoft.com/office/drawing/2014/main" id="{7519A5A7-1F4B-4542-BFEA-C37A7D9E630E}"/>
              </a:ext>
            </a:extLst>
          </p:cNvPr>
          <p:cNvSpPr>
            <a:spLocks noChangeArrowheads="1"/>
          </p:cNvSpPr>
          <p:nvPr/>
        </p:nvSpPr>
        <p:spPr bwMode="auto">
          <a:xfrm>
            <a:off x="5257800" y="51054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y</a:t>
            </a:r>
            <a:endParaRPr lang="en-US" altLang="en-US" sz="1400"/>
          </a:p>
        </p:txBody>
      </p:sp>
      <p:sp>
        <p:nvSpPr>
          <p:cNvPr id="21548" name="Freeform 84">
            <a:extLst>
              <a:ext uri="{FF2B5EF4-FFF2-40B4-BE49-F238E27FC236}">
                <a16:creationId xmlns:a16="http://schemas.microsoft.com/office/drawing/2014/main" id="{49A63975-47DA-9440-95F3-D0CECDEAEB4F}"/>
              </a:ext>
            </a:extLst>
          </p:cNvPr>
          <p:cNvSpPr>
            <a:spLocks/>
          </p:cNvSpPr>
          <p:nvPr/>
        </p:nvSpPr>
        <p:spPr bwMode="auto">
          <a:xfrm>
            <a:off x="3714750" y="4778375"/>
            <a:ext cx="331788" cy="306388"/>
          </a:xfrm>
          <a:custGeom>
            <a:avLst/>
            <a:gdLst>
              <a:gd name="T0" fmla="*/ 0 w 168"/>
              <a:gd name="T1" fmla="*/ 0 h 138"/>
              <a:gd name="T2" fmla="*/ 2147483647 w 168"/>
              <a:gd name="T3" fmla="*/ 2147483647 h 138"/>
              <a:gd name="T4" fmla="*/ 2147483647 w 168"/>
              <a:gd name="T5" fmla="*/ 2147483647 h 138"/>
              <a:gd name="T6" fmla="*/ 0 w 168"/>
              <a:gd name="T7" fmla="*/ 0 h 138"/>
              <a:gd name="T8" fmla="*/ 0 w 168"/>
              <a:gd name="T9" fmla="*/ 0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0"/>
                </a:moveTo>
                <a:lnTo>
                  <a:pt x="168" y="6"/>
                </a:lnTo>
                <a:lnTo>
                  <a:pt x="102" y="138"/>
                </a:lnTo>
                <a:lnTo>
                  <a:pt x="0"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49" name="Freeform 85">
            <a:extLst>
              <a:ext uri="{FF2B5EF4-FFF2-40B4-BE49-F238E27FC236}">
                <a16:creationId xmlns:a16="http://schemas.microsoft.com/office/drawing/2014/main" id="{32D9A183-2B39-784D-8F70-9733419C667C}"/>
              </a:ext>
            </a:extLst>
          </p:cNvPr>
          <p:cNvSpPr>
            <a:spLocks/>
          </p:cNvSpPr>
          <p:nvPr/>
        </p:nvSpPr>
        <p:spPr bwMode="auto">
          <a:xfrm>
            <a:off x="3951288" y="4899025"/>
            <a:ext cx="47625" cy="65088"/>
          </a:xfrm>
          <a:custGeom>
            <a:avLst/>
            <a:gdLst>
              <a:gd name="T0" fmla="*/ 2147483647 w 24"/>
              <a:gd name="T1" fmla="*/ 2147483647 h 30"/>
              <a:gd name="T2" fmla="*/ 2147483647 w 24"/>
              <a:gd name="T3" fmla="*/ 2147483647 h 30"/>
              <a:gd name="T4" fmla="*/ 0 w 24"/>
              <a:gd name="T5" fmla="*/ 2147483647 h 30"/>
              <a:gd name="T6" fmla="*/ 2147483647 w 24"/>
              <a:gd name="T7" fmla="*/ 0 h 30"/>
              <a:gd name="T8" fmla="*/ 2147483647 w 24"/>
              <a:gd name="T9" fmla="*/ 2147483647 h 30"/>
              <a:gd name="T10" fmla="*/ 0 60000 65536"/>
              <a:gd name="T11" fmla="*/ 0 60000 65536"/>
              <a:gd name="T12" fmla="*/ 0 60000 65536"/>
              <a:gd name="T13" fmla="*/ 0 60000 65536"/>
              <a:gd name="T14" fmla="*/ 0 60000 65536"/>
              <a:gd name="T15" fmla="*/ 0 w 24"/>
              <a:gd name="T16" fmla="*/ 0 h 30"/>
              <a:gd name="T17" fmla="*/ 24 w 24"/>
              <a:gd name="T18" fmla="*/ 30 h 30"/>
            </a:gdLst>
            <a:ahLst/>
            <a:cxnLst>
              <a:cxn ang="T10">
                <a:pos x="T0" y="T1"/>
              </a:cxn>
              <a:cxn ang="T11">
                <a:pos x="T2" y="T3"/>
              </a:cxn>
              <a:cxn ang="T12">
                <a:pos x="T4" y="T5"/>
              </a:cxn>
              <a:cxn ang="T13">
                <a:pos x="T6" y="T7"/>
              </a:cxn>
              <a:cxn ang="T14">
                <a:pos x="T8" y="T9"/>
              </a:cxn>
            </a:cxnLst>
            <a:rect l="T15" t="T16" r="T17" b="T18"/>
            <a:pathLst>
              <a:path w="24" h="30">
                <a:moveTo>
                  <a:pt x="24" y="6"/>
                </a:moveTo>
                <a:lnTo>
                  <a:pt x="12" y="30"/>
                </a:lnTo>
                <a:lnTo>
                  <a:pt x="0" y="24"/>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0" name="Freeform 86">
            <a:extLst>
              <a:ext uri="{FF2B5EF4-FFF2-40B4-BE49-F238E27FC236}">
                <a16:creationId xmlns:a16="http://schemas.microsoft.com/office/drawing/2014/main" id="{E52693E8-F0F5-6F40-BEE2-1782964D9654}"/>
              </a:ext>
            </a:extLst>
          </p:cNvPr>
          <p:cNvSpPr>
            <a:spLocks/>
          </p:cNvSpPr>
          <p:nvPr/>
        </p:nvSpPr>
        <p:spPr bwMode="auto">
          <a:xfrm>
            <a:off x="3986213" y="4924425"/>
            <a:ext cx="47625" cy="53975"/>
          </a:xfrm>
          <a:custGeom>
            <a:avLst/>
            <a:gdLst>
              <a:gd name="T0" fmla="*/ 2147483647 w 24"/>
              <a:gd name="T1" fmla="*/ 2147483647 h 24"/>
              <a:gd name="T2" fmla="*/ 2147483647 w 24"/>
              <a:gd name="T3" fmla="*/ 2147483647 h 24"/>
              <a:gd name="T4" fmla="*/ 0 w 24"/>
              <a:gd name="T5" fmla="*/ 2147483647 h 24"/>
              <a:gd name="T6" fmla="*/ 2147483647 w 24"/>
              <a:gd name="T7" fmla="*/ 0 h 24"/>
              <a:gd name="T8" fmla="*/ 2147483647 w 24"/>
              <a:gd name="T9" fmla="*/ 2147483647 h 24"/>
              <a:gd name="T10" fmla="*/ 0 60000 65536"/>
              <a:gd name="T11" fmla="*/ 0 60000 65536"/>
              <a:gd name="T12" fmla="*/ 0 60000 65536"/>
              <a:gd name="T13" fmla="*/ 0 60000 65536"/>
              <a:gd name="T14" fmla="*/ 0 60000 65536"/>
              <a:gd name="T15" fmla="*/ 0 w 24"/>
              <a:gd name="T16" fmla="*/ 0 h 24"/>
              <a:gd name="T17" fmla="*/ 24 w 24"/>
              <a:gd name="T18" fmla="*/ 24 h 24"/>
            </a:gdLst>
            <a:ahLst/>
            <a:cxnLst>
              <a:cxn ang="T10">
                <a:pos x="T0" y="T1"/>
              </a:cxn>
              <a:cxn ang="T11">
                <a:pos x="T2" y="T3"/>
              </a:cxn>
              <a:cxn ang="T12">
                <a:pos x="T4" y="T5"/>
              </a:cxn>
              <a:cxn ang="T13">
                <a:pos x="T6" y="T7"/>
              </a:cxn>
              <a:cxn ang="T14">
                <a:pos x="T8" y="T9"/>
              </a:cxn>
            </a:cxnLst>
            <a:rect l="T15" t="T16" r="T17" b="T18"/>
            <a:pathLst>
              <a:path w="24" h="24">
                <a:moveTo>
                  <a:pt x="24" y="6"/>
                </a:moveTo>
                <a:lnTo>
                  <a:pt x="12" y="24"/>
                </a:lnTo>
                <a:lnTo>
                  <a:pt x="0" y="18"/>
                </a:lnTo>
                <a:lnTo>
                  <a:pt x="12" y="0"/>
                </a:lnTo>
                <a:lnTo>
                  <a:pt x="24"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1" name="Freeform 87">
            <a:extLst>
              <a:ext uri="{FF2B5EF4-FFF2-40B4-BE49-F238E27FC236}">
                <a16:creationId xmlns:a16="http://schemas.microsoft.com/office/drawing/2014/main" id="{2B25043D-0CFA-3B4C-8925-AAD17C4983F7}"/>
              </a:ext>
            </a:extLst>
          </p:cNvPr>
          <p:cNvSpPr>
            <a:spLocks/>
          </p:cNvSpPr>
          <p:nvPr/>
        </p:nvSpPr>
        <p:spPr bwMode="auto">
          <a:xfrm>
            <a:off x="4033838" y="4938713"/>
            <a:ext cx="34925" cy="66675"/>
          </a:xfrm>
          <a:custGeom>
            <a:avLst/>
            <a:gdLst>
              <a:gd name="T0" fmla="*/ 2147483647 w 18"/>
              <a:gd name="T1" fmla="*/ 2147483647 h 30"/>
              <a:gd name="T2" fmla="*/ 2147483647 w 18"/>
              <a:gd name="T3" fmla="*/ 2147483647 h 30"/>
              <a:gd name="T4" fmla="*/ 0 w 18"/>
              <a:gd name="T5" fmla="*/ 2147483647 h 30"/>
              <a:gd name="T6" fmla="*/ 2147483647 w 18"/>
              <a:gd name="T7" fmla="*/ 0 h 30"/>
              <a:gd name="T8" fmla="*/ 2147483647 w 18"/>
              <a:gd name="T9" fmla="*/ 2147483647 h 30"/>
              <a:gd name="T10" fmla="*/ 0 60000 65536"/>
              <a:gd name="T11" fmla="*/ 0 60000 65536"/>
              <a:gd name="T12" fmla="*/ 0 60000 65536"/>
              <a:gd name="T13" fmla="*/ 0 60000 65536"/>
              <a:gd name="T14" fmla="*/ 0 60000 65536"/>
              <a:gd name="T15" fmla="*/ 0 w 18"/>
              <a:gd name="T16" fmla="*/ 0 h 30"/>
              <a:gd name="T17" fmla="*/ 18 w 18"/>
              <a:gd name="T18" fmla="*/ 30 h 30"/>
            </a:gdLst>
            <a:ahLst/>
            <a:cxnLst>
              <a:cxn ang="T10">
                <a:pos x="T0" y="T1"/>
              </a:cxn>
              <a:cxn ang="T11">
                <a:pos x="T2" y="T3"/>
              </a:cxn>
              <a:cxn ang="T12">
                <a:pos x="T4" y="T5"/>
              </a:cxn>
              <a:cxn ang="T13">
                <a:pos x="T6" y="T7"/>
              </a:cxn>
              <a:cxn ang="T14">
                <a:pos x="T8" y="T9"/>
              </a:cxn>
            </a:cxnLst>
            <a:rect l="T15" t="T16" r="T17" b="T18"/>
            <a:pathLst>
              <a:path w="18" h="30">
                <a:moveTo>
                  <a:pt x="18" y="6"/>
                </a:moveTo>
                <a:lnTo>
                  <a:pt x="6" y="30"/>
                </a:lnTo>
                <a:lnTo>
                  <a:pt x="0" y="24"/>
                </a:lnTo>
                <a:lnTo>
                  <a:pt x="6"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2" name="Freeform 88">
            <a:extLst>
              <a:ext uri="{FF2B5EF4-FFF2-40B4-BE49-F238E27FC236}">
                <a16:creationId xmlns:a16="http://schemas.microsoft.com/office/drawing/2014/main" id="{4D9E73EA-7596-604C-ABD1-57E1CDF6A035}"/>
              </a:ext>
            </a:extLst>
          </p:cNvPr>
          <p:cNvSpPr>
            <a:spLocks/>
          </p:cNvSpPr>
          <p:nvPr/>
        </p:nvSpPr>
        <p:spPr bwMode="auto">
          <a:xfrm>
            <a:off x="4068763" y="4964113"/>
            <a:ext cx="36512" cy="53975"/>
          </a:xfrm>
          <a:custGeom>
            <a:avLst/>
            <a:gdLst>
              <a:gd name="T0" fmla="*/ 2147483647 w 18"/>
              <a:gd name="T1" fmla="*/ 2147483647 h 24"/>
              <a:gd name="T2" fmla="*/ 2147483647 w 18"/>
              <a:gd name="T3" fmla="*/ 2147483647 h 24"/>
              <a:gd name="T4" fmla="*/ 0 w 18"/>
              <a:gd name="T5" fmla="*/ 2147483647 h 24"/>
              <a:gd name="T6" fmla="*/ 2147483647 w 18"/>
              <a:gd name="T7" fmla="*/ 0 h 24"/>
              <a:gd name="T8" fmla="*/ 2147483647 w 18"/>
              <a:gd name="T9" fmla="*/ 2147483647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6"/>
                </a:moveTo>
                <a:lnTo>
                  <a:pt x="6" y="24"/>
                </a:lnTo>
                <a:lnTo>
                  <a:pt x="0" y="24"/>
                </a:lnTo>
                <a:lnTo>
                  <a:pt x="12" y="0"/>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3" name="Freeform 89">
            <a:extLst>
              <a:ext uri="{FF2B5EF4-FFF2-40B4-BE49-F238E27FC236}">
                <a16:creationId xmlns:a16="http://schemas.microsoft.com/office/drawing/2014/main" id="{0D3AED73-1904-F047-ADCC-166FAC087722}"/>
              </a:ext>
            </a:extLst>
          </p:cNvPr>
          <p:cNvSpPr>
            <a:spLocks/>
          </p:cNvSpPr>
          <p:nvPr/>
        </p:nvSpPr>
        <p:spPr bwMode="auto">
          <a:xfrm>
            <a:off x="4105275" y="4991100"/>
            <a:ext cx="34925" cy="53975"/>
          </a:xfrm>
          <a:custGeom>
            <a:avLst/>
            <a:gdLst>
              <a:gd name="T0" fmla="*/ 2147483647 w 18"/>
              <a:gd name="T1" fmla="*/ 0 h 24"/>
              <a:gd name="T2" fmla="*/ 2147483647 w 18"/>
              <a:gd name="T3" fmla="*/ 2147483647 h 24"/>
              <a:gd name="T4" fmla="*/ 0 w 18"/>
              <a:gd name="T5" fmla="*/ 2147483647 h 24"/>
              <a:gd name="T6" fmla="*/ 2147483647 w 18"/>
              <a:gd name="T7" fmla="*/ 0 h 24"/>
              <a:gd name="T8" fmla="*/ 2147483647 w 18"/>
              <a:gd name="T9" fmla="*/ 0 h 24"/>
              <a:gd name="T10" fmla="*/ 0 60000 65536"/>
              <a:gd name="T11" fmla="*/ 0 60000 65536"/>
              <a:gd name="T12" fmla="*/ 0 60000 65536"/>
              <a:gd name="T13" fmla="*/ 0 60000 65536"/>
              <a:gd name="T14" fmla="*/ 0 60000 65536"/>
              <a:gd name="T15" fmla="*/ 0 w 18"/>
              <a:gd name="T16" fmla="*/ 0 h 24"/>
              <a:gd name="T17" fmla="*/ 18 w 18"/>
              <a:gd name="T18" fmla="*/ 24 h 24"/>
            </a:gdLst>
            <a:ahLst/>
            <a:cxnLst>
              <a:cxn ang="T10">
                <a:pos x="T0" y="T1"/>
              </a:cxn>
              <a:cxn ang="T11">
                <a:pos x="T2" y="T3"/>
              </a:cxn>
              <a:cxn ang="T12">
                <a:pos x="T4" y="T5"/>
              </a:cxn>
              <a:cxn ang="T13">
                <a:pos x="T6" y="T7"/>
              </a:cxn>
              <a:cxn ang="T14">
                <a:pos x="T8" y="T9"/>
              </a:cxn>
            </a:cxnLst>
            <a:rect l="T15" t="T16" r="T17" b="T18"/>
            <a:pathLst>
              <a:path w="18" h="24">
                <a:moveTo>
                  <a:pt x="18" y="0"/>
                </a:moveTo>
                <a:lnTo>
                  <a:pt x="6" y="24"/>
                </a:lnTo>
                <a:lnTo>
                  <a:pt x="0" y="18"/>
                </a:lnTo>
                <a:lnTo>
                  <a:pt x="12" y="0"/>
                </a:lnTo>
                <a:lnTo>
                  <a:pt x="18"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4" name="Freeform 90">
            <a:extLst>
              <a:ext uri="{FF2B5EF4-FFF2-40B4-BE49-F238E27FC236}">
                <a16:creationId xmlns:a16="http://schemas.microsoft.com/office/drawing/2014/main" id="{888927C4-B954-0D43-BE84-1F6C27F3FC0B}"/>
              </a:ext>
            </a:extLst>
          </p:cNvPr>
          <p:cNvSpPr>
            <a:spLocks/>
          </p:cNvSpPr>
          <p:nvPr/>
        </p:nvSpPr>
        <p:spPr bwMode="auto">
          <a:xfrm>
            <a:off x="4140200" y="5005388"/>
            <a:ext cx="23813" cy="52387"/>
          </a:xfrm>
          <a:custGeom>
            <a:avLst/>
            <a:gdLst>
              <a:gd name="T0" fmla="*/ 2147483647 w 12"/>
              <a:gd name="T1" fmla="*/ 0 h 24"/>
              <a:gd name="T2" fmla="*/ 2147483647 w 12"/>
              <a:gd name="T3" fmla="*/ 0 h 24"/>
              <a:gd name="T4" fmla="*/ 0 w 12"/>
              <a:gd name="T5" fmla="*/ 2147483647 h 24"/>
              <a:gd name="T6" fmla="*/ 0 w 12"/>
              <a:gd name="T7" fmla="*/ 2147483647 h 24"/>
              <a:gd name="T8" fmla="*/ 2147483647 w 12"/>
              <a:gd name="T9" fmla="*/ 0 h 24"/>
              <a:gd name="T10" fmla="*/ 0 60000 65536"/>
              <a:gd name="T11" fmla="*/ 0 60000 65536"/>
              <a:gd name="T12" fmla="*/ 0 60000 65536"/>
              <a:gd name="T13" fmla="*/ 0 60000 65536"/>
              <a:gd name="T14" fmla="*/ 0 60000 65536"/>
              <a:gd name="T15" fmla="*/ 0 w 12"/>
              <a:gd name="T16" fmla="*/ 0 h 24"/>
              <a:gd name="T17" fmla="*/ 12 w 12"/>
              <a:gd name="T18" fmla="*/ 24 h 24"/>
            </a:gdLst>
            <a:ahLst/>
            <a:cxnLst>
              <a:cxn ang="T10">
                <a:pos x="T0" y="T1"/>
              </a:cxn>
              <a:cxn ang="T11">
                <a:pos x="T2" y="T3"/>
              </a:cxn>
              <a:cxn ang="T12">
                <a:pos x="T4" y="T5"/>
              </a:cxn>
              <a:cxn ang="T13">
                <a:pos x="T6" y="T7"/>
              </a:cxn>
              <a:cxn ang="T14">
                <a:pos x="T8" y="T9"/>
              </a:cxn>
            </a:cxnLst>
            <a:rect l="T15" t="T16" r="T17" b="T18"/>
            <a:pathLst>
              <a:path w="12" h="24">
                <a:moveTo>
                  <a:pt x="12" y="0"/>
                </a:moveTo>
                <a:lnTo>
                  <a:pt x="12" y="0"/>
                </a:lnTo>
                <a:lnTo>
                  <a:pt x="0"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5" name="Freeform 91">
            <a:extLst>
              <a:ext uri="{FF2B5EF4-FFF2-40B4-BE49-F238E27FC236}">
                <a16:creationId xmlns:a16="http://schemas.microsoft.com/office/drawing/2014/main" id="{65255AD6-6B8D-9A4A-B9B5-74F430A43BC1}"/>
              </a:ext>
            </a:extLst>
          </p:cNvPr>
          <p:cNvSpPr>
            <a:spLocks/>
          </p:cNvSpPr>
          <p:nvPr/>
        </p:nvSpPr>
        <p:spPr bwMode="auto">
          <a:xfrm>
            <a:off x="4033838" y="4884738"/>
            <a:ext cx="249237" cy="293687"/>
          </a:xfrm>
          <a:custGeom>
            <a:avLst/>
            <a:gdLst>
              <a:gd name="T0" fmla="*/ 2147483647 w 21"/>
              <a:gd name="T1" fmla="*/ 2147483647 h 22"/>
              <a:gd name="T2" fmla="*/ 2147483647 w 21"/>
              <a:gd name="T3" fmla="*/ 2147483647 h 22"/>
              <a:gd name="T4" fmla="*/ 2147483647 w 21"/>
              <a:gd name="T5" fmla="*/ 2147483647 h 22"/>
              <a:gd name="T6" fmla="*/ 2147483647 w 21"/>
              <a:gd name="T7" fmla="*/ 2147483647 h 22"/>
              <a:gd name="T8" fmla="*/ 2147483647 w 21"/>
              <a:gd name="T9" fmla="*/ 2147483647 h 22"/>
              <a:gd name="T10" fmla="*/ 0 60000 65536"/>
              <a:gd name="T11" fmla="*/ 0 60000 65536"/>
              <a:gd name="T12" fmla="*/ 0 60000 65536"/>
              <a:gd name="T13" fmla="*/ 0 60000 65536"/>
              <a:gd name="T14" fmla="*/ 0 60000 65536"/>
              <a:gd name="T15" fmla="*/ 0 w 21"/>
              <a:gd name="T16" fmla="*/ 0 h 22"/>
              <a:gd name="T17" fmla="*/ 21 w 21"/>
              <a:gd name="T18" fmla="*/ 22 h 22"/>
            </a:gdLst>
            <a:ahLst/>
            <a:cxnLst>
              <a:cxn ang="T10">
                <a:pos x="T0" y="T1"/>
              </a:cxn>
              <a:cxn ang="T11">
                <a:pos x="T2" y="T3"/>
              </a:cxn>
              <a:cxn ang="T12">
                <a:pos x="T4" y="T5"/>
              </a:cxn>
              <a:cxn ang="T13">
                <a:pos x="T6" y="T7"/>
              </a:cxn>
              <a:cxn ang="T14">
                <a:pos x="T8" y="T9"/>
              </a:cxn>
            </a:cxnLst>
            <a:rect l="T15" t="T16" r="T17" b="T18"/>
            <a:pathLst>
              <a:path w="21" h="22">
                <a:moveTo>
                  <a:pt x="7" y="2"/>
                </a:moveTo>
                <a:cubicBezTo>
                  <a:pt x="2" y="4"/>
                  <a:pt x="0" y="10"/>
                  <a:pt x="2" y="14"/>
                </a:cubicBezTo>
                <a:cubicBezTo>
                  <a:pt x="4" y="19"/>
                  <a:pt x="9" y="22"/>
                  <a:pt x="14" y="19"/>
                </a:cubicBezTo>
                <a:cubicBezTo>
                  <a:pt x="19" y="17"/>
                  <a:pt x="21" y="12"/>
                  <a:pt x="19" y="7"/>
                </a:cubicBezTo>
                <a:cubicBezTo>
                  <a:pt x="17" y="2"/>
                  <a:pt x="11" y="0"/>
                  <a:pt x="7" y="2"/>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6" name="Freeform 92">
            <a:extLst>
              <a:ext uri="{FF2B5EF4-FFF2-40B4-BE49-F238E27FC236}">
                <a16:creationId xmlns:a16="http://schemas.microsoft.com/office/drawing/2014/main" id="{FA9252C9-1349-684B-899B-A9355BC3A439}"/>
              </a:ext>
            </a:extLst>
          </p:cNvPr>
          <p:cNvSpPr>
            <a:spLocks/>
          </p:cNvSpPr>
          <p:nvPr/>
        </p:nvSpPr>
        <p:spPr bwMode="auto">
          <a:xfrm>
            <a:off x="4140200" y="5005388"/>
            <a:ext cx="34925" cy="52387"/>
          </a:xfrm>
          <a:custGeom>
            <a:avLst/>
            <a:gdLst>
              <a:gd name="T0" fmla="*/ 2147483647 w 18"/>
              <a:gd name="T1" fmla="*/ 2147483647 h 24"/>
              <a:gd name="T2" fmla="*/ 2147483647 w 18"/>
              <a:gd name="T3" fmla="*/ 0 h 24"/>
              <a:gd name="T4" fmla="*/ 0 w 18"/>
              <a:gd name="T5" fmla="*/ 2147483647 h 24"/>
              <a:gd name="T6" fmla="*/ 0 w 18"/>
              <a:gd name="T7" fmla="*/ 2147483647 h 24"/>
              <a:gd name="T8" fmla="*/ 2147483647 w 18"/>
              <a:gd name="T9" fmla="*/ 2147483647 h 24"/>
              <a:gd name="T10" fmla="*/ 2147483647 w 18"/>
              <a:gd name="T11" fmla="*/ 2147483647 h 24"/>
              <a:gd name="T12" fmla="*/ 0 60000 65536"/>
              <a:gd name="T13" fmla="*/ 0 60000 65536"/>
              <a:gd name="T14" fmla="*/ 0 60000 65536"/>
              <a:gd name="T15" fmla="*/ 0 60000 65536"/>
              <a:gd name="T16" fmla="*/ 0 60000 65536"/>
              <a:gd name="T17" fmla="*/ 0 60000 65536"/>
              <a:gd name="T18" fmla="*/ 0 w 18"/>
              <a:gd name="T19" fmla="*/ 0 h 24"/>
              <a:gd name="T20" fmla="*/ 18 w 18"/>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8" h="24">
                <a:moveTo>
                  <a:pt x="18" y="6"/>
                </a:moveTo>
                <a:lnTo>
                  <a:pt x="6" y="0"/>
                </a:lnTo>
                <a:lnTo>
                  <a:pt x="0" y="6"/>
                </a:lnTo>
                <a:lnTo>
                  <a:pt x="0" y="18"/>
                </a:lnTo>
                <a:lnTo>
                  <a:pt x="6" y="24"/>
                </a:lnTo>
                <a:lnTo>
                  <a:pt x="18" y="6"/>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7" name="Freeform 93">
            <a:extLst>
              <a:ext uri="{FF2B5EF4-FFF2-40B4-BE49-F238E27FC236}">
                <a16:creationId xmlns:a16="http://schemas.microsoft.com/office/drawing/2014/main" id="{50CB3671-86DB-3F4C-A0BB-325B620B9ACF}"/>
              </a:ext>
            </a:extLst>
          </p:cNvPr>
          <p:cNvSpPr>
            <a:spLocks/>
          </p:cNvSpPr>
          <p:nvPr/>
        </p:nvSpPr>
        <p:spPr bwMode="auto">
          <a:xfrm>
            <a:off x="4152900" y="5018088"/>
            <a:ext cx="827088" cy="492125"/>
          </a:xfrm>
          <a:custGeom>
            <a:avLst/>
            <a:gdLst>
              <a:gd name="T0" fmla="*/ 2147483647 w 420"/>
              <a:gd name="T1" fmla="*/ 2147483647 h 222"/>
              <a:gd name="T2" fmla="*/ 2147483647 w 420"/>
              <a:gd name="T3" fmla="*/ 0 h 222"/>
              <a:gd name="T4" fmla="*/ 0 w 420"/>
              <a:gd name="T5" fmla="*/ 2147483647 h 222"/>
              <a:gd name="T6" fmla="*/ 2147483647 w 420"/>
              <a:gd name="T7" fmla="*/ 2147483647 h 222"/>
              <a:gd name="T8" fmla="*/ 2147483647 w 420"/>
              <a:gd name="T9" fmla="*/ 2147483647 h 222"/>
              <a:gd name="T10" fmla="*/ 0 60000 65536"/>
              <a:gd name="T11" fmla="*/ 0 60000 65536"/>
              <a:gd name="T12" fmla="*/ 0 60000 65536"/>
              <a:gd name="T13" fmla="*/ 0 60000 65536"/>
              <a:gd name="T14" fmla="*/ 0 60000 65536"/>
              <a:gd name="T15" fmla="*/ 0 w 420"/>
              <a:gd name="T16" fmla="*/ 0 h 222"/>
              <a:gd name="T17" fmla="*/ 420 w 420"/>
              <a:gd name="T18" fmla="*/ 222 h 222"/>
            </a:gdLst>
            <a:ahLst/>
            <a:cxnLst>
              <a:cxn ang="T10">
                <a:pos x="T0" y="T1"/>
              </a:cxn>
              <a:cxn ang="T11">
                <a:pos x="T2" y="T3"/>
              </a:cxn>
              <a:cxn ang="T12">
                <a:pos x="T4" y="T5"/>
              </a:cxn>
              <a:cxn ang="T13">
                <a:pos x="T6" y="T7"/>
              </a:cxn>
              <a:cxn ang="T14">
                <a:pos x="T8" y="T9"/>
              </a:cxn>
            </a:cxnLst>
            <a:rect l="T15" t="T16" r="T17" b="T18"/>
            <a:pathLst>
              <a:path w="420" h="222">
                <a:moveTo>
                  <a:pt x="420" y="204"/>
                </a:moveTo>
                <a:lnTo>
                  <a:pt x="12" y="0"/>
                </a:lnTo>
                <a:lnTo>
                  <a:pt x="0" y="18"/>
                </a:lnTo>
                <a:lnTo>
                  <a:pt x="414" y="222"/>
                </a:lnTo>
                <a:lnTo>
                  <a:pt x="420" y="20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8" name="Freeform 94">
            <a:extLst>
              <a:ext uri="{FF2B5EF4-FFF2-40B4-BE49-F238E27FC236}">
                <a16:creationId xmlns:a16="http://schemas.microsoft.com/office/drawing/2014/main" id="{1E69041C-6D58-0148-9B52-FCEF4CEB0F41}"/>
              </a:ext>
            </a:extLst>
          </p:cNvPr>
          <p:cNvSpPr>
            <a:spLocks/>
          </p:cNvSpPr>
          <p:nvPr/>
        </p:nvSpPr>
        <p:spPr bwMode="auto">
          <a:xfrm>
            <a:off x="4968875" y="5470525"/>
            <a:ext cx="23813" cy="53975"/>
          </a:xfrm>
          <a:custGeom>
            <a:avLst/>
            <a:gdLst>
              <a:gd name="T0" fmla="*/ 0 w 12"/>
              <a:gd name="T1" fmla="*/ 2147483647 h 24"/>
              <a:gd name="T2" fmla="*/ 2147483647 w 12"/>
              <a:gd name="T3" fmla="*/ 2147483647 h 24"/>
              <a:gd name="T4" fmla="*/ 2147483647 w 12"/>
              <a:gd name="T5" fmla="*/ 2147483647 h 24"/>
              <a:gd name="T6" fmla="*/ 2147483647 w 12"/>
              <a:gd name="T7" fmla="*/ 2147483647 h 24"/>
              <a:gd name="T8" fmla="*/ 2147483647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18"/>
                </a:moveTo>
                <a:lnTo>
                  <a:pt x="6" y="24"/>
                </a:lnTo>
                <a:lnTo>
                  <a:pt x="12" y="18"/>
                </a:lnTo>
                <a:lnTo>
                  <a:pt x="12" y="6"/>
                </a:lnTo>
                <a:lnTo>
                  <a:pt x="6" y="0"/>
                </a:lnTo>
                <a:lnTo>
                  <a:pt x="0" y="1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59" name="Rectangle 95">
            <a:extLst>
              <a:ext uri="{FF2B5EF4-FFF2-40B4-BE49-F238E27FC236}">
                <a16:creationId xmlns:a16="http://schemas.microsoft.com/office/drawing/2014/main" id="{98223517-C0F5-FE4D-B513-0284298A20D4}"/>
              </a:ext>
            </a:extLst>
          </p:cNvPr>
          <p:cNvSpPr>
            <a:spLocks noChangeArrowheads="1"/>
          </p:cNvSpPr>
          <p:nvPr/>
        </p:nvSpPr>
        <p:spPr bwMode="auto">
          <a:xfrm>
            <a:off x="2557463" y="5568950"/>
            <a:ext cx="236537"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0" name="Rectangle 96">
            <a:extLst>
              <a:ext uri="{FF2B5EF4-FFF2-40B4-BE49-F238E27FC236}">
                <a16:creationId xmlns:a16="http://schemas.microsoft.com/office/drawing/2014/main" id="{D1422D69-6E23-9C43-A4C7-2EFFB8456F10}"/>
              </a:ext>
            </a:extLst>
          </p:cNvPr>
          <p:cNvSpPr>
            <a:spLocks noChangeArrowheads="1"/>
          </p:cNvSpPr>
          <p:nvPr/>
        </p:nvSpPr>
        <p:spPr bwMode="auto">
          <a:xfrm>
            <a:off x="2852738" y="5724525"/>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y</a:t>
            </a:r>
            <a:endParaRPr lang="en-US" altLang="en-US" sz="1400"/>
          </a:p>
        </p:txBody>
      </p:sp>
      <p:sp>
        <p:nvSpPr>
          <p:cNvPr id="21561" name="Rectangle 97">
            <a:extLst>
              <a:ext uri="{FF2B5EF4-FFF2-40B4-BE49-F238E27FC236}">
                <a16:creationId xmlns:a16="http://schemas.microsoft.com/office/drawing/2014/main" id="{A6B4AB5C-DF2D-A948-A246-AB4C5872AFD4}"/>
              </a:ext>
            </a:extLst>
          </p:cNvPr>
          <p:cNvSpPr>
            <a:spLocks noChangeArrowheads="1"/>
          </p:cNvSpPr>
          <p:nvPr/>
        </p:nvSpPr>
        <p:spPr bwMode="auto">
          <a:xfrm>
            <a:off x="4279900" y="5848350"/>
            <a:ext cx="23653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62" name="Rectangle 98">
            <a:extLst>
              <a:ext uri="{FF2B5EF4-FFF2-40B4-BE49-F238E27FC236}">
                <a16:creationId xmlns:a16="http://schemas.microsoft.com/office/drawing/2014/main" id="{DA514703-3EB1-9741-B8C0-239DC4F07653}"/>
              </a:ext>
            </a:extLst>
          </p:cNvPr>
          <p:cNvSpPr>
            <a:spLocks noChangeArrowheads="1"/>
          </p:cNvSpPr>
          <p:nvPr/>
        </p:nvSpPr>
        <p:spPr bwMode="auto">
          <a:xfrm>
            <a:off x="4573588" y="600075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x</a:t>
            </a:r>
            <a:endParaRPr lang="en-US" altLang="en-US" sz="1400"/>
          </a:p>
        </p:txBody>
      </p:sp>
      <p:sp>
        <p:nvSpPr>
          <p:cNvPr id="21563" name="Oval 99">
            <a:extLst>
              <a:ext uri="{FF2B5EF4-FFF2-40B4-BE49-F238E27FC236}">
                <a16:creationId xmlns:a16="http://schemas.microsoft.com/office/drawing/2014/main" id="{6152B9DA-92A0-9042-A56A-B520917B08D2}"/>
              </a:ext>
            </a:extLst>
          </p:cNvPr>
          <p:cNvSpPr>
            <a:spLocks noChangeArrowheads="1"/>
          </p:cNvSpPr>
          <p:nvPr/>
        </p:nvSpPr>
        <p:spPr bwMode="auto">
          <a:xfrm>
            <a:off x="3702050" y="5537200"/>
            <a:ext cx="214313" cy="173038"/>
          </a:xfrm>
          <a:prstGeom prst="ellipse">
            <a:avLst/>
          </a:pr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64" name="Rectangle 100">
            <a:extLst>
              <a:ext uri="{FF2B5EF4-FFF2-40B4-BE49-F238E27FC236}">
                <a16:creationId xmlns:a16="http://schemas.microsoft.com/office/drawing/2014/main" id="{F02528FD-B118-3B45-8F5A-31B668E021A4}"/>
              </a:ext>
            </a:extLst>
          </p:cNvPr>
          <p:cNvSpPr>
            <a:spLocks noChangeArrowheads="1"/>
          </p:cNvSpPr>
          <p:nvPr/>
        </p:nvSpPr>
        <p:spPr bwMode="auto">
          <a:xfrm>
            <a:off x="2085975" y="4198938"/>
            <a:ext cx="27622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65" name="Rectangle 101">
            <a:extLst>
              <a:ext uri="{FF2B5EF4-FFF2-40B4-BE49-F238E27FC236}">
                <a16:creationId xmlns:a16="http://schemas.microsoft.com/office/drawing/2014/main" id="{3707F2A3-72BF-A94D-9CEC-6812029A4F10}"/>
              </a:ext>
            </a:extLst>
          </p:cNvPr>
          <p:cNvSpPr>
            <a:spLocks noChangeArrowheads="1"/>
          </p:cNvSpPr>
          <p:nvPr/>
        </p:nvSpPr>
        <p:spPr bwMode="auto">
          <a:xfrm>
            <a:off x="2359025" y="4356100"/>
            <a:ext cx="1587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x</a:t>
            </a:r>
            <a:endParaRPr lang="en-US" altLang="en-US" sz="1400"/>
          </a:p>
        </p:txBody>
      </p:sp>
      <p:sp>
        <p:nvSpPr>
          <p:cNvPr id="21566" name="Freeform 102">
            <a:extLst>
              <a:ext uri="{FF2B5EF4-FFF2-40B4-BE49-F238E27FC236}">
                <a16:creationId xmlns:a16="http://schemas.microsoft.com/office/drawing/2014/main" id="{0C003D4F-0A68-404E-8C61-D6E5048A1C69}"/>
              </a:ext>
            </a:extLst>
          </p:cNvPr>
          <p:cNvSpPr>
            <a:spLocks/>
          </p:cNvSpPr>
          <p:nvPr/>
        </p:nvSpPr>
        <p:spPr bwMode="auto">
          <a:xfrm>
            <a:off x="2708275" y="3913188"/>
            <a:ext cx="804863" cy="346075"/>
          </a:xfrm>
          <a:custGeom>
            <a:avLst/>
            <a:gdLst>
              <a:gd name="T0" fmla="*/ 0 w 408"/>
              <a:gd name="T1" fmla="*/ 2147483647 h 156"/>
              <a:gd name="T2" fmla="*/ 2147483647 w 408"/>
              <a:gd name="T3" fmla="*/ 2147483647 h 156"/>
              <a:gd name="T4" fmla="*/ 2147483647 w 408"/>
              <a:gd name="T5" fmla="*/ 2147483647 h 156"/>
              <a:gd name="T6" fmla="*/ 2147483647 w 408"/>
              <a:gd name="T7" fmla="*/ 2147483647 h 156"/>
              <a:gd name="T8" fmla="*/ 2147483647 w 408"/>
              <a:gd name="T9" fmla="*/ 0 h 156"/>
              <a:gd name="T10" fmla="*/ 0 w 408"/>
              <a:gd name="T11" fmla="*/ 2147483647 h 156"/>
              <a:gd name="T12" fmla="*/ 2147483647 w 408"/>
              <a:gd name="T13" fmla="*/ 0 h 156"/>
              <a:gd name="T14" fmla="*/ 0 w 408"/>
              <a:gd name="T15" fmla="*/ 0 h 156"/>
              <a:gd name="T16" fmla="*/ 2147483647 w 408"/>
              <a:gd name="T17" fmla="*/ 2147483647 h 156"/>
              <a:gd name="T18" fmla="*/ 0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0" y="6"/>
                </a:moveTo>
                <a:lnTo>
                  <a:pt x="6" y="6"/>
                </a:lnTo>
                <a:lnTo>
                  <a:pt x="402" y="156"/>
                </a:lnTo>
                <a:lnTo>
                  <a:pt x="408" y="144"/>
                </a:lnTo>
                <a:lnTo>
                  <a:pt x="6" y="0"/>
                </a:lnTo>
                <a:lnTo>
                  <a:pt x="0" y="6"/>
                </a:lnTo>
                <a:lnTo>
                  <a:pt x="6" y="0"/>
                </a:lnTo>
                <a:lnTo>
                  <a:pt x="0" y="0"/>
                </a:lnTo>
                <a:lnTo>
                  <a:pt x="6" y="6"/>
                </a:lnTo>
                <a:lnTo>
                  <a:pt x="0" y="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7" name="Freeform 103">
            <a:extLst>
              <a:ext uri="{FF2B5EF4-FFF2-40B4-BE49-F238E27FC236}">
                <a16:creationId xmlns:a16="http://schemas.microsoft.com/office/drawing/2014/main" id="{EFB3DF9E-DB03-1B49-8CB6-5C981DC20BDC}"/>
              </a:ext>
            </a:extLst>
          </p:cNvPr>
          <p:cNvSpPr>
            <a:spLocks/>
          </p:cNvSpPr>
          <p:nvPr/>
        </p:nvSpPr>
        <p:spPr bwMode="auto">
          <a:xfrm>
            <a:off x="2708275" y="3925888"/>
            <a:ext cx="23813" cy="1544637"/>
          </a:xfrm>
          <a:custGeom>
            <a:avLst/>
            <a:gdLst>
              <a:gd name="T0" fmla="*/ 0 w 12"/>
              <a:gd name="T1" fmla="*/ 2147483647 h 696"/>
              <a:gd name="T2" fmla="*/ 2147483647 w 12"/>
              <a:gd name="T3" fmla="*/ 2147483647 h 696"/>
              <a:gd name="T4" fmla="*/ 2147483647 w 12"/>
              <a:gd name="T5" fmla="*/ 0 h 696"/>
              <a:gd name="T6" fmla="*/ 0 w 12"/>
              <a:gd name="T7" fmla="*/ 0 h 696"/>
              <a:gd name="T8" fmla="*/ 0 w 12"/>
              <a:gd name="T9" fmla="*/ 2147483647 h 696"/>
              <a:gd name="T10" fmla="*/ 0 w 12"/>
              <a:gd name="T11" fmla="*/ 2147483647 h 696"/>
              <a:gd name="T12" fmla="*/ 0 w 12"/>
              <a:gd name="T13" fmla="*/ 2147483647 h 696"/>
              <a:gd name="T14" fmla="*/ 2147483647 w 12"/>
              <a:gd name="T15" fmla="*/ 2147483647 h 696"/>
              <a:gd name="T16" fmla="*/ 2147483647 w 12"/>
              <a:gd name="T17" fmla="*/ 2147483647 h 696"/>
              <a:gd name="T18" fmla="*/ 0 w 12"/>
              <a:gd name="T19" fmla="*/ 2147483647 h 6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96"/>
              <a:gd name="T32" fmla="*/ 12 w 12"/>
              <a:gd name="T33" fmla="*/ 696 h 6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96">
                <a:moveTo>
                  <a:pt x="0" y="696"/>
                </a:moveTo>
                <a:lnTo>
                  <a:pt x="12" y="690"/>
                </a:lnTo>
                <a:lnTo>
                  <a:pt x="12" y="0"/>
                </a:lnTo>
                <a:lnTo>
                  <a:pt x="0" y="0"/>
                </a:lnTo>
                <a:lnTo>
                  <a:pt x="0" y="690"/>
                </a:lnTo>
                <a:lnTo>
                  <a:pt x="0" y="696"/>
                </a:lnTo>
                <a:lnTo>
                  <a:pt x="0" y="690"/>
                </a:lnTo>
                <a:lnTo>
                  <a:pt x="6" y="696"/>
                </a:lnTo>
                <a:lnTo>
                  <a:pt x="12" y="690"/>
                </a:lnTo>
                <a:lnTo>
                  <a:pt x="0" y="69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8" name="Freeform 104">
            <a:extLst>
              <a:ext uri="{FF2B5EF4-FFF2-40B4-BE49-F238E27FC236}">
                <a16:creationId xmlns:a16="http://schemas.microsoft.com/office/drawing/2014/main" id="{84B04A8B-32EC-B840-94C5-2D347D7F3A1E}"/>
              </a:ext>
            </a:extLst>
          </p:cNvPr>
          <p:cNvSpPr>
            <a:spLocks/>
          </p:cNvSpPr>
          <p:nvPr/>
        </p:nvSpPr>
        <p:spPr bwMode="auto">
          <a:xfrm>
            <a:off x="2708275" y="5443538"/>
            <a:ext cx="804863" cy="347662"/>
          </a:xfrm>
          <a:custGeom>
            <a:avLst/>
            <a:gdLst>
              <a:gd name="T0" fmla="*/ 2147483647 w 408"/>
              <a:gd name="T1" fmla="*/ 2147483647 h 156"/>
              <a:gd name="T2" fmla="*/ 2147483647 w 408"/>
              <a:gd name="T3" fmla="*/ 2147483647 h 156"/>
              <a:gd name="T4" fmla="*/ 2147483647 w 408"/>
              <a:gd name="T5" fmla="*/ 0 h 156"/>
              <a:gd name="T6" fmla="*/ 0 w 408"/>
              <a:gd name="T7" fmla="*/ 2147483647 h 156"/>
              <a:gd name="T8" fmla="*/ 2147483647 w 408"/>
              <a:gd name="T9" fmla="*/ 2147483647 h 156"/>
              <a:gd name="T10" fmla="*/ 2147483647 w 408"/>
              <a:gd name="T11" fmla="*/ 2147483647 h 156"/>
              <a:gd name="T12" fmla="*/ 2147483647 w 408"/>
              <a:gd name="T13" fmla="*/ 2147483647 h 156"/>
              <a:gd name="T14" fmla="*/ 2147483647 w 408"/>
              <a:gd name="T15" fmla="*/ 2147483647 h 156"/>
              <a:gd name="T16" fmla="*/ 2147483647 w 408"/>
              <a:gd name="T17" fmla="*/ 2147483647 h 156"/>
              <a:gd name="T18" fmla="*/ 2147483647 w 408"/>
              <a:gd name="T19" fmla="*/ 2147483647 h 1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08"/>
              <a:gd name="T31" fmla="*/ 0 h 156"/>
              <a:gd name="T32" fmla="*/ 408 w 408"/>
              <a:gd name="T33" fmla="*/ 156 h 15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08" h="156">
                <a:moveTo>
                  <a:pt x="408" y="156"/>
                </a:moveTo>
                <a:lnTo>
                  <a:pt x="408" y="150"/>
                </a:lnTo>
                <a:lnTo>
                  <a:pt x="6" y="0"/>
                </a:lnTo>
                <a:lnTo>
                  <a:pt x="0" y="12"/>
                </a:lnTo>
                <a:lnTo>
                  <a:pt x="402" y="156"/>
                </a:lnTo>
                <a:lnTo>
                  <a:pt x="408" y="156"/>
                </a:lnTo>
                <a:lnTo>
                  <a:pt x="402" y="156"/>
                </a:lnTo>
                <a:lnTo>
                  <a:pt x="408" y="156"/>
                </a:lnTo>
                <a:lnTo>
                  <a:pt x="408" y="150"/>
                </a:lnTo>
                <a:lnTo>
                  <a:pt x="408" y="156"/>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69" name="Freeform 105">
            <a:extLst>
              <a:ext uri="{FF2B5EF4-FFF2-40B4-BE49-F238E27FC236}">
                <a16:creationId xmlns:a16="http://schemas.microsoft.com/office/drawing/2014/main" id="{1082E2EB-5654-7841-BB2D-1A2DAF213659}"/>
              </a:ext>
            </a:extLst>
          </p:cNvPr>
          <p:cNvSpPr>
            <a:spLocks/>
          </p:cNvSpPr>
          <p:nvPr/>
        </p:nvSpPr>
        <p:spPr bwMode="auto">
          <a:xfrm>
            <a:off x="3502025" y="4232275"/>
            <a:ext cx="23813" cy="1558925"/>
          </a:xfrm>
          <a:custGeom>
            <a:avLst/>
            <a:gdLst>
              <a:gd name="T0" fmla="*/ 2147483647 w 12"/>
              <a:gd name="T1" fmla="*/ 0 h 702"/>
              <a:gd name="T2" fmla="*/ 0 w 12"/>
              <a:gd name="T3" fmla="*/ 2147483647 h 702"/>
              <a:gd name="T4" fmla="*/ 0 w 12"/>
              <a:gd name="T5" fmla="*/ 2147483647 h 702"/>
              <a:gd name="T6" fmla="*/ 2147483647 w 12"/>
              <a:gd name="T7" fmla="*/ 2147483647 h 702"/>
              <a:gd name="T8" fmla="*/ 2147483647 w 12"/>
              <a:gd name="T9" fmla="*/ 2147483647 h 702"/>
              <a:gd name="T10" fmla="*/ 2147483647 w 12"/>
              <a:gd name="T11" fmla="*/ 0 h 702"/>
              <a:gd name="T12" fmla="*/ 2147483647 w 12"/>
              <a:gd name="T13" fmla="*/ 2147483647 h 702"/>
              <a:gd name="T14" fmla="*/ 2147483647 w 12"/>
              <a:gd name="T15" fmla="*/ 0 h 702"/>
              <a:gd name="T16" fmla="*/ 0 w 12"/>
              <a:gd name="T17" fmla="*/ 2147483647 h 702"/>
              <a:gd name="T18" fmla="*/ 2147483647 w 12"/>
              <a:gd name="T19" fmla="*/ 0 h 7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02"/>
              <a:gd name="T32" fmla="*/ 12 w 12"/>
              <a:gd name="T33" fmla="*/ 702 h 7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02">
                <a:moveTo>
                  <a:pt x="6" y="0"/>
                </a:moveTo>
                <a:lnTo>
                  <a:pt x="0" y="6"/>
                </a:lnTo>
                <a:lnTo>
                  <a:pt x="0" y="702"/>
                </a:lnTo>
                <a:lnTo>
                  <a:pt x="6" y="702"/>
                </a:lnTo>
                <a:lnTo>
                  <a:pt x="12" y="6"/>
                </a:lnTo>
                <a:lnTo>
                  <a:pt x="6" y="0"/>
                </a:lnTo>
                <a:lnTo>
                  <a:pt x="12" y="6"/>
                </a:lnTo>
                <a:lnTo>
                  <a:pt x="6" y="0"/>
                </a:lnTo>
                <a:lnTo>
                  <a:pt x="0" y="6"/>
                </a:lnTo>
                <a:lnTo>
                  <a:pt x="6" y="0"/>
                </a:lnTo>
                <a:close/>
              </a:path>
            </a:pathLst>
          </a:custGeom>
          <a:solidFill>
            <a:srgbClr val="25221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0" name="Freeform 106">
            <a:extLst>
              <a:ext uri="{FF2B5EF4-FFF2-40B4-BE49-F238E27FC236}">
                <a16:creationId xmlns:a16="http://schemas.microsoft.com/office/drawing/2014/main" id="{76460DA3-066F-E24A-9EC2-4889490543F7}"/>
              </a:ext>
            </a:extLst>
          </p:cNvPr>
          <p:cNvSpPr>
            <a:spLocks/>
          </p:cNvSpPr>
          <p:nvPr/>
        </p:nvSpPr>
        <p:spPr bwMode="auto">
          <a:xfrm>
            <a:off x="2814638" y="5457825"/>
            <a:ext cx="331787" cy="306388"/>
          </a:xfrm>
          <a:custGeom>
            <a:avLst/>
            <a:gdLst>
              <a:gd name="T0" fmla="*/ 0 w 168"/>
              <a:gd name="T1" fmla="*/ 2147483647 h 138"/>
              <a:gd name="T2" fmla="*/ 2147483647 w 168"/>
              <a:gd name="T3" fmla="*/ 0 h 138"/>
              <a:gd name="T4" fmla="*/ 2147483647 w 168"/>
              <a:gd name="T5" fmla="*/ 2147483647 h 138"/>
              <a:gd name="T6" fmla="*/ 0 w 168"/>
              <a:gd name="T7" fmla="*/ 2147483647 h 138"/>
              <a:gd name="T8" fmla="*/ 0 w 168"/>
              <a:gd name="T9" fmla="*/ 2147483647 h 138"/>
              <a:gd name="T10" fmla="*/ 0 60000 65536"/>
              <a:gd name="T11" fmla="*/ 0 60000 65536"/>
              <a:gd name="T12" fmla="*/ 0 60000 65536"/>
              <a:gd name="T13" fmla="*/ 0 60000 65536"/>
              <a:gd name="T14" fmla="*/ 0 60000 65536"/>
              <a:gd name="T15" fmla="*/ 0 w 168"/>
              <a:gd name="T16" fmla="*/ 0 h 138"/>
              <a:gd name="T17" fmla="*/ 168 w 168"/>
              <a:gd name="T18" fmla="*/ 138 h 138"/>
            </a:gdLst>
            <a:ahLst/>
            <a:cxnLst>
              <a:cxn ang="T10">
                <a:pos x="T0" y="T1"/>
              </a:cxn>
              <a:cxn ang="T11">
                <a:pos x="T2" y="T3"/>
              </a:cxn>
              <a:cxn ang="T12">
                <a:pos x="T4" y="T5"/>
              </a:cxn>
              <a:cxn ang="T13">
                <a:pos x="T6" y="T7"/>
              </a:cxn>
              <a:cxn ang="T14">
                <a:pos x="T8" y="T9"/>
              </a:cxn>
            </a:cxnLst>
            <a:rect l="T15" t="T16" r="T17" b="T18"/>
            <a:pathLst>
              <a:path w="168" h="138">
                <a:moveTo>
                  <a:pt x="0" y="18"/>
                </a:moveTo>
                <a:lnTo>
                  <a:pt x="168" y="0"/>
                </a:lnTo>
                <a:lnTo>
                  <a:pt x="108" y="138"/>
                </a:lnTo>
                <a:lnTo>
                  <a:pt x="0" y="1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1" name="Freeform 107">
            <a:extLst>
              <a:ext uri="{FF2B5EF4-FFF2-40B4-BE49-F238E27FC236}">
                <a16:creationId xmlns:a16="http://schemas.microsoft.com/office/drawing/2014/main" id="{EE930FEC-9ED6-0F4C-9B6D-E7E843FAFE15}"/>
              </a:ext>
            </a:extLst>
          </p:cNvPr>
          <p:cNvSpPr>
            <a:spLocks/>
          </p:cNvSpPr>
          <p:nvPr/>
        </p:nvSpPr>
        <p:spPr bwMode="auto">
          <a:xfrm>
            <a:off x="3063875" y="5576888"/>
            <a:ext cx="247650" cy="160337"/>
          </a:xfrm>
          <a:custGeom>
            <a:avLst/>
            <a:gdLst>
              <a:gd name="T0" fmla="*/ 2147483647 w 126"/>
              <a:gd name="T1" fmla="*/ 2147483647 h 72"/>
              <a:gd name="T2" fmla="*/ 2147483647 w 126"/>
              <a:gd name="T3" fmla="*/ 0 h 72"/>
              <a:gd name="T4" fmla="*/ 0 w 126"/>
              <a:gd name="T5" fmla="*/ 2147483647 h 72"/>
              <a:gd name="T6" fmla="*/ 2147483647 w 126"/>
              <a:gd name="T7" fmla="*/ 2147483647 h 72"/>
              <a:gd name="T8" fmla="*/ 2147483647 w 126"/>
              <a:gd name="T9" fmla="*/ 2147483647 h 72"/>
              <a:gd name="T10" fmla="*/ 0 60000 65536"/>
              <a:gd name="T11" fmla="*/ 0 60000 65536"/>
              <a:gd name="T12" fmla="*/ 0 60000 65536"/>
              <a:gd name="T13" fmla="*/ 0 60000 65536"/>
              <a:gd name="T14" fmla="*/ 0 60000 65536"/>
              <a:gd name="T15" fmla="*/ 0 w 126"/>
              <a:gd name="T16" fmla="*/ 0 h 72"/>
              <a:gd name="T17" fmla="*/ 126 w 126"/>
              <a:gd name="T18" fmla="*/ 72 h 72"/>
            </a:gdLst>
            <a:ahLst/>
            <a:cxnLst>
              <a:cxn ang="T10">
                <a:pos x="T0" y="T1"/>
              </a:cxn>
              <a:cxn ang="T11">
                <a:pos x="T2" y="T3"/>
              </a:cxn>
              <a:cxn ang="T12">
                <a:pos x="T4" y="T5"/>
              </a:cxn>
              <a:cxn ang="T13">
                <a:pos x="T6" y="T7"/>
              </a:cxn>
              <a:cxn ang="T14">
                <a:pos x="T8" y="T9"/>
              </a:cxn>
            </a:cxnLst>
            <a:rect l="T15" t="T16" r="T17" b="T18"/>
            <a:pathLst>
              <a:path w="126" h="72">
                <a:moveTo>
                  <a:pt x="126" y="48"/>
                </a:moveTo>
                <a:lnTo>
                  <a:pt x="12" y="0"/>
                </a:lnTo>
                <a:lnTo>
                  <a:pt x="0" y="24"/>
                </a:lnTo>
                <a:lnTo>
                  <a:pt x="120" y="72"/>
                </a:lnTo>
                <a:lnTo>
                  <a:pt x="126" y="48"/>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2" name="Freeform 108">
            <a:extLst>
              <a:ext uri="{FF2B5EF4-FFF2-40B4-BE49-F238E27FC236}">
                <a16:creationId xmlns:a16="http://schemas.microsoft.com/office/drawing/2014/main" id="{3D009621-5811-2444-A737-D839AE2A9CD7}"/>
              </a:ext>
            </a:extLst>
          </p:cNvPr>
          <p:cNvSpPr>
            <a:spLocks/>
          </p:cNvSpPr>
          <p:nvPr/>
        </p:nvSpPr>
        <p:spPr bwMode="auto">
          <a:xfrm>
            <a:off x="3170238" y="4019550"/>
            <a:ext cx="674687" cy="625475"/>
          </a:xfrm>
          <a:custGeom>
            <a:avLst/>
            <a:gdLst>
              <a:gd name="T0" fmla="*/ 2147483647 w 57"/>
              <a:gd name="T1" fmla="*/ 2147483647 h 47"/>
              <a:gd name="T2" fmla="*/ 2147483647 w 57"/>
              <a:gd name="T3" fmla="*/ 2147483647 h 47"/>
              <a:gd name="T4" fmla="*/ 0 w 57"/>
              <a:gd name="T5" fmla="*/ 2147483647 h 47"/>
              <a:gd name="T6" fmla="*/ 2147483647 w 57"/>
              <a:gd name="T7" fmla="*/ 0 h 47"/>
              <a:gd name="T8" fmla="*/ 2147483647 w 57"/>
              <a:gd name="T9" fmla="*/ 2147483647 h 47"/>
              <a:gd name="T10" fmla="*/ 2147483647 w 57"/>
              <a:gd name="T11" fmla="*/ 2147483647 h 47"/>
              <a:gd name="T12" fmla="*/ 2147483647 w 57"/>
              <a:gd name="T13" fmla="*/ 2147483647 h 47"/>
              <a:gd name="T14" fmla="*/ 0 60000 65536"/>
              <a:gd name="T15" fmla="*/ 0 60000 65536"/>
              <a:gd name="T16" fmla="*/ 0 60000 65536"/>
              <a:gd name="T17" fmla="*/ 0 60000 65536"/>
              <a:gd name="T18" fmla="*/ 0 60000 65536"/>
              <a:gd name="T19" fmla="*/ 0 60000 65536"/>
              <a:gd name="T20" fmla="*/ 0 60000 65536"/>
              <a:gd name="T21" fmla="*/ 0 w 57"/>
              <a:gd name="T22" fmla="*/ 0 h 47"/>
              <a:gd name="T23" fmla="*/ 57 w 57"/>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7" h="47">
                <a:moveTo>
                  <a:pt x="29" y="24"/>
                </a:moveTo>
                <a:lnTo>
                  <a:pt x="16" y="46"/>
                </a:lnTo>
                <a:cubicBezTo>
                  <a:pt x="7" y="42"/>
                  <a:pt x="0" y="33"/>
                  <a:pt x="0" y="24"/>
                </a:cubicBezTo>
                <a:cubicBezTo>
                  <a:pt x="0" y="11"/>
                  <a:pt x="13" y="0"/>
                  <a:pt x="29" y="0"/>
                </a:cubicBezTo>
                <a:cubicBezTo>
                  <a:pt x="44" y="0"/>
                  <a:pt x="57" y="11"/>
                  <a:pt x="57" y="24"/>
                </a:cubicBezTo>
                <a:cubicBezTo>
                  <a:pt x="57" y="34"/>
                  <a:pt x="50" y="43"/>
                  <a:pt x="39" y="47"/>
                </a:cubicBezTo>
                <a:lnTo>
                  <a:pt x="29" y="24"/>
                </a:lnTo>
              </a:path>
            </a:pathLst>
          </a:custGeom>
          <a:solidFill>
            <a:srgbClr val="FFFFFF"/>
          </a:solidFill>
          <a:ln w="0">
            <a:solidFill>
              <a:srgbClr val="FFFFFF"/>
            </a:solidFill>
            <a:round/>
            <a:headEnd/>
            <a:tailEnd/>
          </a:ln>
        </p:spPr>
        <p:txBody>
          <a:bodyPr/>
          <a:lstStyle/>
          <a:p>
            <a:endParaRPr lang="en-US"/>
          </a:p>
        </p:txBody>
      </p:sp>
      <p:sp>
        <p:nvSpPr>
          <p:cNvPr id="21573" name="Rectangle 109">
            <a:extLst>
              <a:ext uri="{FF2B5EF4-FFF2-40B4-BE49-F238E27FC236}">
                <a16:creationId xmlns:a16="http://schemas.microsoft.com/office/drawing/2014/main" id="{0C2EFCCD-3EE0-8542-98B8-92528B43E40C}"/>
              </a:ext>
            </a:extLst>
          </p:cNvPr>
          <p:cNvSpPr>
            <a:spLocks noChangeArrowheads="1"/>
          </p:cNvSpPr>
          <p:nvPr/>
        </p:nvSpPr>
        <p:spPr bwMode="auto">
          <a:xfrm>
            <a:off x="3241675" y="4338638"/>
            <a:ext cx="520700" cy="2397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4" name="Rectangle 110">
            <a:extLst>
              <a:ext uri="{FF2B5EF4-FFF2-40B4-BE49-F238E27FC236}">
                <a16:creationId xmlns:a16="http://schemas.microsoft.com/office/drawing/2014/main" id="{6E823836-CC58-BC45-94D8-969B5296E17A}"/>
              </a:ext>
            </a:extLst>
          </p:cNvPr>
          <p:cNvSpPr>
            <a:spLocks noChangeArrowheads="1"/>
          </p:cNvSpPr>
          <p:nvPr/>
        </p:nvSpPr>
        <p:spPr bwMode="auto">
          <a:xfrm>
            <a:off x="3241675" y="4338638"/>
            <a:ext cx="520700" cy="239712"/>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5" name="Rectangle 111">
            <a:extLst>
              <a:ext uri="{FF2B5EF4-FFF2-40B4-BE49-F238E27FC236}">
                <a16:creationId xmlns:a16="http://schemas.microsoft.com/office/drawing/2014/main" id="{5BC6A3AB-FC2C-4242-910A-903EC707652E}"/>
              </a:ext>
            </a:extLst>
          </p:cNvPr>
          <p:cNvSpPr>
            <a:spLocks noChangeArrowheads="1"/>
          </p:cNvSpPr>
          <p:nvPr/>
        </p:nvSpPr>
        <p:spPr bwMode="auto">
          <a:xfrm>
            <a:off x="3327400" y="3986213"/>
            <a:ext cx="236538"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EB3D00"/>
                </a:solidFill>
              </a:rPr>
              <a:t>E</a:t>
            </a:r>
            <a:endParaRPr lang="en-US" altLang="en-US" sz="1400"/>
          </a:p>
        </p:txBody>
      </p:sp>
      <p:sp>
        <p:nvSpPr>
          <p:cNvPr id="21576" name="Rectangle 112">
            <a:extLst>
              <a:ext uri="{FF2B5EF4-FFF2-40B4-BE49-F238E27FC236}">
                <a16:creationId xmlns:a16="http://schemas.microsoft.com/office/drawing/2014/main" id="{B282454A-C87A-244A-8F19-F78B2BAB01C4}"/>
              </a:ext>
            </a:extLst>
          </p:cNvPr>
          <p:cNvSpPr>
            <a:spLocks noChangeArrowheads="1"/>
          </p:cNvSpPr>
          <p:nvPr/>
        </p:nvSpPr>
        <p:spPr bwMode="auto">
          <a:xfrm>
            <a:off x="3609975" y="4149725"/>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EB3D00"/>
                </a:solidFill>
              </a:rPr>
              <a:t>z</a:t>
            </a:r>
            <a:endParaRPr lang="en-US" altLang="en-US" sz="1400"/>
          </a:p>
        </p:txBody>
      </p:sp>
      <p:sp>
        <p:nvSpPr>
          <p:cNvPr id="21577" name="Freeform 113">
            <a:extLst>
              <a:ext uri="{FF2B5EF4-FFF2-40B4-BE49-F238E27FC236}">
                <a16:creationId xmlns:a16="http://schemas.microsoft.com/office/drawing/2014/main" id="{5064E249-47E7-0F4B-A2A4-B2C2383B9ECC}"/>
              </a:ext>
            </a:extLst>
          </p:cNvPr>
          <p:cNvSpPr>
            <a:spLocks/>
          </p:cNvSpPr>
          <p:nvPr/>
        </p:nvSpPr>
        <p:spPr bwMode="auto">
          <a:xfrm>
            <a:off x="3265488" y="4699000"/>
            <a:ext cx="295275" cy="331788"/>
          </a:xfrm>
          <a:custGeom>
            <a:avLst/>
            <a:gdLst>
              <a:gd name="T0" fmla="*/ 2147483647 w 150"/>
              <a:gd name="T1" fmla="*/ 2147483647 h 150"/>
              <a:gd name="T2" fmla="*/ 0 w 150"/>
              <a:gd name="T3" fmla="*/ 2147483647 h 150"/>
              <a:gd name="T4" fmla="*/ 0 w 150"/>
              <a:gd name="T5" fmla="*/ 0 h 150"/>
              <a:gd name="T6" fmla="*/ 2147483647 w 150"/>
              <a:gd name="T7" fmla="*/ 2147483647 h 150"/>
              <a:gd name="T8" fmla="*/ 2147483647 w 150"/>
              <a:gd name="T9" fmla="*/ 2147483647 h 150"/>
              <a:gd name="T10" fmla="*/ 0 60000 65536"/>
              <a:gd name="T11" fmla="*/ 0 60000 65536"/>
              <a:gd name="T12" fmla="*/ 0 60000 65536"/>
              <a:gd name="T13" fmla="*/ 0 60000 65536"/>
              <a:gd name="T14" fmla="*/ 0 60000 65536"/>
              <a:gd name="T15" fmla="*/ 0 w 150"/>
              <a:gd name="T16" fmla="*/ 0 h 150"/>
              <a:gd name="T17" fmla="*/ 150 w 150"/>
              <a:gd name="T18" fmla="*/ 150 h 150"/>
            </a:gdLst>
            <a:ahLst/>
            <a:cxnLst>
              <a:cxn ang="T10">
                <a:pos x="T0" y="T1"/>
              </a:cxn>
              <a:cxn ang="T11">
                <a:pos x="T2" y="T3"/>
              </a:cxn>
              <a:cxn ang="T12">
                <a:pos x="T4" y="T5"/>
              </a:cxn>
              <a:cxn ang="T13">
                <a:pos x="T6" y="T7"/>
              </a:cxn>
              <a:cxn ang="T14">
                <a:pos x="T8" y="T9"/>
              </a:cxn>
            </a:cxnLst>
            <a:rect l="T15" t="T16" r="T17" b="T18"/>
            <a:pathLst>
              <a:path w="150" h="150">
                <a:moveTo>
                  <a:pt x="150" y="78"/>
                </a:moveTo>
                <a:lnTo>
                  <a:pt x="0" y="150"/>
                </a:lnTo>
                <a:lnTo>
                  <a:pt x="0" y="0"/>
                </a:lnTo>
                <a:lnTo>
                  <a:pt x="150" y="78"/>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78" name="Rectangle 114">
            <a:extLst>
              <a:ext uri="{FF2B5EF4-FFF2-40B4-BE49-F238E27FC236}">
                <a16:creationId xmlns:a16="http://schemas.microsoft.com/office/drawing/2014/main" id="{AA0EBF6B-31C4-014B-8AC0-96C5F4FBF26D}"/>
              </a:ext>
            </a:extLst>
          </p:cNvPr>
          <p:cNvSpPr>
            <a:spLocks noChangeArrowheads="1"/>
          </p:cNvSpPr>
          <p:nvPr/>
        </p:nvSpPr>
        <p:spPr bwMode="auto">
          <a:xfrm>
            <a:off x="3265488" y="4832350"/>
            <a:ext cx="111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79" name="Rectangle 115">
            <a:extLst>
              <a:ext uri="{FF2B5EF4-FFF2-40B4-BE49-F238E27FC236}">
                <a16:creationId xmlns:a16="http://schemas.microsoft.com/office/drawing/2014/main" id="{D776C43B-66EE-2E45-9714-EF391ACB8D63}"/>
              </a:ext>
            </a:extLst>
          </p:cNvPr>
          <p:cNvSpPr>
            <a:spLocks noChangeArrowheads="1"/>
          </p:cNvSpPr>
          <p:nvPr/>
        </p:nvSpPr>
        <p:spPr bwMode="auto">
          <a:xfrm>
            <a:off x="321786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0" name="Rectangle 116">
            <a:extLst>
              <a:ext uri="{FF2B5EF4-FFF2-40B4-BE49-F238E27FC236}">
                <a16:creationId xmlns:a16="http://schemas.microsoft.com/office/drawing/2014/main" id="{FF8558F2-1FB1-1946-96BF-BC1F647B7F8A}"/>
              </a:ext>
            </a:extLst>
          </p:cNvPr>
          <p:cNvSpPr>
            <a:spLocks noChangeArrowheads="1"/>
          </p:cNvSpPr>
          <p:nvPr/>
        </p:nvSpPr>
        <p:spPr bwMode="auto">
          <a:xfrm>
            <a:off x="318135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1" name="Rectangle 117">
            <a:extLst>
              <a:ext uri="{FF2B5EF4-FFF2-40B4-BE49-F238E27FC236}">
                <a16:creationId xmlns:a16="http://schemas.microsoft.com/office/drawing/2014/main" id="{919BA3ED-2CF7-934E-9E65-B4C24B76267A}"/>
              </a:ext>
            </a:extLst>
          </p:cNvPr>
          <p:cNvSpPr>
            <a:spLocks noChangeArrowheads="1"/>
          </p:cNvSpPr>
          <p:nvPr/>
        </p:nvSpPr>
        <p:spPr bwMode="auto">
          <a:xfrm>
            <a:off x="3135313" y="4832350"/>
            <a:ext cx="23812"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2" name="Rectangle 118">
            <a:extLst>
              <a:ext uri="{FF2B5EF4-FFF2-40B4-BE49-F238E27FC236}">
                <a16:creationId xmlns:a16="http://schemas.microsoft.com/office/drawing/2014/main" id="{EF1ADA90-6948-3D42-8E67-65F730D9DDC5}"/>
              </a:ext>
            </a:extLst>
          </p:cNvPr>
          <p:cNvSpPr>
            <a:spLocks noChangeArrowheads="1"/>
          </p:cNvSpPr>
          <p:nvPr/>
        </p:nvSpPr>
        <p:spPr bwMode="auto">
          <a:xfrm>
            <a:off x="3098800" y="4832350"/>
            <a:ext cx="12700"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3" name="Rectangle 119">
            <a:extLst>
              <a:ext uri="{FF2B5EF4-FFF2-40B4-BE49-F238E27FC236}">
                <a16:creationId xmlns:a16="http://schemas.microsoft.com/office/drawing/2014/main" id="{11C33B2A-3D16-2948-8B5D-943E2E3C0074}"/>
              </a:ext>
            </a:extLst>
          </p:cNvPr>
          <p:cNvSpPr>
            <a:spLocks noChangeArrowheads="1"/>
          </p:cNvSpPr>
          <p:nvPr/>
        </p:nvSpPr>
        <p:spPr bwMode="auto">
          <a:xfrm>
            <a:off x="3074988" y="4832350"/>
            <a:ext cx="317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4" name="Freeform 120">
            <a:extLst>
              <a:ext uri="{FF2B5EF4-FFF2-40B4-BE49-F238E27FC236}">
                <a16:creationId xmlns:a16="http://schemas.microsoft.com/office/drawing/2014/main" id="{5F32CE4D-5E0C-854F-B0FF-4CEB9CE55B0A}"/>
              </a:ext>
            </a:extLst>
          </p:cNvPr>
          <p:cNvSpPr>
            <a:spLocks/>
          </p:cNvSpPr>
          <p:nvPr/>
        </p:nvSpPr>
        <p:spPr bwMode="auto">
          <a:xfrm>
            <a:off x="2944813" y="4724400"/>
            <a:ext cx="249237" cy="280988"/>
          </a:xfrm>
          <a:custGeom>
            <a:avLst/>
            <a:gdLst>
              <a:gd name="T0" fmla="*/ 2147483647 w 21"/>
              <a:gd name="T1" fmla="*/ 2147483647 h 21"/>
              <a:gd name="T2" fmla="*/ 2147483647 w 21"/>
              <a:gd name="T3" fmla="*/ 2147483647 h 21"/>
              <a:gd name="T4" fmla="*/ 2147483647 w 21"/>
              <a:gd name="T5" fmla="*/ 2147483647 h 21"/>
              <a:gd name="T6" fmla="*/ 2147483647 w 21"/>
              <a:gd name="T7" fmla="*/ 2147483647 h 21"/>
              <a:gd name="T8" fmla="*/ 2147483647 w 21"/>
              <a:gd name="T9" fmla="*/ 2147483647 h 21"/>
              <a:gd name="T10" fmla="*/ 0 60000 65536"/>
              <a:gd name="T11" fmla="*/ 0 60000 65536"/>
              <a:gd name="T12" fmla="*/ 0 60000 65536"/>
              <a:gd name="T13" fmla="*/ 0 60000 65536"/>
              <a:gd name="T14" fmla="*/ 0 60000 65536"/>
              <a:gd name="T15" fmla="*/ 0 w 21"/>
              <a:gd name="T16" fmla="*/ 0 h 21"/>
              <a:gd name="T17" fmla="*/ 21 w 21"/>
              <a:gd name="T18" fmla="*/ 21 h 21"/>
            </a:gdLst>
            <a:ahLst/>
            <a:cxnLst>
              <a:cxn ang="T10">
                <a:pos x="T0" y="T1"/>
              </a:cxn>
              <a:cxn ang="T11">
                <a:pos x="T2" y="T3"/>
              </a:cxn>
              <a:cxn ang="T12">
                <a:pos x="T4" y="T5"/>
              </a:cxn>
              <a:cxn ang="T13">
                <a:pos x="T6" y="T7"/>
              </a:cxn>
              <a:cxn ang="T14">
                <a:pos x="T8" y="T9"/>
              </a:cxn>
            </a:cxnLst>
            <a:rect l="T15" t="T16" r="T17" b="T18"/>
            <a:pathLst>
              <a:path w="21" h="21">
                <a:moveTo>
                  <a:pt x="18" y="16"/>
                </a:moveTo>
                <a:cubicBezTo>
                  <a:pt x="21" y="12"/>
                  <a:pt x="21" y="6"/>
                  <a:pt x="17" y="3"/>
                </a:cubicBezTo>
                <a:cubicBezTo>
                  <a:pt x="13" y="0"/>
                  <a:pt x="7" y="0"/>
                  <a:pt x="3" y="4"/>
                </a:cubicBezTo>
                <a:cubicBezTo>
                  <a:pt x="0" y="8"/>
                  <a:pt x="0" y="14"/>
                  <a:pt x="4" y="17"/>
                </a:cubicBezTo>
                <a:cubicBezTo>
                  <a:pt x="8" y="21"/>
                  <a:pt x="14" y="20"/>
                  <a:pt x="18" y="16"/>
                </a:cubicBezTo>
              </a:path>
            </a:pathLst>
          </a:custGeom>
          <a:solidFill>
            <a:srgbClr val="ACDC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5" name="Freeform 121">
            <a:extLst>
              <a:ext uri="{FF2B5EF4-FFF2-40B4-BE49-F238E27FC236}">
                <a16:creationId xmlns:a16="http://schemas.microsoft.com/office/drawing/2014/main" id="{0956BBCB-5CBA-284A-8645-E591EB438011}"/>
              </a:ext>
            </a:extLst>
          </p:cNvPr>
          <p:cNvSpPr>
            <a:spLocks/>
          </p:cNvSpPr>
          <p:nvPr/>
        </p:nvSpPr>
        <p:spPr bwMode="auto">
          <a:xfrm>
            <a:off x="3063875" y="4832350"/>
            <a:ext cx="23813" cy="52388"/>
          </a:xfrm>
          <a:custGeom>
            <a:avLst/>
            <a:gdLst>
              <a:gd name="T0" fmla="*/ 0 w 12"/>
              <a:gd name="T1" fmla="*/ 2147483647 h 24"/>
              <a:gd name="T2" fmla="*/ 2147483647 w 12"/>
              <a:gd name="T3" fmla="*/ 2147483647 h 24"/>
              <a:gd name="T4" fmla="*/ 2147483647 w 12"/>
              <a:gd name="T5" fmla="*/ 2147483647 h 24"/>
              <a:gd name="T6" fmla="*/ 2147483647 w 12"/>
              <a:gd name="T7" fmla="*/ 0 h 24"/>
              <a:gd name="T8" fmla="*/ 0 w 12"/>
              <a:gd name="T9" fmla="*/ 0 h 24"/>
              <a:gd name="T10" fmla="*/ 0 w 12"/>
              <a:gd name="T11" fmla="*/ 2147483647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0" y="24"/>
                </a:moveTo>
                <a:lnTo>
                  <a:pt x="12" y="18"/>
                </a:lnTo>
                <a:lnTo>
                  <a:pt x="12" y="12"/>
                </a:lnTo>
                <a:lnTo>
                  <a:pt x="12" y="0"/>
                </a:lnTo>
                <a:lnTo>
                  <a:pt x="0" y="0"/>
                </a:lnTo>
                <a:lnTo>
                  <a:pt x="0" y="24"/>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6" name="Rectangle 122">
            <a:extLst>
              <a:ext uri="{FF2B5EF4-FFF2-40B4-BE49-F238E27FC236}">
                <a16:creationId xmlns:a16="http://schemas.microsoft.com/office/drawing/2014/main" id="{DA19BABD-6161-5740-A9FD-0229259CEBDB}"/>
              </a:ext>
            </a:extLst>
          </p:cNvPr>
          <p:cNvSpPr>
            <a:spLocks noChangeArrowheads="1"/>
          </p:cNvSpPr>
          <p:nvPr/>
        </p:nvSpPr>
        <p:spPr bwMode="auto">
          <a:xfrm>
            <a:off x="2495550" y="4832350"/>
            <a:ext cx="568325" cy="523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87" name="Freeform 123">
            <a:extLst>
              <a:ext uri="{FF2B5EF4-FFF2-40B4-BE49-F238E27FC236}">
                <a16:creationId xmlns:a16="http://schemas.microsoft.com/office/drawing/2014/main" id="{C7F53B3A-DA56-7343-9981-4265BCD5E650}"/>
              </a:ext>
            </a:extLst>
          </p:cNvPr>
          <p:cNvSpPr>
            <a:spLocks/>
          </p:cNvSpPr>
          <p:nvPr/>
        </p:nvSpPr>
        <p:spPr bwMode="auto">
          <a:xfrm>
            <a:off x="2471738" y="4832350"/>
            <a:ext cx="23812" cy="52388"/>
          </a:xfrm>
          <a:custGeom>
            <a:avLst/>
            <a:gdLst>
              <a:gd name="T0" fmla="*/ 2147483647 w 12"/>
              <a:gd name="T1" fmla="*/ 0 h 24"/>
              <a:gd name="T2" fmla="*/ 0 w 12"/>
              <a:gd name="T3" fmla="*/ 2147483647 h 24"/>
              <a:gd name="T4" fmla="*/ 0 w 12"/>
              <a:gd name="T5" fmla="*/ 2147483647 h 24"/>
              <a:gd name="T6" fmla="*/ 0 w 12"/>
              <a:gd name="T7" fmla="*/ 2147483647 h 24"/>
              <a:gd name="T8" fmla="*/ 2147483647 w 12"/>
              <a:gd name="T9" fmla="*/ 2147483647 h 24"/>
              <a:gd name="T10" fmla="*/ 2147483647 w 12"/>
              <a:gd name="T11" fmla="*/ 0 h 24"/>
              <a:gd name="T12" fmla="*/ 0 60000 65536"/>
              <a:gd name="T13" fmla="*/ 0 60000 65536"/>
              <a:gd name="T14" fmla="*/ 0 60000 65536"/>
              <a:gd name="T15" fmla="*/ 0 60000 65536"/>
              <a:gd name="T16" fmla="*/ 0 60000 65536"/>
              <a:gd name="T17" fmla="*/ 0 60000 65536"/>
              <a:gd name="T18" fmla="*/ 0 w 12"/>
              <a:gd name="T19" fmla="*/ 0 h 24"/>
              <a:gd name="T20" fmla="*/ 12 w 12"/>
              <a:gd name="T21" fmla="*/ 24 h 24"/>
            </a:gdLst>
            <a:ahLst/>
            <a:cxnLst>
              <a:cxn ang="T12">
                <a:pos x="T0" y="T1"/>
              </a:cxn>
              <a:cxn ang="T13">
                <a:pos x="T2" y="T3"/>
              </a:cxn>
              <a:cxn ang="T14">
                <a:pos x="T4" y="T5"/>
              </a:cxn>
              <a:cxn ang="T15">
                <a:pos x="T6" y="T7"/>
              </a:cxn>
              <a:cxn ang="T16">
                <a:pos x="T8" y="T9"/>
              </a:cxn>
              <a:cxn ang="T17">
                <a:pos x="T10" y="T11"/>
              </a:cxn>
            </a:cxnLst>
            <a:rect l="T18" t="T19" r="T20" b="T21"/>
            <a:pathLst>
              <a:path w="12" h="24">
                <a:moveTo>
                  <a:pt x="12" y="0"/>
                </a:moveTo>
                <a:lnTo>
                  <a:pt x="0" y="6"/>
                </a:lnTo>
                <a:lnTo>
                  <a:pt x="0" y="12"/>
                </a:lnTo>
                <a:lnTo>
                  <a:pt x="0" y="24"/>
                </a:lnTo>
                <a:lnTo>
                  <a:pt x="12" y="24"/>
                </a:lnTo>
                <a:lnTo>
                  <a:pt x="1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8" name="Freeform 124">
            <a:extLst>
              <a:ext uri="{FF2B5EF4-FFF2-40B4-BE49-F238E27FC236}">
                <a16:creationId xmlns:a16="http://schemas.microsoft.com/office/drawing/2014/main" id="{3808FB7B-AE7C-1A44-AEDA-72666E2E26DA}"/>
              </a:ext>
            </a:extLst>
          </p:cNvPr>
          <p:cNvSpPr>
            <a:spLocks/>
          </p:cNvSpPr>
          <p:nvPr/>
        </p:nvSpPr>
        <p:spPr bwMode="auto">
          <a:xfrm>
            <a:off x="3359150" y="4645025"/>
            <a:ext cx="296863" cy="319088"/>
          </a:xfrm>
          <a:custGeom>
            <a:avLst/>
            <a:gdLst>
              <a:gd name="T0" fmla="*/ 2147483647 w 150"/>
              <a:gd name="T1" fmla="*/ 0 h 144"/>
              <a:gd name="T2" fmla="*/ 2147483647 w 150"/>
              <a:gd name="T3" fmla="*/ 2147483647 h 144"/>
              <a:gd name="T4" fmla="*/ 0 w 150"/>
              <a:gd name="T5" fmla="*/ 2147483647 h 144"/>
              <a:gd name="T6" fmla="*/ 2147483647 w 150"/>
              <a:gd name="T7" fmla="*/ 0 h 144"/>
              <a:gd name="T8" fmla="*/ 2147483647 w 150"/>
              <a:gd name="T9" fmla="*/ 0 h 144"/>
              <a:gd name="T10" fmla="*/ 0 60000 65536"/>
              <a:gd name="T11" fmla="*/ 0 60000 65536"/>
              <a:gd name="T12" fmla="*/ 0 60000 65536"/>
              <a:gd name="T13" fmla="*/ 0 60000 65536"/>
              <a:gd name="T14" fmla="*/ 0 60000 65536"/>
              <a:gd name="T15" fmla="*/ 0 w 150"/>
              <a:gd name="T16" fmla="*/ 0 h 144"/>
              <a:gd name="T17" fmla="*/ 150 w 150"/>
              <a:gd name="T18" fmla="*/ 144 h 144"/>
            </a:gdLst>
            <a:ahLst/>
            <a:cxnLst>
              <a:cxn ang="T10">
                <a:pos x="T0" y="T1"/>
              </a:cxn>
              <a:cxn ang="T11">
                <a:pos x="T2" y="T3"/>
              </a:cxn>
              <a:cxn ang="T12">
                <a:pos x="T4" y="T5"/>
              </a:cxn>
              <a:cxn ang="T13">
                <a:pos x="T6" y="T7"/>
              </a:cxn>
              <a:cxn ang="T14">
                <a:pos x="T8" y="T9"/>
              </a:cxn>
            </a:cxnLst>
            <a:rect l="T15" t="T16" r="T17" b="T18"/>
            <a:pathLst>
              <a:path w="150" h="144">
                <a:moveTo>
                  <a:pt x="78" y="0"/>
                </a:moveTo>
                <a:lnTo>
                  <a:pt x="150" y="144"/>
                </a:lnTo>
                <a:lnTo>
                  <a:pt x="0" y="144"/>
                </a:lnTo>
                <a:lnTo>
                  <a:pt x="78" y="0"/>
                </a:lnTo>
                <a:close/>
              </a:path>
            </a:pathLst>
          </a:custGeom>
          <a:solidFill>
            <a:srgbClr val="EB3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89" name="Rectangle 125">
            <a:extLst>
              <a:ext uri="{FF2B5EF4-FFF2-40B4-BE49-F238E27FC236}">
                <a16:creationId xmlns:a16="http://schemas.microsoft.com/office/drawing/2014/main" id="{D33A1B84-3D91-0F46-95ED-E2D7EB309A62}"/>
              </a:ext>
            </a:extLst>
          </p:cNvPr>
          <p:cNvSpPr>
            <a:spLocks noChangeArrowheads="1"/>
          </p:cNvSpPr>
          <p:nvPr/>
        </p:nvSpPr>
        <p:spPr bwMode="auto">
          <a:xfrm>
            <a:off x="3489325" y="4951413"/>
            <a:ext cx="47625" cy="279400"/>
          </a:xfrm>
          <a:prstGeom prst="rect">
            <a:avLst/>
          </a:prstGeom>
          <a:solidFill>
            <a:srgbClr val="EB3D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0" name="Freeform 126">
            <a:extLst>
              <a:ext uri="{FF2B5EF4-FFF2-40B4-BE49-F238E27FC236}">
                <a16:creationId xmlns:a16="http://schemas.microsoft.com/office/drawing/2014/main" id="{B5201520-4FD3-2A49-BD3F-A66B3F1E087A}"/>
              </a:ext>
            </a:extLst>
          </p:cNvPr>
          <p:cNvSpPr>
            <a:spLocks/>
          </p:cNvSpPr>
          <p:nvPr/>
        </p:nvSpPr>
        <p:spPr bwMode="auto">
          <a:xfrm>
            <a:off x="3667125" y="5018088"/>
            <a:ext cx="284163" cy="333375"/>
          </a:xfrm>
          <a:custGeom>
            <a:avLst/>
            <a:gdLst>
              <a:gd name="T0" fmla="*/ 2147483647 w 144"/>
              <a:gd name="T1" fmla="*/ 0 h 150"/>
              <a:gd name="T2" fmla="*/ 2147483647 w 144"/>
              <a:gd name="T3" fmla="*/ 2147483647 h 150"/>
              <a:gd name="T4" fmla="*/ 0 w 144"/>
              <a:gd name="T5" fmla="*/ 2147483647 h 150"/>
              <a:gd name="T6" fmla="*/ 2147483647 w 144"/>
              <a:gd name="T7" fmla="*/ 0 h 150"/>
              <a:gd name="T8" fmla="*/ 2147483647 w 144"/>
              <a:gd name="T9" fmla="*/ 0 h 150"/>
              <a:gd name="T10" fmla="*/ 0 60000 65536"/>
              <a:gd name="T11" fmla="*/ 0 60000 65536"/>
              <a:gd name="T12" fmla="*/ 0 60000 65536"/>
              <a:gd name="T13" fmla="*/ 0 60000 65536"/>
              <a:gd name="T14" fmla="*/ 0 60000 65536"/>
              <a:gd name="T15" fmla="*/ 0 w 144"/>
              <a:gd name="T16" fmla="*/ 0 h 150"/>
              <a:gd name="T17" fmla="*/ 144 w 144"/>
              <a:gd name="T18" fmla="*/ 150 h 150"/>
            </a:gdLst>
            <a:ahLst/>
            <a:cxnLst>
              <a:cxn ang="T10">
                <a:pos x="T0" y="T1"/>
              </a:cxn>
              <a:cxn ang="T11">
                <a:pos x="T2" y="T3"/>
              </a:cxn>
              <a:cxn ang="T12">
                <a:pos x="T4" y="T5"/>
              </a:cxn>
              <a:cxn ang="T13">
                <a:pos x="T6" y="T7"/>
              </a:cxn>
              <a:cxn ang="T14">
                <a:pos x="T8" y="T9"/>
              </a:cxn>
            </a:cxnLst>
            <a:rect l="T15" t="T16" r="T17" b="T18"/>
            <a:pathLst>
              <a:path w="144" h="150">
                <a:moveTo>
                  <a:pt x="72" y="0"/>
                </a:moveTo>
                <a:lnTo>
                  <a:pt x="144" y="150"/>
                </a:lnTo>
                <a:lnTo>
                  <a:pt x="0" y="150"/>
                </a:lnTo>
                <a:lnTo>
                  <a:pt x="72" y="0"/>
                </a:lnTo>
                <a:close/>
              </a:path>
            </a:pathLst>
          </a:custGeom>
          <a:solidFill>
            <a:srgbClr val="00904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591" name="Rectangle 127">
            <a:extLst>
              <a:ext uri="{FF2B5EF4-FFF2-40B4-BE49-F238E27FC236}">
                <a16:creationId xmlns:a16="http://schemas.microsoft.com/office/drawing/2014/main" id="{861AB268-8257-4745-B37F-368DEEAF150C}"/>
              </a:ext>
            </a:extLst>
          </p:cNvPr>
          <p:cNvSpPr>
            <a:spLocks noChangeArrowheads="1"/>
          </p:cNvSpPr>
          <p:nvPr/>
        </p:nvSpPr>
        <p:spPr bwMode="auto">
          <a:xfrm>
            <a:off x="3786188" y="5337175"/>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2" name="Rectangle 128">
            <a:extLst>
              <a:ext uri="{FF2B5EF4-FFF2-40B4-BE49-F238E27FC236}">
                <a16:creationId xmlns:a16="http://schemas.microsoft.com/office/drawing/2014/main" id="{153E9C96-7F82-374A-A226-2C72EEE75314}"/>
              </a:ext>
            </a:extLst>
          </p:cNvPr>
          <p:cNvSpPr>
            <a:spLocks noChangeArrowheads="1"/>
          </p:cNvSpPr>
          <p:nvPr/>
        </p:nvSpPr>
        <p:spPr bwMode="auto">
          <a:xfrm>
            <a:off x="3786188" y="539115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3" name="Rectangle 129">
            <a:extLst>
              <a:ext uri="{FF2B5EF4-FFF2-40B4-BE49-F238E27FC236}">
                <a16:creationId xmlns:a16="http://schemas.microsoft.com/office/drawing/2014/main" id="{A7FE49D4-B2C7-F640-826D-2FD2F58935E8}"/>
              </a:ext>
            </a:extLst>
          </p:cNvPr>
          <p:cNvSpPr>
            <a:spLocks noChangeArrowheads="1"/>
          </p:cNvSpPr>
          <p:nvPr/>
        </p:nvSpPr>
        <p:spPr bwMode="auto">
          <a:xfrm>
            <a:off x="3786188" y="5430838"/>
            <a:ext cx="46037" cy="26987"/>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4" name="Rectangle 130">
            <a:extLst>
              <a:ext uri="{FF2B5EF4-FFF2-40B4-BE49-F238E27FC236}">
                <a16:creationId xmlns:a16="http://schemas.microsoft.com/office/drawing/2014/main" id="{10DF38ED-3C6A-4A40-9353-D2CB7B1E735E}"/>
              </a:ext>
            </a:extLst>
          </p:cNvPr>
          <p:cNvSpPr>
            <a:spLocks noChangeArrowheads="1"/>
          </p:cNvSpPr>
          <p:nvPr/>
        </p:nvSpPr>
        <p:spPr bwMode="auto">
          <a:xfrm>
            <a:off x="3786188" y="5484813"/>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5" name="Rectangle 131">
            <a:extLst>
              <a:ext uri="{FF2B5EF4-FFF2-40B4-BE49-F238E27FC236}">
                <a16:creationId xmlns:a16="http://schemas.microsoft.com/office/drawing/2014/main" id="{605E49CF-9BDC-1544-A12D-4D13FF4FE339}"/>
              </a:ext>
            </a:extLst>
          </p:cNvPr>
          <p:cNvSpPr>
            <a:spLocks noChangeArrowheads="1"/>
          </p:cNvSpPr>
          <p:nvPr/>
        </p:nvSpPr>
        <p:spPr bwMode="auto">
          <a:xfrm>
            <a:off x="3786188" y="5537200"/>
            <a:ext cx="46037" cy="26988"/>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6" name="Rectangle 132">
            <a:extLst>
              <a:ext uri="{FF2B5EF4-FFF2-40B4-BE49-F238E27FC236}">
                <a16:creationId xmlns:a16="http://schemas.microsoft.com/office/drawing/2014/main" id="{33C51238-CCB7-9C45-AC68-32E160FC89BD}"/>
              </a:ext>
            </a:extLst>
          </p:cNvPr>
          <p:cNvSpPr>
            <a:spLocks noChangeArrowheads="1"/>
          </p:cNvSpPr>
          <p:nvPr/>
        </p:nvSpPr>
        <p:spPr bwMode="auto">
          <a:xfrm>
            <a:off x="3786188" y="5591175"/>
            <a:ext cx="46037" cy="25400"/>
          </a:xfrm>
          <a:prstGeom prst="rect">
            <a:avLst/>
          </a:prstGeom>
          <a:solidFill>
            <a:srgbClr val="00904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1597" name="Rectangle 133">
            <a:extLst>
              <a:ext uri="{FF2B5EF4-FFF2-40B4-BE49-F238E27FC236}">
                <a16:creationId xmlns:a16="http://schemas.microsoft.com/office/drawing/2014/main" id="{CCE38082-61F3-8A45-8850-D4315D068811}"/>
              </a:ext>
            </a:extLst>
          </p:cNvPr>
          <p:cNvSpPr>
            <a:spLocks noChangeArrowheads="1"/>
          </p:cNvSpPr>
          <p:nvPr/>
        </p:nvSpPr>
        <p:spPr bwMode="auto">
          <a:xfrm>
            <a:off x="3419475" y="6299200"/>
            <a:ext cx="2762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9049"/>
                </a:solidFill>
              </a:rPr>
              <a:t>H</a:t>
            </a:r>
            <a:endParaRPr lang="en-US" altLang="en-US" sz="1400"/>
          </a:p>
        </p:txBody>
      </p:sp>
      <p:sp>
        <p:nvSpPr>
          <p:cNvPr id="21598" name="Rectangle 134">
            <a:extLst>
              <a:ext uri="{FF2B5EF4-FFF2-40B4-BE49-F238E27FC236}">
                <a16:creationId xmlns:a16="http://schemas.microsoft.com/office/drawing/2014/main" id="{53858279-5D9F-CA4A-95B8-E1E571315F24}"/>
              </a:ext>
            </a:extLst>
          </p:cNvPr>
          <p:cNvSpPr>
            <a:spLocks noChangeArrowheads="1"/>
          </p:cNvSpPr>
          <p:nvPr/>
        </p:nvSpPr>
        <p:spPr bwMode="auto">
          <a:xfrm>
            <a:off x="3698875" y="6440488"/>
            <a:ext cx="1412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500" b="1">
                <a:solidFill>
                  <a:srgbClr val="009049"/>
                </a:solidFill>
              </a:rPr>
              <a:t>z</a:t>
            </a:r>
            <a:endParaRPr lang="en-US" altLang="en-US" sz="1400"/>
          </a:p>
        </p:txBody>
      </p:sp>
      <p:sp>
        <p:nvSpPr>
          <p:cNvPr id="21599" name="Text Box 142">
            <a:extLst>
              <a:ext uri="{FF2B5EF4-FFF2-40B4-BE49-F238E27FC236}">
                <a16:creationId xmlns:a16="http://schemas.microsoft.com/office/drawing/2014/main" id="{9670ADD8-E05F-5246-A347-D08393E920B2}"/>
              </a:ext>
            </a:extLst>
          </p:cNvPr>
          <p:cNvSpPr txBox="1">
            <a:spLocks noChangeArrowheads="1"/>
          </p:cNvSpPr>
          <p:nvPr/>
        </p:nvSpPr>
        <p:spPr bwMode="auto">
          <a:xfrm>
            <a:off x="5791200" y="4724400"/>
            <a:ext cx="16002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K.S. Yee 1966</a:t>
            </a:r>
          </a:p>
        </p:txBody>
      </p:sp>
      <p:sp>
        <p:nvSpPr>
          <p:cNvPr id="21600" name="Text Box 142">
            <a:extLst>
              <a:ext uri="{FF2B5EF4-FFF2-40B4-BE49-F238E27FC236}">
                <a16:creationId xmlns:a16="http://schemas.microsoft.com/office/drawing/2014/main" id="{2DC626B4-C966-5342-935B-08E425D2AD09}"/>
              </a:ext>
            </a:extLst>
          </p:cNvPr>
          <p:cNvSpPr txBox="1">
            <a:spLocks noChangeArrowheads="1"/>
          </p:cNvSpPr>
          <p:nvPr/>
        </p:nvSpPr>
        <p:spPr bwMode="auto">
          <a:xfrm>
            <a:off x="5791200" y="5454650"/>
            <a:ext cx="31242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1800" i="1"/>
              <a:t>A. Taflove &amp; S.C. Hagness 2005</a:t>
            </a:r>
          </a:p>
        </p:txBody>
      </p:sp>
      <p:graphicFrame>
        <p:nvGraphicFramePr>
          <p:cNvPr id="21601" name="Object 143">
            <a:extLst>
              <a:ext uri="{FF2B5EF4-FFF2-40B4-BE49-F238E27FC236}">
                <a16:creationId xmlns:a16="http://schemas.microsoft.com/office/drawing/2014/main" id="{D367B568-A452-B846-8FC5-D67145F322FB}"/>
              </a:ext>
            </a:extLst>
          </p:cNvPr>
          <p:cNvGraphicFramePr>
            <a:graphicFrameLocks noChangeAspect="1"/>
          </p:cNvGraphicFramePr>
          <p:nvPr/>
        </p:nvGraphicFramePr>
        <p:xfrm>
          <a:off x="1828800" y="1884363"/>
          <a:ext cx="1828800" cy="833437"/>
        </p:xfrm>
        <a:graphic>
          <a:graphicData uri="http://schemas.openxmlformats.org/presentationml/2006/ole">
            <mc:AlternateContent xmlns:mc="http://schemas.openxmlformats.org/markup-compatibility/2006">
              <mc:Choice xmlns:v="urn:schemas-microsoft-com:vml" Requires="v">
                <p:oleObj spid="_x0000_s104521" name="Equation" r:id="rId4" imgW="431800" imgH="196850" progId="Equation.DSMT4">
                  <p:embed/>
                </p:oleObj>
              </mc:Choice>
              <mc:Fallback>
                <p:oleObj name="Equation" r:id="rId4" imgW="431800" imgH="196850" progId="Equation.DSMT4">
                  <p:embed/>
                  <p:pic>
                    <p:nvPicPr>
                      <p:cNvPr id="21601" name="Object 143">
                        <a:extLst>
                          <a:ext uri="{FF2B5EF4-FFF2-40B4-BE49-F238E27FC236}">
                            <a16:creationId xmlns:a16="http://schemas.microsoft.com/office/drawing/2014/main" id="{D367B568-A452-B846-8FC5-D67145F32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884363"/>
                        <a:ext cx="182880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2" name="Object 144">
            <a:extLst>
              <a:ext uri="{FF2B5EF4-FFF2-40B4-BE49-F238E27FC236}">
                <a16:creationId xmlns:a16="http://schemas.microsoft.com/office/drawing/2014/main" id="{78E70D1B-3D4C-FE49-8E09-474EAD49017E}"/>
              </a:ext>
            </a:extLst>
          </p:cNvPr>
          <p:cNvGraphicFramePr>
            <a:graphicFrameLocks noChangeAspect="1"/>
          </p:cNvGraphicFramePr>
          <p:nvPr/>
        </p:nvGraphicFramePr>
        <p:xfrm>
          <a:off x="4495800" y="1884363"/>
          <a:ext cx="2152650" cy="833437"/>
        </p:xfrm>
        <a:graphic>
          <a:graphicData uri="http://schemas.openxmlformats.org/presentationml/2006/ole">
            <mc:AlternateContent xmlns:mc="http://schemas.openxmlformats.org/markup-compatibility/2006">
              <mc:Choice xmlns:v="urn:schemas-microsoft-com:vml" Requires="v">
                <p:oleObj spid="_x0000_s104522" name="Equation" r:id="rId6" imgW="508000" imgH="196850" progId="Equation.DSMT4">
                  <p:embed/>
                </p:oleObj>
              </mc:Choice>
              <mc:Fallback>
                <p:oleObj name="Equation" r:id="rId6" imgW="508000" imgH="196850" progId="Equation.DSMT4">
                  <p:embed/>
                  <p:pic>
                    <p:nvPicPr>
                      <p:cNvPr id="21602" name="Object 144">
                        <a:extLst>
                          <a:ext uri="{FF2B5EF4-FFF2-40B4-BE49-F238E27FC236}">
                            <a16:creationId xmlns:a16="http://schemas.microsoft.com/office/drawing/2014/main" id="{78E70D1B-3D4C-FE49-8E09-474EAD4901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5800" y="1884363"/>
                        <a:ext cx="2152650"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3" name="Object 145">
            <a:extLst>
              <a:ext uri="{FF2B5EF4-FFF2-40B4-BE49-F238E27FC236}">
                <a16:creationId xmlns:a16="http://schemas.microsoft.com/office/drawing/2014/main" id="{6C6B2920-5C9E-A641-ABDB-4554455DB7E0}"/>
              </a:ext>
            </a:extLst>
          </p:cNvPr>
          <p:cNvGraphicFramePr>
            <a:graphicFrameLocks noChangeAspect="1"/>
          </p:cNvGraphicFramePr>
          <p:nvPr/>
        </p:nvGraphicFramePr>
        <p:xfrm>
          <a:off x="2895600" y="3179763"/>
          <a:ext cx="1047750" cy="349250"/>
        </p:xfrm>
        <a:graphic>
          <a:graphicData uri="http://schemas.openxmlformats.org/presentationml/2006/ole">
            <mc:AlternateContent xmlns:mc="http://schemas.openxmlformats.org/markup-compatibility/2006">
              <mc:Choice xmlns:v="urn:schemas-microsoft-com:vml" Requires="v">
                <p:oleObj spid="_x0000_s104523" name="Equation" r:id="rId8" imgW="247650" imgH="82550" progId="Equation.DSMT4">
                  <p:embed/>
                </p:oleObj>
              </mc:Choice>
              <mc:Fallback>
                <p:oleObj name="Equation" r:id="rId8" imgW="247650" imgH="82550" progId="Equation.DSMT4">
                  <p:embed/>
                  <p:pic>
                    <p:nvPicPr>
                      <p:cNvPr id="21603" name="Object 145">
                        <a:extLst>
                          <a:ext uri="{FF2B5EF4-FFF2-40B4-BE49-F238E27FC236}">
                            <a16:creationId xmlns:a16="http://schemas.microsoft.com/office/drawing/2014/main" id="{6C6B2920-5C9E-A641-ABDB-4554455DB7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95600" y="3179763"/>
                        <a:ext cx="1047750"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1604" name="Object 146">
            <a:extLst>
              <a:ext uri="{FF2B5EF4-FFF2-40B4-BE49-F238E27FC236}">
                <a16:creationId xmlns:a16="http://schemas.microsoft.com/office/drawing/2014/main" id="{A4F0E95C-31D3-3245-8FE9-64CBCE6B448C}"/>
              </a:ext>
            </a:extLst>
          </p:cNvPr>
          <p:cNvGraphicFramePr>
            <a:graphicFrameLocks noChangeAspect="1"/>
          </p:cNvGraphicFramePr>
          <p:nvPr/>
        </p:nvGraphicFramePr>
        <p:xfrm>
          <a:off x="4468813" y="3179763"/>
          <a:ext cx="1101725" cy="401637"/>
        </p:xfrm>
        <a:graphic>
          <a:graphicData uri="http://schemas.openxmlformats.org/presentationml/2006/ole">
            <mc:AlternateContent xmlns:mc="http://schemas.openxmlformats.org/markup-compatibility/2006">
              <mc:Choice xmlns:v="urn:schemas-microsoft-com:vml" Requires="v">
                <p:oleObj spid="_x0000_s104524" name="Equation" r:id="rId10" imgW="260350" imgH="95250" progId="Equation.DSMT4">
                  <p:embed/>
                </p:oleObj>
              </mc:Choice>
              <mc:Fallback>
                <p:oleObj name="Equation" r:id="rId10" imgW="260350" imgH="95250" progId="Equation.DSMT4">
                  <p:embed/>
                  <p:pic>
                    <p:nvPicPr>
                      <p:cNvPr id="21604" name="Object 146">
                        <a:extLst>
                          <a:ext uri="{FF2B5EF4-FFF2-40B4-BE49-F238E27FC236}">
                            <a16:creationId xmlns:a16="http://schemas.microsoft.com/office/drawing/2014/main" id="{A4F0E95C-31D3-3245-8FE9-64CBCE6B44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8813" y="3179763"/>
                        <a:ext cx="1101725"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56467" name="Rectangle 147">
            <a:extLst>
              <a:ext uri="{FF2B5EF4-FFF2-40B4-BE49-F238E27FC236}">
                <a16:creationId xmlns:a16="http://schemas.microsoft.com/office/drawing/2014/main" id="{48156CE6-845E-7D4F-8A72-D1E26B634F7B}"/>
              </a:ext>
            </a:extLst>
          </p:cNvPr>
          <p:cNvSpPr>
            <a:spLocks noGrp="1" noChangeArrowheads="1"/>
          </p:cNvSpPr>
          <p:nvPr>
            <p:ph type="title" idx="4294967295"/>
          </p:nvPr>
        </p:nvSpPr>
        <p:spPr>
          <a:xfrm>
            <a:off x="685800" y="0"/>
            <a:ext cx="7772400" cy="914400"/>
          </a:xfrm>
        </p:spPr>
        <p:txBody>
          <a:bodyPr/>
          <a:lstStyle/>
          <a:p>
            <a:pPr eaLnBrk="1" hangingPunct="1">
              <a:defRPr/>
            </a:pPr>
            <a:r>
              <a:rPr lang="en-US" sz="4000">
                <a:solidFill>
                  <a:srgbClr val="0000FF"/>
                </a:solidFill>
                <a:cs typeface="+mj-cs"/>
              </a:rPr>
              <a:t>FDTD: finite difference time domain</a:t>
            </a:r>
          </a:p>
        </p:txBody>
      </p:sp>
    </p:spTree>
    <p:extLst>
      <p:ext uri="{BB962C8B-B14F-4D97-AF65-F5344CB8AC3E}">
        <p14:creationId xmlns:p14="http://schemas.microsoft.com/office/powerpoint/2010/main" val="173554725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3" name="Text Box 2">
            <a:extLst>
              <a:ext uri="{FF2B5EF4-FFF2-40B4-BE49-F238E27FC236}">
                <a16:creationId xmlns:a16="http://schemas.microsoft.com/office/drawing/2014/main" id="{74B83957-2CBF-ED4E-82B3-486C4EBC093A}"/>
              </a:ext>
            </a:extLst>
          </p:cNvPr>
          <p:cNvSpPr txBox="1">
            <a:spLocks noChangeArrowheads="1"/>
          </p:cNvSpPr>
          <p:nvPr/>
        </p:nvSpPr>
        <p:spPr bwMode="auto">
          <a:xfrm>
            <a:off x="381000" y="1644650"/>
            <a:ext cx="6096000"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buFontTx/>
              <a:buAutoNum type="arabicParenR"/>
            </a:pPr>
            <a:r>
              <a:rPr lang="en-US" altLang="en-US" sz="1800" b="1">
                <a:solidFill>
                  <a:srgbClr val="990099"/>
                </a:solidFill>
              </a:rPr>
              <a:t>at time t: </a:t>
            </a:r>
            <a:r>
              <a:rPr lang="en-US" altLang="en-US" sz="1800" b="1"/>
              <a:t>Update </a:t>
            </a:r>
            <a:r>
              <a:rPr lang="en-US" altLang="en-US" sz="1800" b="1">
                <a:solidFill>
                  <a:srgbClr val="FF0000"/>
                </a:solidFill>
              </a:rPr>
              <a:t>D</a:t>
            </a:r>
            <a:r>
              <a:rPr lang="en-US" altLang="en-US" b="1"/>
              <a:t> </a:t>
            </a:r>
            <a:r>
              <a:rPr lang="en-US" altLang="en-US" sz="1800" b="1"/>
              <a:t>fields everywhere</a:t>
            </a:r>
          </a:p>
          <a:p>
            <a:pPr eaLnBrk="1" hangingPunct="1">
              <a:lnSpc>
                <a:spcPct val="85000"/>
              </a:lnSpc>
            </a:pPr>
            <a:r>
              <a:rPr lang="en-US" altLang="en-US" sz="1800" b="1"/>
              <a:t>      using spatial derivatives of </a:t>
            </a:r>
            <a:r>
              <a:rPr lang="en-US" altLang="en-US" sz="1800" b="1">
                <a:solidFill>
                  <a:srgbClr val="FF0000"/>
                </a:solidFill>
              </a:rPr>
              <a:t>H</a:t>
            </a:r>
            <a:r>
              <a:rPr lang="en-US" altLang="en-US" b="1"/>
              <a:t>, </a:t>
            </a:r>
            <a:r>
              <a:rPr lang="en-US" altLang="en-US" sz="1800" b="1"/>
              <a:t>then find </a:t>
            </a:r>
            <a:r>
              <a:rPr lang="en-US" altLang="en-US" sz="1800" b="1">
                <a:solidFill>
                  <a:srgbClr val="FF0000"/>
                </a:solidFill>
              </a:rPr>
              <a:t>E</a:t>
            </a:r>
            <a:r>
              <a:rPr lang="en-US" altLang="en-US" sz="1800" b="1"/>
              <a:t>=</a:t>
            </a:r>
            <a:r>
              <a:rPr lang="en-US" altLang="en-US" sz="1800" b="1">
                <a:sym typeface="Symbol" pitchFamily="2" charset="2"/>
              </a:rPr>
              <a:t>ε</a:t>
            </a:r>
            <a:r>
              <a:rPr lang="en-US" altLang="en-US" sz="1800" b="1" baseline="30000">
                <a:sym typeface="Symbol" pitchFamily="2" charset="2"/>
              </a:rPr>
              <a:t>-1</a:t>
            </a:r>
            <a:r>
              <a:rPr lang="en-US" altLang="en-US" sz="1800" b="1">
                <a:solidFill>
                  <a:srgbClr val="FF0000"/>
                </a:solidFill>
              </a:rPr>
              <a:t>D</a:t>
            </a:r>
            <a:endParaRPr lang="en-US" altLang="en-US" sz="1800" b="1">
              <a:sym typeface="Symbol" pitchFamily="2" charset="2"/>
            </a:endParaRPr>
          </a:p>
        </p:txBody>
      </p:sp>
      <p:grpSp>
        <p:nvGrpSpPr>
          <p:cNvPr id="23554" name="Group 3">
            <a:extLst>
              <a:ext uri="{FF2B5EF4-FFF2-40B4-BE49-F238E27FC236}">
                <a16:creationId xmlns:a16="http://schemas.microsoft.com/office/drawing/2014/main" id="{70785ADF-A98D-3F41-9791-505A4818D6B4}"/>
              </a:ext>
            </a:extLst>
          </p:cNvPr>
          <p:cNvGrpSpPr>
            <a:grpSpLocks/>
          </p:cNvGrpSpPr>
          <p:nvPr/>
        </p:nvGrpSpPr>
        <p:grpSpPr bwMode="auto">
          <a:xfrm>
            <a:off x="1223963" y="2387600"/>
            <a:ext cx="4262437" cy="1373188"/>
            <a:chOff x="481" y="1123"/>
            <a:chExt cx="2751" cy="886"/>
          </a:xfrm>
        </p:grpSpPr>
        <p:sp>
          <p:nvSpPr>
            <p:cNvPr id="23614" name="Rectangle 4">
              <a:extLst>
                <a:ext uri="{FF2B5EF4-FFF2-40B4-BE49-F238E27FC236}">
                  <a16:creationId xmlns:a16="http://schemas.microsoft.com/office/drawing/2014/main" id="{4F4C0E76-C4FB-5D49-BD3C-9DCEA8555E03}"/>
                </a:ext>
              </a:extLst>
            </p:cNvPr>
            <p:cNvSpPr>
              <a:spLocks noChangeArrowheads="1"/>
            </p:cNvSpPr>
            <p:nvPr/>
          </p:nvSpPr>
          <p:spPr bwMode="auto">
            <a:xfrm>
              <a:off x="481" y="1178"/>
              <a:ext cx="567"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FF0000"/>
                  </a:solidFill>
                </a:rPr>
                <a:t>E</a:t>
              </a:r>
              <a:r>
                <a:rPr lang="en-US" altLang="en-US" sz="2800" b="1" baseline="-25000">
                  <a:solidFill>
                    <a:srgbClr val="FF0000"/>
                  </a:solidFill>
                </a:rPr>
                <a:t>x</a:t>
              </a:r>
              <a:r>
                <a:rPr lang="en-US" altLang="en-US" b="1"/>
                <a:t> </a:t>
              </a:r>
              <a:r>
                <a:rPr lang="en-US" altLang="en-US" sz="1800" b="1"/>
                <a:t>+=</a:t>
              </a:r>
              <a:endParaRPr lang="en-US" altLang="en-US" b="1"/>
            </a:p>
          </p:txBody>
        </p:sp>
        <p:grpSp>
          <p:nvGrpSpPr>
            <p:cNvPr id="23615" name="Group 5">
              <a:extLst>
                <a:ext uri="{FF2B5EF4-FFF2-40B4-BE49-F238E27FC236}">
                  <a16:creationId xmlns:a16="http://schemas.microsoft.com/office/drawing/2014/main" id="{1AC91D43-25F4-3745-88D0-82829129EB39}"/>
                </a:ext>
              </a:extLst>
            </p:cNvPr>
            <p:cNvGrpSpPr>
              <a:grpSpLocks/>
            </p:cNvGrpSpPr>
            <p:nvPr/>
          </p:nvGrpSpPr>
          <p:grpSpPr bwMode="auto">
            <a:xfrm>
              <a:off x="1074" y="1123"/>
              <a:ext cx="403" cy="457"/>
              <a:chOff x="3431" y="1108"/>
              <a:chExt cx="403" cy="457"/>
            </a:xfrm>
          </p:grpSpPr>
          <p:sp>
            <p:nvSpPr>
              <p:cNvPr id="23624" name="Rectangle 6">
                <a:extLst>
                  <a:ext uri="{FF2B5EF4-FFF2-40B4-BE49-F238E27FC236}">
                    <a16:creationId xmlns:a16="http://schemas.microsoft.com/office/drawing/2014/main" id="{BA2109C9-B3D5-204F-A0CB-7790A1B8C605}"/>
                  </a:ext>
                </a:extLst>
              </p:cNvPr>
              <p:cNvSpPr>
                <a:spLocks noChangeArrowheads="1"/>
              </p:cNvSpPr>
              <p:nvPr/>
            </p:nvSpPr>
            <p:spPr bwMode="auto">
              <a:xfrm>
                <a:off x="3431" y="1108"/>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y </a:t>
                </a:r>
              </a:p>
            </p:txBody>
          </p:sp>
          <p:sp>
            <p:nvSpPr>
              <p:cNvPr id="23625" name="Line 7">
                <a:extLst>
                  <a:ext uri="{FF2B5EF4-FFF2-40B4-BE49-F238E27FC236}">
                    <a16:creationId xmlns:a16="http://schemas.microsoft.com/office/drawing/2014/main" id="{E93032E6-59F5-3540-BE8E-373D25D3F61D}"/>
                  </a:ext>
                </a:extLst>
              </p:cNvPr>
              <p:cNvSpPr>
                <a:spLocks noChangeShapeType="1"/>
              </p:cNvSpPr>
              <p:nvPr/>
            </p:nvSpPr>
            <p:spPr bwMode="auto">
              <a:xfrm>
                <a:off x="3462" y="1337"/>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16" name="Rectangle 8">
              <a:extLst>
                <a:ext uri="{FF2B5EF4-FFF2-40B4-BE49-F238E27FC236}">
                  <a16:creationId xmlns:a16="http://schemas.microsoft.com/office/drawing/2014/main" id="{09D55F24-0C4B-7544-BB30-D734D57CBBFE}"/>
                </a:ext>
              </a:extLst>
            </p:cNvPr>
            <p:cNvSpPr>
              <a:spLocks noChangeArrowheads="1"/>
            </p:cNvSpPr>
            <p:nvPr/>
          </p:nvSpPr>
          <p:spPr bwMode="auto">
            <a:xfrm>
              <a:off x="1431" y="1134"/>
              <a:ext cx="789"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j+0.5</a:t>
              </a:r>
            </a:p>
          </p:txBody>
        </p:sp>
        <p:sp>
          <p:nvSpPr>
            <p:cNvPr id="23617" name="Rectangle 9">
              <a:extLst>
                <a:ext uri="{FF2B5EF4-FFF2-40B4-BE49-F238E27FC236}">
                  <a16:creationId xmlns:a16="http://schemas.microsoft.com/office/drawing/2014/main" id="{DD729D08-91D9-5043-9BDE-EB8EFBCC8468}"/>
                </a:ext>
              </a:extLst>
            </p:cNvPr>
            <p:cNvSpPr>
              <a:spLocks noChangeArrowheads="1"/>
            </p:cNvSpPr>
            <p:nvPr/>
          </p:nvSpPr>
          <p:spPr bwMode="auto">
            <a:xfrm>
              <a:off x="2269" y="1138"/>
              <a:ext cx="963"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C0C0C0"/>
                  </a:solidFill>
                </a:rPr>
                <a:t>–  H</a:t>
              </a:r>
              <a:r>
                <a:rPr lang="en-US" altLang="en-US" sz="3600" b="1" baseline="-25000">
                  <a:solidFill>
                    <a:srgbClr val="C0C0C0"/>
                  </a:solidFill>
                </a:rPr>
                <a:t>z</a:t>
              </a:r>
              <a:r>
                <a:rPr lang="en-US" altLang="en-US" b="1" baseline="55000">
                  <a:solidFill>
                    <a:srgbClr val="C0C0C0"/>
                  </a:solidFill>
                </a:rPr>
                <a:t>j</a:t>
              </a:r>
              <a:r>
                <a:rPr lang="en-US" altLang="en-US" sz="2800" b="1" baseline="55000">
                  <a:solidFill>
                    <a:srgbClr val="C0C0C0"/>
                  </a:solidFill>
                </a:rPr>
                <a:t>-</a:t>
              </a:r>
              <a:r>
                <a:rPr lang="en-US" altLang="en-US" b="1" baseline="55000">
                  <a:solidFill>
                    <a:srgbClr val="C0C0C0"/>
                  </a:solidFill>
                </a:rPr>
                <a:t>0.5</a:t>
              </a:r>
              <a:r>
                <a:rPr lang="en-US" altLang="en-US" sz="3600" b="1" baseline="-25000">
                  <a:solidFill>
                    <a:srgbClr val="C0C0C0"/>
                  </a:solidFill>
                </a:rPr>
                <a:t> </a:t>
              </a:r>
              <a:r>
                <a:rPr lang="en-US" altLang="en-US" sz="3600" b="1">
                  <a:solidFill>
                    <a:srgbClr val="C0C0C0"/>
                  </a:solidFill>
                </a:rPr>
                <a:t>)</a:t>
              </a:r>
            </a:p>
          </p:txBody>
        </p:sp>
        <p:sp>
          <p:nvSpPr>
            <p:cNvPr id="23618" name="Rectangle 10">
              <a:extLst>
                <a:ext uri="{FF2B5EF4-FFF2-40B4-BE49-F238E27FC236}">
                  <a16:creationId xmlns:a16="http://schemas.microsoft.com/office/drawing/2014/main" id="{3FCD6B89-C381-864F-BF16-92F2CBAF417F}"/>
                </a:ext>
              </a:extLst>
            </p:cNvPr>
            <p:cNvSpPr>
              <a:spLocks noChangeArrowheads="1"/>
            </p:cNvSpPr>
            <p:nvPr/>
          </p:nvSpPr>
          <p:spPr bwMode="auto">
            <a:xfrm>
              <a:off x="487" y="1609"/>
              <a:ext cx="54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2800" b="1">
                  <a:solidFill>
                    <a:srgbClr val="00CC00"/>
                  </a:solidFill>
                </a:rPr>
                <a:t>E</a:t>
              </a:r>
              <a:r>
                <a:rPr lang="en-US" altLang="en-US" sz="2800" b="1" baseline="-25000">
                  <a:solidFill>
                    <a:srgbClr val="00CC00"/>
                  </a:solidFill>
                </a:rPr>
                <a:t>y</a:t>
              </a:r>
              <a:r>
                <a:rPr lang="en-US" altLang="en-US" b="1"/>
                <a:t> -</a:t>
              </a:r>
              <a:r>
                <a:rPr lang="en-US" altLang="en-US" sz="1800" b="1"/>
                <a:t>=</a:t>
              </a:r>
              <a:endParaRPr lang="en-US" altLang="en-US" b="1"/>
            </a:p>
          </p:txBody>
        </p:sp>
        <p:grpSp>
          <p:nvGrpSpPr>
            <p:cNvPr id="23619" name="Group 11">
              <a:extLst>
                <a:ext uri="{FF2B5EF4-FFF2-40B4-BE49-F238E27FC236}">
                  <a16:creationId xmlns:a16="http://schemas.microsoft.com/office/drawing/2014/main" id="{A4D47840-AC57-2E47-A5C5-720B7F0633F0}"/>
                </a:ext>
              </a:extLst>
            </p:cNvPr>
            <p:cNvGrpSpPr>
              <a:grpSpLocks/>
            </p:cNvGrpSpPr>
            <p:nvPr/>
          </p:nvGrpSpPr>
          <p:grpSpPr bwMode="auto">
            <a:xfrm>
              <a:off x="1089" y="1552"/>
              <a:ext cx="403" cy="457"/>
              <a:chOff x="3446" y="1510"/>
              <a:chExt cx="403" cy="457"/>
            </a:xfrm>
          </p:grpSpPr>
          <p:sp>
            <p:nvSpPr>
              <p:cNvPr id="23622" name="Rectangle 12">
                <a:extLst>
                  <a:ext uri="{FF2B5EF4-FFF2-40B4-BE49-F238E27FC236}">
                    <a16:creationId xmlns:a16="http://schemas.microsoft.com/office/drawing/2014/main" id="{8EC6AB93-D850-9442-9DEA-7A6CB56DFD9C}"/>
                  </a:ext>
                </a:extLst>
              </p:cNvPr>
              <p:cNvSpPr>
                <a:spLocks noChangeArrowheads="1"/>
              </p:cNvSpPr>
              <p:nvPr/>
            </p:nvSpPr>
            <p:spPr bwMode="auto">
              <a:xfrm>
                <a:off x="3446" y="1510"/>
                <a:ext cx="403"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ε</a:t>
                </a:r>
                <a:r>
                  <a:rPr lang="el-GR" altLang="en-US" sz="1800"/>
                  <a:t> ∆</a:t>
                </a:r>
                <a:r>
                  <a:rPr lang="en-US" altLang="en-US" sz="2000" b="1"/>
                  <a:t>x</a:t>
                </a:r>
              </a:p>
            </p:txBody>
          </p:sp>
          <p:sp>
            <p:nvSpPr>
              <p:cNvPr id="23623" name="Line 13">
                <a:extLst>
                  <a:ext uri="{FF2B5EF4-FFF2-40B4-BE49-F238E27FC236}">
                    <a16:creationId xmlns:a16="http://schemas.microsoft.com/office/drawing/2014/main" id="{E4329F6F-3C41-F440-8DB5-78DCB494B107}"/>
                  </a:ext>
                </a:extLst>
              </p:cNvPr>
              <p:cNvSpPr>
                <a:spLocks noChangeShapeType="1"/>
              </p:cNvSpPr>
              <p:nvPr/>
            </p:nvSpPr>
            <p:spPr bwMode="auto">
              <a:xfrm>
                <a:off x="3468" y="173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20" name="Rectangle 14">
              <a:extLst>
                <a:ext uri="{FF2B5EF4-FFF2-40B4-BE49-F238E27FC236}">
                  <a16:creationId xmlns:a16="http://schemas.microsoft.com/office/drawing/2014/main" id="{16806BA5-A1C2-0740-8451-E898141DA539}"/>
                </a:ext>
              </a:extLst>
            </p:cNvPr>
            <p:cNvSpPr>
              <a:spLocks noChangeArrowheads="1"/>
            </p:cNvSpPr>
            <p:nvPr/>
          </p:nvSpPr>
          <p:spPr bwMode="auto">
            <a:xfrm>
              <a:off x="1437" y="1565"/>
              <a:ext cx="782"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a:t>
              </a:r>
              <a:r>
                <a:rPr lang="en-US" altLang="en-US" b="1"/>
                <a:t> H</a:t>
              </a:r>
              <a:r>
                <a:rPr lang="en-US" altLang="en-US" sz="3600" b="1" baseline="-25000"/>
                <a:t>z</a:t>
              </a:r>
              <a:r>
                <a:rPr lang="en-US" altLang="en-US" b="1" baseline="55000"/>
                <a:t>i+0.5</a:t>
              </a:r>
            </a:p>
          </p:txBody>
        </p:sp>
        <p:sp>
          <p:nvSpPr>
            <p:cNvPr id="23621" name="Rectangle 15">
              <a:extLst>
                <a:ext uri="{FF2B5EF4-FFF2-40B4-BE49-F238E27FC236}">
                  <a16:creationId xmlns:a16="http://schemas.microsoft.com/office/drawing/2014/main" id="{91DC5F5A-E926-4447-ACEB-1AA0494A9362}"/>
                </a:ext>
              </a:extLst>
            </p:cNvPr>
            <p:cNvSpPr>
              <a:spLocks noChangeArrowheads="1"/>
            </p:cNvSpPr>
            <p:nvPr/>
          </p:nvSpPr>
          <p:spPr bwMode="auto">
            <a:xfrm>
              <a:off x="2275" y="1567"/>
              <a:ext cx="956" cy="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chemeClr val="bg2"/>
                  </a:solidFill>
                </a:rPr>
                <a:t>H</a:t>
              </a:r>
              <a:r>
                <a:rPr lang="en-US" altLang="en-US" sz="3600" b="1" baseline="-25000">
                  <a:solidFill>
                    <a:schemeClr val="bg2"/>
                  </a:solidFill>
                </a:rPr>
                <a:t>z</a:t>
              </a:r>
              <a:r>
                <a:rPr lang="en-US" altLang="en-US" b="1" baseline="55000">
                  <a:solidFill>
                    <a:schemeClr val="bg2"/>
                  </a:solidFill>
                </a:rPr>
                <a:t>i</a:t>
              </a:r>
              <a:r>
                <a:rPr lang="en-US" altLang="en-US" sz="2800" b="1" baseline="55000">
                  <a:solidFill>
                    <a:schemeClr val="bg2"/>
                  </a:solidFill>
                </a:rPr>
                <a:t>-</a:t>
              </a:r>
              <a:r>
                <a:rPr lang="en-US" altLang="en-US" b="1" baseline="55000">
                  <a:solidFill>
                    <a:schemeClr val="bg2"/>
                  </a:solidFill>
                </a:rPr>
                <a:t>0.5</a:t>
              </a:r>
              <a:r>
                <a:rPr lang="en-US" altLang="en-US" sz="3600" b="1" baseline="-25000">
                  <a:solidFill>
                    <a:schemeClr val="bg2"/>
                  </a:solidFill>
                </a:rPr>
                <a:t> </a:t>
              </a:r>
              <a:r>
                <a:rPr lang="en-US" altLang="en-US" sz="3600" b="1"/>
                <a:t>)</a:t>
              </a:r>
            </a:p>
          </p:txBody>
        </p:sp>
      </p:grpSp>
      <p:grpSp>
        <p:nvGrpSpPr>
          <p:cNvPr id="23555" name="Group 16">
            <a:extLst>
              <a:ext uri="{FF2B5EF4-FFF2-40B4-BE49-F238E27FC236}">
                <a16:creationId xmlns:a16="http://schemas.microsoft.com/office/drawing/2014/main" id="{AE6CA656-5A22-5A47-9B6E-918BF8C16B49}"/>
              </a:ext>
            </a:extLst>
          </p:cNvPr>
          <p:cNvGrpSpPr>
            <a:grpSpLocks/>
          </p:cNvGrpSpPr>
          <p:nvPr/>
        </p:nvGrpSpPr>
        <p:grpSpPr bwMode="auto">
          <a:xfrm>
            <a:off x="6929438" y="2435225"/>
            <a:ext cx="947737" cy="903288"/>
            <a:chOff x="3985" y="906"/>
            <a:chExt cx="616" cy="587"/>
          </a:xfrm>
        </p:grpSpPr>
        <p:sp>
          <p:nvSpPr>
            <p:cNvPr id="23612" name="Oval 17">
              <a:extLst>
                <a:ext uri="{FF2B5EF4-FFF2-40B4-BE49-F238E27FC236}">
                  <a16:creationId xmlns:a16="http://schemas.microsoft.com/office/drawing/2014/main" id="{73CC98AE-FF10-6841-983B-58B82DF81E41}"/>
                </a:ext>
              </a:extLst>
            </p:cNvPr>
            <p:cNvSpPr>
              <a:spLocks noChangeArrowheads="1"/>
            </p:cNvSpPr>
            <p:nvPr/>
          </p:nvSpPr>
          <p:spPr bwMode="auto">
            <a:xfrm>
              <a:off x="3985" y="906"/>
              <a:ext cx="86" cy="86"/>
            </a:xfrm>
            <a:prstGeom prst="ellipse">
              <a:avLst/>
            </a:prstGeom>
            <a:noFill/>
            <a:ln w="571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sp>
          <p:nvSpPr>
            <p:cNvPr id="23613" name="Oval 18">
              <a:extLst>
                <a:ext uri="{FF2B5EF4-FFF2-40B4-BE49-F238E27FC236}">
                  <a16:creationId xmlns:a16="http://schemas.microsoft.com/office/drawing/2014/main" id="{F9B65810-8520-D94D-96E1-60F9D35F5213}"/>
                </a:ext>
              </a:extLst>
            </p:cNvPr>
            <p:cNvSpPr>
              <a:spLocks noChangeArrowheads="1"/>
            </p:cNvSpPr>
            <p:nvPr/>
          </p:nvSpPr>
          <p:spPr bwMode="auto">
            <a:xfrm>
              <a:off x="4515" y="1407"/>
              <a:ext cx="86" cy="86"/>
            </a:xfrm>
            <a:prstGeom prst="ellipse">
              <a:avLst/>
            </a:prstGeom>
            <a:noFill/>
            <a:ln w="57150">
              <a:solidFill>
                <a:srgbClr val="C0C0C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sp>
        <p:nvSpPr>
          <p:cNvPr id="23556" name="Text Box 19">
            <a:extLst>
              <a:ext uri="{FF2B5EF4-FFF2-40B4-BE49-F238E27FC236}">
                <a16:creationId xmlns:a16="http://schemas.microsoft.com/office/drawing/2014/main" id="{33216548-1CB4-FE4B-86A6-6F0E56676614}"/>
              </a:ext>
            </a:extLst>
          </p:cNvPr>
          <p:cNvSpPr txBox="1">
            <a:spLocks noChangeArrowheads="1"/>
          </p:cNvSpPr>
          <p:nvPr/>
        </p:nvSpPr>
        <p:spPr bwMode="auto">
          <a:xfrm>
            <a:off x="361950" y="4095750"/>
            <a:ext cx="55816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lnSpc>
                <a:spcPct val="85000"/>
              </a:lnSpc>
            </a:pPr>
            <a:r>
              <a:rPr lang="en-US" altLang="en-US" sz="2000" b="1">
                <a:solidFill>
                  <a:srgbClr val="990099"/>
                </a:solidFill>
              </a:rPr>
              <a:t>2)</a:t>
            </a:r>
            <a:r>
              <a:rPr lang="en-US" altLang="en-US" sz="1800" b="1">
                <a:solidFill>
                  <a:srgbClr val="990099"/>
                </a:solidFill>
              </a:rPr>
              <a:t> at time t+0.5: </a:t>
            </a:r>
            <a:r>
              <a:rPr lang="en-US" altLang="en-US" sz="1800" b="1"/>
              <a:t>Update </a:t>
            </a:r>
            <a:r>
              <a:rPr lang="en-US" altLang="en-US" sz="1800" b="1">
                <a:solidFill>
                  <a:srgbClr val="FF0000"/>
                </a:solidFill>
              </a:rPr>
              <a:t>H</a:t>
            </a:r>
            <a:r>
              <a:rPr lang="en-US" altLang="en-US" b="1"/>
              <a:t> </a:t>
            </a:r>
            <a:r>
              <a:rPr lang="en-US" altLang="en-US" sz="1800" b="1"/>
              <a:t>fields everywhere using spatial derivatives of </a:t>
            </a:r>
            <a:r>
              <a:rPr lang="en-US" altLang="en-US" sz="1800" b="1">
                <a:solidFill>
                  <a:srgbClr val="FF0000"/>
                </a:solidFill>
              </a:rPr>
              <a:t>E</a:t>
            </a:r>
            <a:endParaRPr lang="en-US" altLang="en-US" sz="1800"/>
          </a:p>
        </p:txBody>
      </p:sp>
      <p:grpSp>
        <p:nvGrpSpPr>
          <p:cNvPr id="23557" name="Group 20">
            <a:extLst>
              <a:ext uri="{FF2B5EF4-FFF2-40B4-BE49-F238E27FC236}">
                <a16:creationId xmlns:a16="http://schemas.microsoft.com/office/drawing/2014/main" id="{BE9988C3-C7B4-9C4F-816F-E1AE45A0A2DF}"/>
              </a:ext>
            </a:extLst>
          </p:cNvPr>
          <p:cNvGrpSpPr>
            <a:grpSpLocks/>
          </p:cNvGrpSpPr>
          <p:nvPr/>
        </p:nvGrpSpPr>
        <p:grpSpPr bwMode="auto">
          <a:xfrm>
            <a:off x="1150938" y="4821238"/>
            <a:ext cx="4935537" cy="1084262"/>
            <a:chOff x="107" y="2862"/>
            <a:chExt cx="3291" cy="724"/>
          </a:xfrm>
        </p:grpSpPr>
        <p:sp>
          <p:nvSpPr>
            <p:cNvPr id="23598" name="Rectangle 21">
              <a:extLst>
                <a:ext uri="{FF2B5EF4-FFF2-40B4-BE49-F238E27FC236}">
                  <a16:creationId xmlns:a16="http://schemas.microsoft.com/office/drawing/2014/main" id="{7F2077B0-2169-F644-A39D-15D6A71D014C}"/>
                </a:ext>
              </a:extLst>
            </p:cNvPr>
            <p:cNvSpPr>
              <a:spLocks noChangeArrowheads="1"/>
            </p:cNvSpPr>
            <p:nvPr/>
          </p:nvSpPr>
          <p:spPr bwMode="auto">
            <a:xfrm>
              <a:off x="107" y="2914"/>
              <a:ext cx="678"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eaLnBrk="1" hangingPunct="1"/>
              <a:r>
                <a:rPr lang="en-US" altLang="en-US" sz="2800" b="1"/>
                <a:t>H</a:t>
              </a:r>
              <a:r>
                <a:rPr lang="en-US" altLang="en-US" sz="2800" b="1" baseline="-25000"/>
                <a:t>z</a:t>
              </a:r>
              <a:r>
                <a:rPr lang="en-US" altLang="en-US" b="1"/>
                <a:t> </a:t>
              </a:r>
              <a:r>
                <a:rPr lang="en-US" altLang="en-US" sz="1800" b="1"/>
                <a:t>+=  </a:t>
              </a:r>
              <a:endParaRPr lang="en-US" altLang="en-US" b="1"/>
            </a:p>
          </p:txBody>
        </p:sp>
        <p:grpSp>
          <p:nvGrpSpPr>
            <p:cNvPr id="23599" name="Group 22">
              <a:extLst>
                <a:ext uri="{FF2B5EF4-FFF2-40B4-BE49-F238E27FC236}">
                  <a16:creationId xmlns:a16="http://schemas.microsoft.com/office/drawing/2014/main" id="{AF266EE7-571E-3F4A-9F7A-21A7093B986F}"/>
                </a:ext>
              </a:extLst>
            </p:cNvPr>
            <p:cNvGrpSpPr>
              <a:grpSpLocks/>
            </p:cNvGrpSpPr>
            <p:nvPr/>
          </p:nvGrpSpPr>
          <p:grpSpPr bwMode="auto">
            <a:xfrm>
              <a:off x="654" y="2868"/>
              <a:ext cx="350" cy="473"/>
              <a:chOff x="3152" y="2971"/>
              <a:chExt cx="350" cy="473"/>
            </a:xfrm>
          </p:grpSpPr>
          <p:sp>
            <p:nvSpPr>
              <p:cNvPr id="23610" name="Rectangle 23">
                <a:extLst>
                  <a:ext uri="{FF2B5EF4-FFF2-40B4-BE49-F238E27FC236}">
                    <a16:creationId xmlns:a16="http://schemas.microsoft.com/office/drawing/2014/main" id="{E25D9065-ADC8-0149-AB63-E612C7A265C7}"/>
                  </a:ext>
                </a:extLst>
              </p:cNvPr>
              <p:cNvSpPr>
                <a:spLocks noChangeArrowheads="1"/>
              </p:cNvSpPr>
              <p:nvPr/>
            </p:nvSpPr>
            <p:spPr bwMode="auto">
              <a:xfrm>
                <a:off x="3193" y="2971"/>
                <a:ext cx="274" cy="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r>
                  <a:rPr lang="el-GR" altLang="en-US" sz="1800"/>
                  <a:t>∆</a:t>
                </a:r>
                <a:r>
                  <a:rPr lang="en-US" altLang="en-US" sz="2000" b="1"/>
                  <a:t>t </a:t>
                </a:r>
              </a:p>
              <a:p>
                <a:pPr algn="ctr" eaLnBrk="1" hangingPunct="1"/>
                <a:r>
                  <a:rPr lang="el-GR" altLang="en-US" sz="2000">
                    <a:latin typeface="Symbol" pitchFamily="2" charset="2"/>
                  </a:rPr>
                  <a:t>μ</a:t>
                </a:r>
                <a:endParaRPr lang="el-GR" altLang="en-US" sz="2000"/>
              </a:p>
            </p:txBody>
          </p:sp>
          <p:sp>
            <p:nvSpPr>
              <p:cNvPr id="23611" name="Line 24">
                <a:extLst>
                  <a:ext uri="{FF2B5EF4-FFF2-40B4-BE49-F238E27FC236}">
                    <a16:creationId xmlns:a16="http://schemas.microsoft.com/office/drawing/2014/main" id="{DCC449D5-FB7D-CC46-8709-42DD70860645}"/>
                  </a:ext>
                </a:extLst>
              </p:cNvPr>
              <p:cNvSpPr>
                <a:spLocks noChangeShapeType="1"/>
              </p:cNvSpPr>
              <p:nvPr/>
            </p:nvSpPr>
            <p:spPr bwMode="auto">
              <a:xfrm>
                <a:off x="3152" y="3199"/>
                <a:ext cx="35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600" name="Rectangle 25">
              <a:extLst>
                <a:ext uri="{FF2B5EF4-FFF2-40B4-BE49-F238E27FC236}">
                  <a16:creationId xmlns:a16="http://schemas.microsoft.com/office/drawing/2014/main" id="{976D0DF2-6FCD-5540-BF12-30B948A459F9}"/>
                </a:ext>
              </a:extLst>
            </p:cNvPr>
            <p:cNvSpPr>
              <a:spLocks noChangeArrowheads="1"/>
            </p:cNvSpPr>
            <p:nvPr/>
          </p:nvSpPr>
          <p:spPr bwMode="auto">
            <a:xfrm>
              <a:off x="953" y="2869"/>
              <a:ext cx="728" cy="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sz="3600" b="1"/>
                <a:t>( </a:t>
              </a:r>
              <a:r>
                <a:rPr lang="en-US" altLang="en-US" b="1">
                  <a:solidFill>
                    <a:srgbClr val="FF7C80"/>
                  </a:solidFill>
                </a:rPr>
                <a:t>E</a:t>
              </a:r>
              <a:r>
                <a:rPr lang="en-US" altLang="en-US" sz="3600" b="1" baseline="-25000">
                  <a:solidFill>
                    <a:srgbClr val="FF7C80"/>
                  </a:solidFill>
                </a:rPr>
                <a:t>x</a:t>
              </a:r>
              <a:r>
                <a:rPr lang="en-US" altLang="en-US" b="1" baseline="55000"/>
                <a:t>j+1</a:t>
              </a:r>
            </a:p>
          </p:txBody>
        </p:sp>
        <p:sp>
          <p:nvSpPr>
            <p:cNvPr id="23601" name="Rectangle 26">
              <a:extLst>
                <a:ext uri="{FF2B5EF4-FFF2-40B4-BE49-F238E27FC236}">
                  <a16:creationId xmlns:a16="http://schemas.microsoft.com/office/drawing/2014/main" id="{DC612721-7724-0147-8996-66EF5A6401DB}"/>
                </a:ext>
              </a:extLst>
            </p:cNvPr>
            <p:cNvSpPr>
              <a:spLocks noChangeArrowheads="1"/>
            </p:cNvSpPr>
            <p:nvPr/>
          </p:nvSpPr>
          <p:spPr bwMode="auto">
            <a:xfrm>
              <a:off x="1548" y="2951"/>
              <a:ext cx="55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4D4D4D"/>
                  </a:solidFill>
                </a:rPr>
                <a:t>– </a:t>
              </a:r>
              <a:r>
                <a:rPr lang="en-US" altLang="en-US" b="1">
                  <a:solidFill>
                    <a:srgbClr val="FF0000"/>
                  </a:solidFill>
                </a:rPr>
                <a:t>E</a:t>
              </a:r>
              <a:r>
                <a:rPr lang="en-US" altLang="en-US" sz="3600" b="1" baseline="-25000">
                  <a:solidFill>
                    <a:srgbClr val="FF0000"/>
                  </a:solidFill>
                </a:rPr>
                <a:t>x</a:t>
              </a:r>
              <a:r>
                <a:rPr lang="en-US" altLang="en-US" b="1" baseline="55000"/>
                <a:t>j</a:t>
              </a:r>
              <a:endParaRPr lang="en-US" altLang="en-US" sz="3200" b="1"/>
            </a:p>
          </p:txBody>
        </p:sp>
        <p:sp>
          <p:nvSpPr>
            <p:cNvPr id="23602" name="Rectangle 27">
              <a:extLst>
                <a:ext uri="{FF2B5EF4-FFF2-40B4-BE49-F238E27FC236}">
                  <a16:creationId xmlns:a16="http://schemas.microsoft.com/office/drawing/2014/main" id="{6798BE52-8F6C-ED40-BF9E-83884A4F96D1}"/>
                </a:ext>
              </a:extLst>
            </p:cNvPr>
            <p:cNvSpPr>
              <a:spLocks noChangeArrowheads="1"/>
            </p:cNvSpPr>
            <p:nvPr/>
          </p:nvSpPr>
          <p:spPr bwMode="auto">
            <a:xfrm>
              <a:off x="2060" y="2933"/>
              <a:ext cx="564"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00CC00"/>
                  </a:solidFill>
                </a:rPr>
                <a:t>E</a:t>
              </a:r>
              <a:r>
                <a:rPr lang="en-US" altLang="en-US" sz="3600" b="1" baseline="-25000">
                  <a:solidFill>
                    <a:srgbClr val="00CC00"/>
                  </a:solidFill>
                </a:rPr>
                <a:t>y</a:t>
              </a:r>
              <a:r>
                <a:rPr lang="en-US" altLang="en-US" b="1" baseline="55000"/>
                <a:t>i</a:t>
              </a:r>
            </a:p>
          </p:txBody>
        </p:sp>
        <p:sp>
          <p:nvSpPr>
            <p:cNvPr id="23603" name="Rectangle 28">
              <a:extLst>
                <a:ext uri="{FF2B5EF4-FFF2-40B4-BE49-F238E27FC236}">
                  <a16:creationId xmlns:a16="http://schemas.microsoft.com/office/drawing/2014/main" id="{B569311A-630E-3941-BB22-1CC0C9DC23A9}"/>
                </a:ext>
              </a:extLst>
            </p:cNvPr>
            <p:cNvSpPr>
              <a:spLocks noChangeArrowheads="1"/>
            </p:cNvSpPr>
            <p:nvPr/>
          </p:nvSpPr>
          <p:spPr bwMode="auto">
            <a:xfrm>
              <a:off x="2601" y="2862"/>
              <a:ext cx="797" cy="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 </a:t>
              </a:r>
              <a:r>
                <a:rPr lang="en-US" altLang="en-US" b="1">
                  <a:solidFill>
                    <a:srgbClr val="99FF66"/>
                  </a:solidFill>
                </a:rPr>
                <a:t>E</a:t>
              </a:r>
              <a:r>
                <a:rPr lang="en-US" altLang="en-US" sz="3600" b="1" baseline="-25000">
                  <a:solidFill>
                    <a:srgbClr val="99FF66"/>
                  </a:solidFill>
                </a:rPr>
                <a:t>y</a:t>
              </a:r>
              <a:r>
                <a:rPr lang="en-US" altLang="en-US" b="1" baseline="55000"/>
                <a:t>i+1</a:t>
              </a:r>
              <a:r>
                <a:rPr lang="en-US" altLang="en-US" sz="3600" b="1"/>
                <a:t>)</a:t>
              </a:r>
            </a:p>
          </p:txBody>
        </p:sp>
        <p:grpSp>
          <p:nvGrpSpPr>
            <p:cNvPr id="23604" name="Group 29">
              <a:extLst>
                <a:ext uri="{FF2B5EF4-FFF2-40B4-BE49-F238E27FC236}">
                  <a16:creationId xmlns:a16="http://schemas.microsoft.com/office/drawing/2014/main" id="{5AE0C455-319C-B942-B943-8458F2E4CF71}"/>
                </a:ext>
              </a:extLst>
            </p:cNvPr>
            <p:cNvGrpSpPr>
              <a:grpSpLocks/>
            </p:cNvGrpSpPr>
            <p:nvPr/>
          </p:nvGrpSpPr>
          <p:grpSpPr bwMode="auto">
            <a:xfrm>
              <a:off x="2225" y="3278"/>
              <a:ext cx="944" cy="305"/>
              <a:chOff x="4525" y="3354"/>
              <a:chExt cx="944" cy="305"/>
            </a:xfrm>
          </p:grpSpPr>
          <p:sp>
            <p:nvSpPr>
              <p:cNvPr id="23608" name="Line 30">
                <a:extLst>
                  <a:ext uri="{FF2B5EF4-FFF2-40B4-BE49-F238E27FC236}">
                    <a16:creationId xmlns:a16="http://schemas.microsoft.com/office/drawing/2014/main" id="{1B913E0C-77CD-D646-A311-9BFCEFB21AAA}"/>
                  </a:ext>
                </a:extLst>
              </p:cNvPr>
              <p:cNvSpPr>
                <a:spLocks noChangeShapeType="1"/>
              </p:cNvSpPr>
              <p:nvPr/>
            </p:nvSpPr>
            <p:spPr bwMode="auto">
              <a:xfrm>
                <a:off x="4525" y="3355"/>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9" name="Rectangle 31">
                <a:extLst>
                  <a:ext uri="{FF2B5EF4-FFF2-40B4-BE49-F238E27FC236}">
                    <a16:creationId xmlns:a16="http://schemas.microsoft.com/office/drawing/2014/main" id="{D7BF57DD-64D1-FF4A-BA7C-268F75CB8CE6}"/>
                  </a:ext>
                </a:extLst>
              </p:cNvPr>
              <p:cNvSpPr>
                <a:spLocks noChangeArrowheads="1"/>
              </p:cNvSpPr>
              <p:nvPr/>
            </p:nvSpPr>
            <p:spPr bwMode="auto">
              <a:xfrm>
                <a:off x="4836" y="3354"/>
                <a:ext cx="318"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x</a:t>
                </a:r>
              </a:p>
            </p:txBody>
          </p:sp>
        </p:grpSp>
        <p:grpSp>
          <p:nvGrpSpPr>
            <p:cNvPr id="23605" name="Group 32">
              <a:extLst>
                <a:ext uri="{FF2B5EF4-FFF2-40B4-BE49-F238E27FC236}">
                  <a16:creationId xmlns:a16="http://schemas.microsoft.com/office/drawing/2014/main" id="{A88E15D1-A3F0-3145-A8A7-FF8228A81644}"/>
                </a:ext>
              </a:extLst>
            </p:cNvPr>
            <p:cNvGrpSpPr>
              <a:grpSpLocks/>
            </p:cNvGrpSpPr>
            <p:nvPr/>
          </p:nvGrpSpPr>
          <p:grpSpPr bwMode="auto">
            <a:xfrm>
              <a:off x="1147" y="3281"/>
              <a:ext cx="944" cy="305"/>
              <a:chOff x="3447" y="3357"/>
              <a:chExt cx="944" cy="305"/>
            </a:xfrm>
          </p:grpSpPr>
          <p:sp>
            <p:nvSpPr>
              <p:cNvPr id="23606" name="Line 33">
                <a:extLst>
                  <a:ext uri="{FF2B5EF4-FFF2-40B4-BE49-F238E27FC236}">
                    <a16:creationId xmlns:a16="http://schemas.microsoft.com/office/drawing/2014/main" id="{09269B6B-9495-E94B-B556-574D716B104D}"/>
                  </a:ext>
                </a:extLst>
              </p:cNvPr>
              <p:cNvSpPr>
                <a:spLocks noChangeShapeType="1"/>
              </p:cNvSpPr>
              <p:nvPr/>
            </p:nvSpPr>
            <p:spPr bwMode="auto">
              <a:xfrm>
                <a:off x="3447" y="3363"/>
                <a:ext cx="9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07" name="Rectangle 34">
                <a:extLst>
                  <a:ext uri="{FF2B5EF4-FFF2-40B4-BE49-F238E27FC236}">
                    <a16:creationId xmlns:a16="http://schemas.microsoft.com/office/drawing/2014/main" id="{A3F103F7-262C-944E-8877-223D4FE65592}"/>
                  </a:ext>
                </a:extLst>
              </p:cNvPr>
              <p:cNvSpPr>
                <a:spLocks noChangeArrowheads="1"/>
              </p:cNvSpPr>
              <p:nvPr/>
            </p:nvSpPr>
            <p:spPr bwMode="auto">
              <a:xfrm>
                <a:off x="3794" y="3357"/>
                <a:ext cx="317"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l-GR" altLang="en-US" sz="1800"/>
                  <a:t>∆</a:t>
                </a:r>
                <a:r>
                  <a:rPr lang="en-US" altLang="en-US" b="1"/>
                  <a:t>y</a:t>
                </a:r>
              </a:p>
            </p:txBody>
          </p:sp>
        </p:grpSp>
      </p:grpSp>
      <p:grpSp>
        <p:nvGrpSpPr>
          <p:cNvPr id="23558" name="Group 36">
            <a:extLst>
              <a:ext uri="{FF2B5EF4-FFF2-40B4-BE49-F238E27FC236}">
                <a16:creationId xmlns:a16="http://schemas.microsoft.com/office/drawing/2014/main" id="{CAAECBA1-55D0-A64B-8C6F-A3EE3E0B7275}"/>
              </a:ext>
            </a:extLst>
          </p:cNvPr>
          <p:cNvGrpSpPr>
            <a:grpSpLocks/>
          </p:cNvGrpSpPr>
          <p:nvPr/>
        </p:nvGrpSpPr>
        <p:grpSpPr bwMode="auto">
          <a:xfrm>
            <a:off x="6542088" y="1277938"/>
            <a:ext cx="2424112" cy="2424112"/>
            <a:chOff x="4121" y="115"/>
            <a:chExt cx="1527" cy="1527"/>
          </a:xfrm>
        </p:grpSpPr>
        <p:sp>
          <p:nvSpPr>
            <p:cNvPr id="23584" name="Line 37">
              <a:extLst>
                <a:ext uri="{FF2B5EF4-FFF2-40B4-BE49-F238E27FC236}">
                  <a16:creationId xmlns:a16="http://schemas.microsoft.com/office/drawing/2014/main" id="{FB15227B-02E7-EA46-A5EA-8625FFB259AA}"/>
                </a:ext>
              </a:extLst>
            </p:cNvPr>
            <p:cNvSpPr>
              <a:spLocks noChangeShapeType="1"/>
            </p:cNvSpPr>
            <p:nvPr/>
          </p:nvSpPr>
          <p:spPr bwMode="auto">
            <a:xfrm>
              <a:off x="5148" y="150"/>
              <a:ext cx="0" cy="1456"/>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5" name="Line 38">
              <a:extLst>
                <a:ext uri="{FF2B5EF4-FFF2-40B4-BE49-F238E27FC236}">
                  <a16:creationId xmlns:a16="http://schemas.microsoft.com/office/drawing/2014/main" id="{446A33B0-5C4E-7F4C-86E8-E9E8DAA205C6}"/>
                </a:ext>
              </a:extLst>
            </p:cNvPr>
            <p:cNvSpPr>
              <a:spLocks noChangeShapeType="1"/>
            </p:cNvSpPr>
            <p:nvPr/>
          </p:nvSpPr>
          <p:spPr bwMode="auto">
            <a:xfrm>
              <a:off x="4642" y="138"/>
              <a:ext cx="0" cy="1489"/>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6" name="Line 39">
              <a:extLst>
                <a:ext uri="{FF2B5EF4-FFF2-40B4-BE49-F238E27FC236}">
                  <a16:creationId xmlns:a16="http://schemas.microsoft.com/office/drawing/2014/main" id="{8944A387-8700-B94A-A00D-A413C238B84B}"/>
                </a:ext>
              </a:extLst>
            </p:cNvPr>
            <p:cNvSpPr>
              <a:spLocks noChangeShapeType="1"/>
            </p:cNvSpPr>
            <p:nvPr/>
          </p:nvSpPr>
          <p:spPr bwMode="auto">
            <a:xfrm rot="-5400000">
              <a:off x="4894" y="393"/>
              <a:ext cx="0" cy="147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7" name="Line 40">
              <a:extLst>
                <a:ext uri="{FF2B5EF4-FFF2-40B4-BE49-F238E27FC236}">
                  <a16:creationId xmlns:a16="http://schemas.microsoft.com/office/drawing/2014/main" id="{971675DF-8C22-1345-8212-073C251FD425}"/>
                </a:ext>
              </a:extLst>
            </p:cNvPr>
            <p:cNvSpPr>
              <a:spLocks noChangeShapeType="1"/>
            </p:cNvSpPr>
            <p:nvPr/>
          </p:nvSpPr>
          <p:spPr bwMode="auto">
            <a:xfrm rot="-5400000">
              <a:off x="4890" y="-114"/>
              <a:ext cx="0" cy="14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8" name="Oval 41">
              <a:extLst>
                <a:ext uri="{FF2B5EF4-FFF2-40B4-BE49-F238E27FC236}">
                  <a16:creationId xmlns:a16="http://schemas.microsoft.com/office/drawing/2014/main" id="{39400CAB-0F26-414F-B634-C211A9C90145}"/>
                </a:ext>
              </a:extLst>
            </p:cNvPr>
            <p:cNvSpPr>
              <a:spLocks noChangeArrowheads="1"/>
            </p:cNvSpPr>
            <p:nvPr/>
          </p:nvSpPr>
          <p:spPr bwMode="auto">
            <a:xfrm>
              <a:off x="4854" y="843"/>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89" name="Group 42">
              <a:extLst>
                <a:ext uri="{FF2B5EF4-FFF2-40B4-BE49-F238E27FC236}">
                  <a16:creationId xmlns:a16="http://schemas.microsoft.com/office/drawing/2014/main" id="{28B5AE85-3A3A-0F49-AB48-03CD12BEF7B8}"/>
                </a:ext>
              </a:extLst>
            </p:cNvPr>
            <p:cNvGrpSpPr>
              <a:grpSpLocks/>
            </p:cNvGrpSpPr>
            <p:nvPr/>
          </p:nvGrpSpPr>
          <p:grpSpPr bwMode="auto">
            <a:xfrm>
              <a:off x="4121" y="115"/>
              <a:ext cx="1527" cy="1527"/>
              <a:chOff x="1150" y="1267"/>
              <a:chExt cx="1872" cy="1872"/>
            </a:xfrm>
          </p:grpSpPr>
          <p:sp>
            <p:nvSpPr>
              <p:cNvPr id="23596" name="Oval 43">
                <a:extLst>
                  <a:ext uri="{FF2B5EF4-FFF2-40B4-BE49-F238E27FC236}">
                    <a16:creationId xmlns:a16="http://schemas.microsoft.com/office/drawing/2014/main" id="{1098CE5A-5DA8-E34B-9557-A9EC6AADEF3E}"/>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7" name="Oval 44">
                <a:extLst>
                  <a:ext uri="{FF2B5EF4-FFF2-40B4-BE49-F238E27FC236}">
                    <a16:creationId xmlns:a16="http://schemas.microsoft.com/office/drawing/2014/main" id="{A27977C5-C2BC-FB4F-AF5F-08F99575A960}"/>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90" name="Rectangle 45">
              <a:extLst>
                <a:ext uri="{FF2B5EF4-FFF2-40B4-BE49-F238E27FC236}">
                  <a16:creationId xmlns:a16="http://schemas.microsoft.com/office/drawing/2014/main" id="{926F505A-C6CB-744A-8522-2CE671417960}"/>
                </a:ext>
              </a:extLst>
            </p:cNvPr>
            <p:cNvSpPr>
              <a:spLocks noChangeArrowheads="1"/>
            </p:cNvSpPr>
            <p:nvPr/>
          </p:nvSpPr>
          <p:spPr bwMode="auto">
            <a:xfrm>
              <a:off x="4869" y="642"/>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sp>
          <p:nvSpPr>
            <p:cNvPr id="23591" name="Rectangle 46">
              <a:extLst>
                <a:ext uri="{FF2B5EF4-FFF2-40B4-BE49-F238E27FC236}">
                  <a16:creationId xmlns:a16="http://schemas.microsoft.com/office/drawing/2014/main" id="{5A8D3385-C027-644E-BEDB-370D19D96C45}"/>
                </a:ext>
              </a:extLst>
            </p:cNvPr>
            <p:cNvSpPr>
              <a:spLocks noChangeArrowheads="1"/>
            </p:cNvSpPr>
            <p:nvPr/>
          </p:nvSpPr>
          <p:spPr bwMode="auto">
            <a:xfrm>
              <a:off x="4637" y="631"/>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92" name="Line 47">
              <a:extLst>
                <a:ext uri="{FF2B5EF4-FFF2-40B4-BE49-F238E27FC236}">
                  <a16:creationId xmlns:a16="http://schemas.microsoft.com/office/drawing/2014/main" id="{307265C6-E5A4-6444-9763-667E600C5FF8}"/>
                </a:ext>
              </a:extLst>
            </p:cNvPr>
            <p:cNvSpPr>
              <a:spLocks noChangeShapeType="1"/>
            </p:cNvSpPr>
            <p:nvPr/>
          </p:nvSpPr>
          <p:spPr bwMode="auto">
            <a:xfrm rot="5400000" flipV="1">
              <a:off x="4899" y="950"/>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3" name="Line 48">
              <a:extLst>
                <a:ext uri="{FF2B5EF4-FFF2-40B4-BE49-F238E27FC236}">
                  <a16:creationId xmlns:a16="http://schemas.microsoft.com/office/drawing/2014/main" id="{20BB4BE3-14DF-D047-B651-80E2A033BA16}"/>
                </a:ext>
              </a:extLst>
            </p:cNvPr>
            <p:cNvSpPr>
              <a:spLocks noChangeShapeType="1"/>
            </p:cNvSpPr>
            <p:nvPr/>
          </p:nvSpPr>
          <p:spPr bwMode="auto">
            <a:xfrm flipV="1">
              <a:off x="4644" y="700"/>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94" name="Rectangle 49">
              <a:extLst>
                <a:ext uri="{FF2B5EF4-FFF2-40B4-BE49-F238E27FC236}">
                  <a16:creationId xmlns:a16="http://schemas.microsoft.com/office/drawing/2014/main" id="{D3F87EA1-8DB1-4449-A991-C7D47F207124}"/>
                </a:ext>
              </a:extLst>
            </p:cNvPr>
            <p:cNvSpPr>
              <a:spLocks noChangeArrowheads="1"/>
            </p:cNvSpPr>
            <p:nvPr/>
          </p:nvSpPr>
          <p:spPr bwMode="auto">
            <a:xfrm>
              <a:off x="5007" y="1125"/>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95" name="Rectangle 50">
              <a:extLst>
                <a:ext uri="{FF2B5EF4-FFF2-40B4-BE49-F238E27FC236}">
                  <a16:creationId xmlns:a16="http://schemas.microsoft.com/office/drawing/2014/main" id="{869B9241-37A6-E74A-8CDE-EB193F472E38}"/>
                </a:ext>
              </a:extLst>
            </p:cNvPr>
            <p:cNvSpPr>
              <a:spLocks noChangeArrowheads="1"/>
            </p:cNvSpPr>
            <p:nvPr/>
          </p:nvSpPr>
          <p:spPr bwMode="auto">
            <a:xfrm>
              <a:off x="4360" y="459"/>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grpSp>
      <p:grpSp>
        <p:nvGrpSpPr>
          <p:cNvPr id="23559" name="Group 51">
            <a:extLst>
              <a:ext uri="{FF2B5EF4-FFF2-40B4-BE49-F238E27FC236}">
                <a16:creationId xmlns:a16="http://schemas.microsoft.com/office/drawing/2014/main" id="{DAC63E2E-B9E2-4447-9C9A-129286013CD4}"/>
              </a:ext>
            </a:extLst>
          </p:cNvPr>
          <p:cNvGrpSpPr>
            <a:grpSpLocks/>
          </p:cNvGrpSpPr>
          <p:nvPr/>
        </p:nvGrpSpPr>
        <p:grpSpPr bwMode="auto">
          <a:xfrm>
            <a:off x="6543675" y="3784600"/>
            <a:ext cx="2424113" cy="2424113"/>
            <a:chOff x="4122" y="1694"/>
            <a:chExt cx="1527" cy="1527"/>
          </a:xfrm>
        </p:grpSpPr>
        <p:grpSp>
          <p:nvGrpSpPr>
            <p:cNvPr id="23569" name="Group 52">
              <a:extLst>
                <a:ext uri="{FF2B5EF4-FFF2-40B4-BE49-F238E27FC236}">
                  <a16:creationId xmlns:a16="http://schemas.microsoft.com/office/drawing/2014/main" id="{89F27CFC-19B2-8745-84CF-2F18E1CDCDC3}"/>
                </a:ext>
              </a:extLst>
            </p:cNvPr>
            <p:cNvGrpSpPr>
              <a:grpSpLocks/>
            </p:cNvGrpSpPr>
            <p:nvPr/>
          </p:nvGrpSpPr>
          <p:grpSpPr bwMode="auto">
            <a:xfrm>
              <a:off x="4149" y="1717"/>
              <a:ext cx="1484" cy="1489"/>
              <a:chOff x="1183" y="1296"/>
              <a:chExt cx="1820" cy="1825"/>
            </a:xfrm>
          </p:grpSpPr>
          <p:sp>
            <p:nvSpPr>
              <p:cNvPr id="23580" name="Line 53">
                <a:extLst>
                  <a:ext uri="{FF2B5EF4-FFF2-40B4-BE49-F238E27FC236}">
                    <a16:creationId xmlns:a16="http://schemas.microsoft.com/office/drawing/2014/main" id="{A8E4640E-BDF6-E740-9CD9-D96360448E8D}"/>
                  </a:ext>
                </a:extLst>
              </p:cNvPr>
              <p:cNvSpPr>
                <a:spLocks noChangeShapeType="1"/>
              </p:cNvSpPr>
              <p:nvPr/>
            </p:nvSpPr>
            <p:spPr bwMode="auto">
              <a:xfrm>
                <a:off x="2410" y="1311"/>
                <a:ext cx="0" cy="1784"/>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1" name="Line 54">
                <a:extLst>
                  <a:ext uri="{FF2B5EF4-FFF2-40B4-BE49-F238E27FC236}">
                    <a16:creationId xmlns:a16="http://schemas.microsoft.com/office/drawing/2014/main" id="{E0A792F5-3790-7745-82A1-22E7383BF5F2}"/>
                  </a:ext>
                </a:extLst>
              </p:cNvPr>
              <p:cNvSpPr>
                <a:spLocks noChangeShapeType="1"/>
              </p:cNvSpPr>
              <p:nvPr/>
            </p:nvSpPr>
            <p:spPr bwMode="auto">
              <a:xfrm>
                <a:off x="1789" y="1296"/>
                <a:ext cx="0" cy="1825"/>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2" name="Line 55">
                <a:extLst>
                  <a:ext uri="{FF2B5EF4-FFF2-40B4-BE49-F238E27FC236}">
                    <a16:creationId xmlns:a16="http://schemas.microsoft.com/office/drawing/2014/main" id="{2528C847-A353-0240-AC28-D839E4F4C35F}"/>
                  </a:ext>
                </a:extLst>
              </p:cNvPr>
              <p:cNvSpPr>
                <a:spLocks noChangeShapeType="1"/>
              </p:cNvSpPr>
              <p:nvPr/>
            </p:nvSpPr>
            <p:spPr bwMode="auto">
              <a:xfrm rot="-5400000">
                <a:off x="2098" y="1608"/>
                <a:ext cx="0" cy="1808"/>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sp>
            <p:nvSpPr>
              <p:cNvPr id="23583" name="Line 56">
                <a:extLst>
                  <a:ext uri="{FF2B5EF4-FFF2-40B4-BE49-F238E27FC236}">
                    <a16:creationId xmlns:a16="http://schemas.microsoft.com/office/drawing/2014/main" id="{83C68D75-C1D6-1040-9F0E-2527EAEFBA25}"/>
                  </a:ext>
                </a:extLst>
              </p:cNvPr>
              <p:cNvSpPr>
                <a:spLocks noChangeShapeType="1"/>
              </p:cNvSpPr>
              <p:nvPr/>
            </p:nvSpPr>
            <p:spPr bwMode="auto">
              <a:xfrm rot="-5400000">
                <a:off x="2093" y="987"/>
                <a:ext cx="0" cy="1820"/>
              </a:xfrm>
              <a:prstGeom prst="line">
                <a:avLst/>
              </a:prstGeom>
              <a:noFill/>
              <a:ln w="635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3570" name="Oval 57">
              <a:extLst>
                <a:ext uri="{FF2B5EF4-FFF2-40B4-BE49-F238E27FC236}">
                  <a16:creationId xmlns:a16="http://schemas.microsoft.com/office/drawing/2014/main" id="{4CB83D04-A028-BB40-B76F-83BF2DD6BA04}"/>
                </a:ext>
              </a:extLst>
            </p:cNvPr>
            <p:cNvSpPr>
              <a:spLocks noChangeArrowheads="1"/>
            </p:cNvSpPr>
            <p:nvPr/>
          </p:nvSpPr>
          <p:spPr bwMode="auto">
            <a:xfrm>
              <a:off x="4855" y="2422"/>
              <a:ext cx="83" cy="83"/>
            </a:xfrm>
            <a:prstGeom prst="ellipse">
              <a:avLst/>
            </a:prstGeom>
            <a:noFill/>
            <a:ln w="571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eaLnBrk="1" hangingPunct="1"/>
              <a:endParaRPr lang="en-US" altLang="en-US" sz="1600"/>
            </a:p>
          </p:txBody>
        </p:sp>
        <p:grpSp>
          <p:nvGrpSpPr>
            <p:cNvPr id="23571" name="Group 58">
              <a:extLst>
                <a:ext uri="{FF2B5EF4-FFF2-40B4-BE49-F238E27FC236}">
                  <a16:creationId xmlns:a16="http://schemas.microsoft.com/office/drawing/2014/main" id="{E86CAB2B-DD8F-4F47-B718-1E910ECC23E4}"/>
                </a:ext>
              </a:extLst>
            </p:cNvPr>
            <p:cNvGrpSpPr>
              <a:grpSpLocks/>
            </p:cNvGrpSpPr>
            <p:nvPr/>
          </p:nvGrpSpPr>
          <p:grpSpPr bwMode="auto">
            <a:xfrm>
              <a:off x="4122" y="1694"/>
              <a:ext cx="1527" cy="1527"/>
              <a:chOff x="1150" y="1267"/>
              <a:chExt cx="1872" cy="1872"/>
            </a:xfrm>
          </p:grpSpPr>
          <p:sp>
            <p:nvSpPr>
              <p:cNvPr id="23578" name="Oval 59">
                <a:extLst>
                  <a:ext uri="{FF2B5EF4-FFF2-40B4-BE49-F238E27FC236}">
                    <a16:creationId xmlns:a16="http://schemas.microsoft.com/office/drawing/2014/main" id="{7329DB40-C07C-AA4B-A428-B2AB422639E7}"/>
                  </a:ext>
                </a:extLst>
              </p:cNvPr>
              <p:cNvSpPr>
                <a:spLocks noChangeArrowheads="1"/>
              </p:cNvSpPr>
              <p:nvPr/>
            </p:nvSpPr>
            <p:spPr bwMode="auto">
              <a:xfrm>
                <a:off x="1186" y="1297"/>
                <a:ext cx="1812" cy="1812"/>
              </a:xfrm>
              <a:prstGeom prst="ellipse">
                <a:avLst/>
              </a:prstGeom>
              <a:noFill/>
              <a:ln w="2857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9" name="Oval 60">
                <a:extLst>
                  <a:ext uri="{FF2B5EF4-FFF2-40B4-BE49-F238E27FC236}">
                    <a16:creationId xmlns:a16="http://schemas.microsoft.com/office/drawing/2014/main" id="{E66542B1-05F9-8443-B6DE-7F43491B6E63}"/>
                  </a:ext>
                </a:extLst>
              </p:cNvPr>
              <p:cNvSpPr>
                <a:spLocks noChangeArrowheads="1"/>
              </p:cNvSpPr>
              <p:nvPr/>
            </p:nvSpPr>
            <p:spPr bwMode="auto">
              <a:xfrm>
                <a:off x="1150" y="1267"/>
                <a:ext cx="1872" cy="1872"/>
              </a:xfrm>
              <a:prstGeom prst="ellipse">
                <a:avLst/>
              </a:prstGeom>
              <a:noFill/>
              <a:ln w="7620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grpSp>
        <p:sp>
          <p:nvSpPr>
            <p:cNvPr id="23572" name="Rectangle 61">
              <a:extLst>
                <a:ext uri="{FF2B5EF4-FFF2-40B4-BE49-F238E27FC236}">
                  <a16:creationId xmlns:a16="http://schemas.microsoft.com/office/drawing/2014/main" id="{EA8088C1-6940-364E-9446-647B50A35BBA}"/>
                </a:ext>
              </a:extLst>
            </p:cNvPr>
            <p:cNvSpPr>
              <a:spLocks noChangeArrowheads="1"/>
            </p:cNvSpPr>
            <p:nvPr/>
          </p:nvSpPr>
          <p:spPr bwMode="auto">
            <a:xfrm>
              <a:off x="5008" y="2704"/>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FF0000"/>
                  </a:solidFill>
                </a:rPr>
                <a:t>E</a:t>
              </a:r>
              <a:r>
                <a:rPr lang="en-US" altLang="en-US" b="1" baseline="-25000">
                  <a:solidFill>
                    <a:srgbClr val="FF0000"/>
                  </a:solidFill>
                </a:rPr>
                <a:t>x</a:t>
              </a:r>
              <a:endParaRPr lang="en-US" altLang="en-US" sz="2000" b="1"/>
            </a:p>
          </p:txBody>
        </p:sp>
        <p:sp>
          <p:nvSpPr>
            <p:cNvPr id="23573" name="Rectangle 62">
              <a:extLst>
                <a:ext uri="{FF2B5EF4-FFF2-40B4-BE49-F238E27FC236}">
                  <a16:creationId xmlns:a16="http://schemas.microsoft.com/office/drawing/2014/main" id="{92D8794F-D439-A843-937B-FFC7ACCFA0D3}"/>
                </a:ext>
              </a:extLst>
            </p:cNvPr>
            <p:cNvSpPr>
              <a:spLocks noChangeArrowheads="1"/>
            </p:cNvSpPr>
            <p:nvPr/>
          </p:nvSpPr>
          <p:spPr bwMode="auto">
            <a:xfrm>
              <a:off x="4362" y="2038"/>
              <a:ext cx="30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solidFill>
                    <a:srgbClr val="00CC00"/>
                  </a:solidFill>
                </a:rPr>
                <a:t>E</a:t>
              </a:r>
              <a:r>
                <a:rPr lang="en-US" altLang="en-US" b="1" baseline="-25000">
                  <a:solidFill>
                    <a:srgbClr val="00CC00"/>
                  </a:solidFill>
                </a:rPr>
                <a:t>y</a:t>
              </a:r>
              <a:endParaRPr lang="en-US" altLang="en-US" sz="2000" b="1"/>
            </a:p>
          </p:txBody>
        </p:sp>
        <p:sp>
          <p:nvSpPr>
            <p:cNvPr id="23574" name="Rectangle 63">
              <a:extLst>
                <a:ext uri="{FF2B5EF4-FFF2-40B4-BE49-F238E27FC236}">
                  <a16:creationId xmlns:a16="http://schemas.microsoft.com/office/drawing/2014/main" id="{CEF4B09D-DA86-6B4B-ABF0-1BD99C3F58E1}"/>
                </a:ext>
              </a:extLst>
            </p:cNvPr>
            <p:cNvSpPr>
              <a:spLocks noChangeArrowheads="1"/>
            </p:cNvSpPr>
            <p:nvPr/>
          </p:nvSpPr>
          <p:spPr bwMode="auto">
            <a:xfrm>
              <a:off x="4637" y="2209"/>
              <a:ext cx="512" cy="505"/>
            </a:xfrm>
            <a:prstGeom prst="rect">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75" name="Line 64">
              <a:extLst>
                <a:ext uri="{FF2B5EF4-FFF2-40B4-BE49-F238E27FC236}">
                  <a16:creationId xmlns:a16="http://schemas.microsoft.com/office/drawing/2014/main" id="{970AB182-6216-FC48-AE02-D4584A0F234F}"/>
                </a:ext>
              </a:extLst>
            </p:cNvPr>
            <p:cNvSpPr>
              <a:spLocks noChangeShapeType="1"/>
            </p:cNvSpPr>
            <p:nvPr/>
          </p:nvSpPr>
          <p:spPr bwMode="auto">
            <a:xfrm rot="5400000" flipV="1">
              <a:off x="4900" y="2529"/>
              <a:ext cx="0" cy="362"/>
            </a:xfrm>
            <a:prstGeom prst="line">
              <a:avLst/>
            </a:prstGeom>
            <a:noFill/>
            <a:ln w="762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6" name="Line 65">
              <a:extLst>
                <a:ext uri="{FF2B5EF4-FFF2-40B4-BE49-F238E27FC236}">
                  <a16:creationId xmlns:a16="http://schemas.microsoft.com/office/drawing/2014/main" id="{8784C649-E179-B747-B53A-5D9BB2171184}"/>
                </a:ext>
              </a:extLst>
            </p:cNvPr>
            <p:cNvSpPr>
              <a:spLocks noChangeShapeType="1"/>
            </p:cNvSpPr>
            <p:nvPr/>
          </p:nvSpPr>
          <p:spPr bwMode="auto">
            <a:xfrm flipV="1">
              <a:off x="4645" y="2279"/>
              <a:ext cx="0" cy="362"/>
            </a:xfrm>
            <a:prstGeom prst="line">
              <a:avLst/>
            </a:prstGeom>
            <a:noFill/>
            <a:ln w="76200">
              <a:solidFill>
                <a:srgbClr val="00CC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77" name="Rectangle 66">
              <a:extLst>
                <a:ext uri="{FF2B5EF4-FFF2-40B4-BE49-F238E27FC236}">
                  <a16:creationId xmlns:a16="http://schemas.microsoft.com/office/drawing/2014/main" id="{DDC316AC-0F20-934C-AFEA-39B964582004}"/>
                </a:ext>
              </a:extLst>
            </p:cNvPr>
            <p:cNvSpPr>
              <a:spLocks noChangeArrowheads="1"/>
            </p:cNvSpPr>
            <p:nvPr/>
          </p:nvSpPr>
          <p:spPr bwMode="auto">
            <a:xfrm>
              <a:off x="4870" y="2221"/>
              <a:ext cx="32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r>
                <a:rPr lang="en-US" altLang="en-US" b="1"/>
                <a:t>H</a:t>
              </a:r>
              <a:r>
                <a:rPr lang="en-US" altLang="en-US" b="1" baseline="-25000"/>
                <a:t>z</a:t>
              </a:r>
              <a:endParaRPr lang="en-US" altLang="en-US" sz="2000" b="1"/>
            </a:p>
          </p:txBody>
        </p:sp>
      </p:grpSp>
      <p:grpSp>
        <p:nvGrpSpPr>
          <p:cNvPr id="23560" name="Group 67">
            <a:extLst>
              <a:ext uri="{FF2B5EF4-FFF2-40B4-BE49-F238E27FC236}">
                <a16:creationId xmlns:a16="http://schemas.microsoft.com/office/drawing/2014/main" id="{D5D2DEF1-3AD4-4648-A4C6-28C1A31CBDCE}"/>
              </a:ext>
            </a:extLst>
          </p:cNvPr>
          <p:cNvGrpSpPr>
            <a:grpSpLocks/>
          </p:cNvGrpSpPr>
          <p:nvPr/>
        </p:nvGrpSpPr>
        <p:grpSpPr bwMode="auto">
          <a:xfrm>
            <a:off x="7497763" y="4581525"/>
            <a:ext cx="677862" cy="690563"/>
            <a:chOff x="4383" y="2552"/>
            <a:chExt cx="441" cy="449"/>
          </a:xfrm>
        </p:grpSpPr>
        <p:sp>
          <p:nvSpPr>
            <p:cNvPr id="23567" name="Line 68">
              <a:extLst>
                <a:ext uri="{FF2B5EF4-FFF2-40B4-BE49-F238E27FC236}">
                  <a16:creationId xmlns:a16="http://schemas.microsoft.com/office/drawing/2014/main" id="{9EDB5E7F-E591-3F40-B52A-C86EC5B97C42}"/>
                </a:ext>
              </a:extLst>
            </p:cNvPr>
            <p:cNvSpPr>
              <a:spLocks noChangeShapeType="1"/>
            </p:cNvSpPr>
            <p:nvPr/>
          </p:nvSpPr>
          <p:spPr bwMode="auto">
            <a:xfrm rot="5400000" flipV="1">
              <a:off x="4570" y="2365"/>
              <a:ext cx="0" cy="373"/>
            </a:xfrm>
            <a:prstGeom prst="line">
              <a:avLst/>
            </a:prstGeom>
            <a:noFill/>
            <a:ln w="76200">
              <a:solidFill>
                <a:srgbClr val="FF99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3568" name="Line 69">
              <a:extLst>
                <a:ext uri="{FF2B5EF4-FFF2-40B4-BE49-F238E27FC236}">
                  <a16:creationId xmlns:a16="http://schemas.microsoft.com/office/drawing/2014/main" id="{6AB7B9F6-5B02-4248-9CB1-F49EDD689FB1}"/>
                </a:ext>
              </a:extLst>
            </p:cNvPr>
            <p:cNvSpPr>
              <a:spLocks noChangeShapeType="1"/>
            </p:cNvSpPr>
            <p:nvPr/>
          </p:nvSpPr>
          <p:spPr bwMode="auto">
            <a:xfrm flipV="1">
              <a:off x="4824" y="2628"/>
              <a:ext cx="0" cy="373"/>
            </a:xfrm>
            <a:prstGeom prst="line">
              <a:avLst/>
            </a:prstGeom>
            <a:noFill/>
            <a:ln w="76200">
              <a:solidFill>
                <a:srgbClr val="99FF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561" name="Oval 70">
            <a:extLst>
              <a:ext uri="{FF2B5EF4-FFF2-40B4-BE49-F238E27FC236}">
                <a16:creationId xmlns:a16="http://schemas.microsoft.com/office/drawing/2014/main" id="{ED2C2734-E463-DA48-B7B0-40FCF736A124}"/>
              </a:ext>
            </a:extLst>
          </p:cNvPr>
          <p:cNvSpPr>
            <a:spLocks noChangeArrowheads="1"/>
          </p:cNvSpPr>
          <p:nvPr/>
        </p:nvSpPr>
        <p:spPr bwMode="auto">
          <a:xfrm flipH="1" flipV="1">
            <a:off x="89868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23562" name="Oval 71">
            <a:extLst>
              <a:ext uri="{FF2B5EF4-FFF2-40B4-BE49-F238E27FC236}">
                <a16:creationId xmlns:a16="http://schemas.microsoft.com/office/drawing/2014/main" id="{28DFF02E-7FE3-5C46-BBE4-2416CA433F76}"/>
              </a:ext>
            </a:extLst>
          </p:cNvPr>
          <p:cNvSpPr>
            <a:spLocks noChangeArrowheads="1"/>
          </p:cNvSpPr>
          <p:nvPr/>
        </p:nvSpPr>
        <p:spPr bwMode="auto">
          <a:xfrm flipH="1" flipV="1">
            <a:off x="9063038" y="7872413"/>
            <a:ext cx="53975" cy="52387"/>
          </a:xfrm>
          <a:prstGeom prst="ellipse">
            <a:avLst/>
          </a:prstGeom>
          <a:solidFill>
            <a:schemeClr val="accent1"/>
          </a:solidFill>
          <a:ln w="9525">
            <a:solidFill>
              <a:schemeClr val="accent1"/>
            </a:solidFill>
            <a:round/>
            <a:headEnd/>
            <a:tailEnd/>
          </a:ln>
        </p:spPr>
        <p:txBody>
          <a:bodyPr rot="10800000"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eaLnBrk="1" hangingPunct="1"/>
            <a:endParaRPr lang="en-US" altLang="en-US" sz="1800"/>
          </a:p>
        </p:txBody>
      </p:sp>
      <p:sp>
        <p:nvSpPr>
          <p:cNvPr id="59466" name="Rectangle 74">
            <a:extLst>
              <a:ext uri="{FF2B5EF4-FFF2-40B4-BE49-F238E27FC236}">
                <a16:creationId xmlns:a16="http://schemas.microsoft.com/office/drawing/2014/main" id="{484AB86D-FC21-6344-BFCA-E959DF6F5D5D}"/>
              </a:ext>
            </a:extLst>
          </p:cNvPr>
          <p:cNvSpPr>
            <a:spLocks noGrp="1" noChangeArrowheads="1"/>
          </p:cNvSpPr>
          <p:nvPr>
            <p:ph type="title" idx="4294967295"/>
          </p:nvPr>
        </p:nvSpPr>
        <p:spPr>
          <a:xfrm>
            <a:off x="838200" y="152400"/>
            <a:ext cx="7772400" cy="685800"/>
          </a:xfrm>
        </p:spPr>
        <p:txBody>
          <a:bodyPr/>
          <a:lstStyle/>
          <a:p>
            <a:pPr eaLnBrk="1" hangingPunct="1">
              <a:defRPr/>
            </a:pPr>
            <a:r>
              <a:rPr lang="en-US" sz="4000">
                <a:solidFill>
                  <a:srgbClr val="0000FF"/>
                </a:solidFill>
                <a:cs typeface="Times New Roman" charset="0"/>
              </a:rPr>
              <a:t>FDTD: Yee leapfrog algorithm</a:t>
            </a:r>
          </a:p>
        </p:txBody>
      </p:sp>
      <p:sp>
        <p:nvSpPr>
          <p:cNvPr id="59467" name="Text Box 75">
            <a:extLst>
              <a:ext uri="{FF2B5EF4-FFF2-40B4-BE49-F238E27FC236}">
                <a16:creationId xmlns:a16="http://schemas.microsoft.com/office/drawing/2014/main" id="{FABCEF04-0A36-5149-B4E4-5C758F181B1C}"/>
              </a:ext>
            </a:extLst>
          </p:cNvPr>
          <p:cNvSpPr txBox="1">
            <a:spLocks noChangeArrowheads="1"/>
          </p:cNvSpPr>
          <p:nvPr/>
        </p:nvSpPr>
        <p:spPr bwMode="auto">
          <a:xfrm>
            <a:off x="304800" y="1143000"/>
            <a:ext cx="16811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2d example:</a:t>
            </a:r>
          </a:p>
        </p:txBody>
      </p:sp>
      <p:sp>
        <p:nvSpPr>
          <p:cNvPr id="23565" name="TextBox 2">
            <a:extLst>
              <a:ext uri="{FF2B5EF4-FFF2-40B4-BE49-F238E27FC236}">
                <a16:creationId xmlns:a16="http://schemas.microsoft.com/office/drawing/2014/main" id="{C5A43A77-77A8-A748-9B7C-60199746D656}"/>
              </a:ext>
            </a:extLst>
          </p:cNvPr>
          <p:cNvSpPr txBox="1">
            <a:spLocks noChangeArrowheads="1"/>
          </p:cNvSpPr>
          <p:nvPr/>
        </p:nvSpPr>
        <p:spPr bwMode="auto">
          <a:xfrm>
            <a:off x="228600" y="6172200"/>
            <a:ext cx="64658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CFL/Von Neumann stability: c</a:t>
            </a:r>
            <a:r>
              <a:rPr lang="en-US" altLang="en-US">
                <a:solidFill>
                  <a:srgbClr val="FF0000"/>
                </a:solidFill>
              </a:rPr>
              <a:t>Δt &lt; 1 / √Δx</a:t>
            </a:r>
            <a:r>
              <a:rPr lang="en-US" altLang="en-US" baseline="30000">
                <a:solidFill>
                  <a:srgbClr val="FF0000"/>
                </a:solidFill>
              </a:rPr>
              <a:t>–2</a:t>
            </a:r>
            <a:r>
              <a:rPr lang="en-US" altLang="en-US">
                <a:solidFill>
                  <a:srgbClr val="FF0000"/>
                </a:solidFill>
              </a:rPr>
              <a:t>+Δy</a:t>
            </a:r>
            <a:r>
              <a:rPr lang="en-US" altLang="en-US" baseline="30000">
                <a:solidFill>
                  <a:srgbClr val="FF0000"/>
                </a:solidFill>
              </a:rPr>
              <a:t>–2</a:t>
            </a:r>
          </a:p>
        </p:txBody>
      </p:sp>
      <p:cxnSp>
        <p:nvCxnSpPr>
          <p:cNvPr id="7" name="Straight Connector 6">
            <a:extLst>
              <a:ext uri="{FF2B5EF4-FFF2-40B4-BE49-F238E27FC236}">
                <a16:creationId xmlns:a16="http://schemas.microsoft.com/office/drawing/2014/main" id="{B8AD0F45-4095-FB4F-BF3C-F8BA6364B9DF}"/>
              </a:ext>
            </a:extLst>
          </p:cNvPr>
          <p:cNvCxnSpPr/>
          <p:nvPr/>
        </p:nvCxnSpPr>
        <p:spPr bwMode="auto">
          <a:xfrm>
            <a:off x="5257800" y="6248400"/>
            <a:ext cx="1447800" cy="0"/>
          </a:xfrm>
          <a:prstGeom prst="line">
            <a:avLst/>
          </a:prstGeom>
          <a:solidFill>
            <a:schemeClr val="accent1"/>
          </a:solid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2080921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9993B001-858A-484E-9918-F55E1E60EAEA}"/>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7171" name="Oval 3">
            <a:extLst>
              <a:ext uri="{FF2B5EF4-FFF2-40B4-BE49-F238E27FC236}">
                <a16:creationId xmlns:a16="http://schemas.microsoft.com/office/drawing/2014/main" id="{519D3EF6-5E9B-E740-9432-7C4874B483AD}"/>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7172" name="Text Box 4">
            <a:extLst>
              <a:ext uri="{FF2B5EF4-FFF2-40B4-BE49-F238E27FC236}">
                <a16:creationId xmlns:a16="http://schemas.microsoft.com/office/drawing/2014/main" id="{24C71994-02F1-A541-A7F3-A18C2B6AC45A}"/>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7173" name="Oval 5">
            <a:extLst>
              <a:ext uri="{FF2B5EF4-FFF2-40B4-BE49-F238E27FC236}">
                <a16:creationId xmlns:a16="http://schemas.microsoft.com/office/drawing/2014/main" id="{A7BB9161-4DAD-3542-9CA2-F1EDE5340B71}"/>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7174" name="Text Box 6">
            <a:extLst>
              <a:ext uri="{FF2B5EF4-FFF2-40B4-BE49-F238E27FC236}">
                <a16:creationId xmlns:a16="http://schemas.microsoft.com/office/drawing/2014/main" id="{D1E624E1-5806-2440-9104-306B4601A2E1}"/>
              </a:ext>
            </a:extLst>
          </p:cNvPr>
          <p:cNvSpPr txBox="1">
            <a:spLocks noChangeArrowheads="1"/>
          </p:cNvSpPr>
          <p:nvPr/>
        </p:nvSpPr>
        <p:spPr bwMode="auto">
          <a:xfrm>
            <a:off x="1066800" y="1574800"/>
            <a:ext cx="7356475"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series expansions</a:t>
            </a:r>
            <a:endParaRPr lang="en-US" sz="3200">
              <a:solidFill>
                <a:schemeClr val="accent2"/>
              </a:solidFill>
              <a:latin typeface="Times" charset="0"/>
              <a:ea typeface="ＭＳ Ｐゴシック" charset="0"/>
            </a:endParaRPr>
          </a:p>
        </p:txBody>
      </p:sp>
      <p:sp>
        <p:nvSpPr>
          <p:cNvPr id="7175" name="Text Box 7">
            <a:extLst>
              <a:ext uri="{FF2B5EF4-FFF2-40B4-BE49-F238E27FC236}">
                <a16:creationId xmlns:a16="http://schemas.microsoft.com/office/drawing/2014/main" id="{2C880E47-8180-EC45-BF3C-4B0F873C4C13}"/>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7176" name="Picture 8">
            <a:extLst>
              <a:ext uri="{FF2B5EF4-FFF2-40B4-BE49-F238E27FC236}">
                <a16:creationId xmlns:a16="http://schemas.microsoft.com/office/drawing/2014/main" id="{AC9D1831-7113-4849-A43D-B6FAEAEA3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77" name="Text Box 9">
            <a:extLst>
              <a:ext uri="{FF2B5EF4-FFF2-40B4-BE49-F238E27FC236}">
                <a16:creationId xmlns:a16="http://schemas.microsoft.com/office/drawing/2014/main" id="{57F089CB-836B-C746-8C6F-6A34C9A5C4BA}"/>
              </a:ext>
            </a:extLst>
          </p:cNvPr>
          <p:cNvSpPr txBox="1">
            <a:spLocks noChangeArrowheads="1"/>
          </p:cNvSpPr>
          <p:nvPr/>
        </p:nvSpPr>
        <p:spPr bwMode="auto">
          <a:xfrm>
            <a:off x="1905000" y="2230438"/>
            <a:ext cx="4876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e.g. Mie scattering of light by a sphere</a:t>
            </a:r>
          </a:p>
        </p:txBody>
      </p:sp>
      <p:sp>
        <p:nvSpPr>
          <p:cNvPr id="7178" name="Text Box 10">
            <a:extLst>
              <a:ext uri="{FF2B5EF4-FFF2-40B4-BE49-F238E27FC236}">
                <a16:creationId xmlns:a16="http://schemas.microsoft.com/office/drawing/2014/main" id="{CE4E5976-6F12-B24C-A65B-BBD6C33FEBAA}"/>
              </a:ext>
            </a:extLst>
          </p:cNvPr>
          <p:cNvSpPr txBox="1">
            <a:spLocks noChangeArrowheads="1"/>
          </p:cNvSpPr>
          <p:nvPr/>
        </p:nvSpPr>
        <p:spPr bwMode="auto">
          <a:xfrm>
            <a:off x="1905000" y="2687638"/>
            <a:ext cx="7153275" cy="39512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solidFill>
                  <a:srgbClr val="FF0000"/>
                </a:solidFill>
              </a:rPr>
              <a:t>Also called </a:t>
            </a:r>
            <a:r>
              <a:rPr lang="en-US" altLang="en-US" sz="2800" i="1">
                <a:solidFill>
                  <a:srgbClr val="FF0000"/>
                </a:solidFill>
              </a:rPr>
              <a:t>spectral methods:</a:t>
            </a:r>
            <a:endParaRPr lang="en-US" altLang="en-US"/>
          </a:p>
          <a:p>
            <a:r>
              <a:rPr lang="en-US" altLang="en-US"/>
              <a:t>Expand solution in </a:t>
            </a:r>
            <a:r>
              <a:rPr lang="en-US" altLang="en-US" i="1"/>
              <a:t>rapidly converging Fourier-like basis</a:t>
            </a:r>
          </a:p>
          <a:p>
            <a:pPr>
              <a:lnSpc>
                <a:spcPct val="140000"/>
              </a:lnSpc>
            </a:pPr>
            <a:r>
              <a:rPr lang="en-US" altLang="en-US" i="1"/>
              <a:t>• spectral integral-equation methods:</a:t>
            </a:r>
          </a:p>
          <a:p>
            <a:r>
              <a:rPr lang="en-US" altLang="en-US" i="1"/>
              <a:t>      </a:t>
            </a:r>
            <a:r>
              <a:rPr lang="en-US" altLang="en-US"/>
              <a:t>exactly solve homogeneous regions (Green</a:t>
            </a:r>
            <a:r>
              <a:rPr lang="ja-JP" altLang="en-US">
                <a:latin typeface="Arial" panose="020B0604020202020204" pitchFamily="34" charset="0"/>
              </a:rPr>
              <a:t>’</a:t>
            </a:r>
            <a:r>
              <a:rPr lang="en-US" altLang="ja-JP"/>
              <a:t>s func.),</a:t>
            </a:r>
          </a:p>
          <a:p>
            <a:r>
              <a:rPr lang="en-US" altLang="en-US"/>
              <a:t>      &amp; match boundary conditions via spectral basis</a:t>
            </a:r>
          </a:p>
          <a:p>
            <a:r>
              <a:rPr lang="en-US" altLang="en-US"/>
              <a:t>      (e.g. Fourier series, spherical harmonics)</a:t>
            </a:r>
          </a:p>
          <a:p>
            <a:r>
              <a:rPr lang="en-US" altLang="en-US"/>
              <a:t>• </a:t>
            </a:r>
            <a:r>
              <a:rPr lang="en-US" altLang="en-US" i="1"/>
              <a:t>spectral PDE methods:</a:t>
            </a:r>
          </a:p>
          <a:p>
            <a:r>
              <a:rPr lang="en-US" altLang="en-US" i="1"/>
              <a:t>      </a:t>
            </a:r>
            <a:r>
              <a:rPr lang="en-US" altLang="en-US"/>
              <a:t>spectral basis for unknowns in inhomogeous space</a:t>
            </a:r>
          </a:p>
          <a:p>
            <a:r>
              <a:rPr lang="en-US" altLang="en-US"/>
              <a:t>      (e.g. Fourier series, Chebyshev polynomials, …)</a:t>
            </a:r>
          </a:p>
          <a:p>
            <a:r>
              <a:rPr lang="en-US" altLang="en-US"/>
              <a:t>      &amp; plug into PDE and solve for coefficients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32D05-54EC-2D4A-8133-8ECF3FF45CAB}"/>
              </a:ext>
            </a:extLst>
          </p:cNvPr>
          <p:cNvSpPr>
            <a:spLocks noGrp="1"/>
          </p:cNvSpPr>
          <p:nvPr>
            <p:ph type="title"/>
          </p:nvPr>
        </p:nvSpPr>
        <p:spPr>
          <a:xfrm>
            <a:off x="685800" y="76200"/>
            <a:ext cx="7772400" cy="1143000"/>
          </a:xfrm>
        </p:spPr>
        <p:txBody>
          <a:bodyPr/>
          <a:lstStyle/>
          <a:p>
            <a:pPr eaLnBrk="1" hangingPunct="1">
              <a:defRPr/>
            </a:pPr>
            <a:r>
              <a:rPr lang="en-US" dirty="0">
                <a:cs typeface="+mj-cs"/>
              </a:rPr>
              <a:t>Free software: </a:t>
            </a:r>
            <a:r>
              <a:rPr lang="en-US" dirty="0">
                <a:solidFill>
                  <a:srgbClr val="FF0000"/>
                </a:solidFill>
                <a:cs typeface="+mj-cs"/>
              </a:rPr>
              <a:t>M</a:t>
            </a:r>
            <a:r>
              <a:rPr lang="en-US" sz="3200" dirty="0">
                <a:solidFill>
                  <a:srgbClr val="FF0000"/>
                </a:solidFill>
                <a:cs typeface="+mj-cs"/>
              </a:rPr>
              <a:t>EEP</a:t>
            </a:r>
            <a:endParaRPr lang="en-US" dirty="0">
              <a:solidFill>
                <a:srgbClr val="FF0000"/>
              </a:solidFill>
              <a:cs typeface="+mj-cs"/>
            </a:endParaRPr>
          </a:p>
        </p:txBody>
      </p:sp>
      <p:pic>
        <p:nvPicPr>
          <p:cNvPr id="24578" name="Picture 2">
            <a:extLst>
              <a:ext uri="{FF2B5EF4-FFF2-40B4-BE49-F238E27FC236}">
                <a16:creationId xmlns:a16="http://schemas.microsoft.com/office/drawing/2014/main" id="{24580C31-D956-B948-A5C5-1355AC701AD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038600"/>
            <a:ext cx="55880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87EDC801-B1C8-2A45-B9EA-3C698871ED6E}"/>
              </a:ext>
            </a:extLst>
          </p:cNvPr>
          <p:cNvSpPr txBox="1">
            <a:spLocks noChangeArrowheads="1"/>
          </p:cNvSpPr>
          <p:nvPr/>
        </p:nvSpPr>
        <p:spPr bwMode="auto">
          <a:xfrm>
            <a:off x="914400" y="1600200"/>
            <a:ext cx="795972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FDTD Maxwell solver: 1d/2d/3d/cylindrical</a:t>
            </a:r>
          </a:p>
          <a:p>
            <a:r>
              <a:rPr lang="en-US" altLang="en-US"/>
              <a:t>• Parallel, scriptable, integrated optimization, signal processing</a:t>
            </a:r>
          </a:p>
          <a:p>
            <a:r>
              <a:rPr lang="en-US" altLang="en-US"/>
              <a:t>• Arbitrary geometries, anisotropy, dispersion, nonlinearity</a:t>
            </a:r>
          </a:p>
          <a:p>
            <a:r>
              <a:rPr lang="en-US" altLang="en-US"/>
              <a:t>• Bloch-periodic boundaries, symmetry boundary conditions,</a:t>
            </a:r>
          </a:p>
          <a:p>
            <a:r>
              <a:rPr lang="en-US" altLang="en-US"/>
              <a:t>	+ PML absorbing boundary layers…</a:t>
            </a:r>
          </a:p>
        </p:txBody>
      </p:sp>
      <p:sp>
        <p:nvSpPr>
          <p:cNvPr id="24580" name="TextBox 4">
            <a:extLst>
              <a:ext uri="{FF2B5EF4-FFF2-40B4-BE49-F238E27FC236}">
                <a16:creationId xmlns:a16="http://schemas.microsoft.com/office/drawing/2014/main" id="{DD30AB5B-C85C-F64E-B80B-D7FEE70AE6CF}"/>
              </a:ext>
            </a:extLst>
          </p:cNvPr>
          <p:cNvSpPr txBox="1">
            <a:spLocks noChangeArrowheads="1"/>
          </p:cNvSpPr>
          <p:nvPr/>
        </p:nvSpPr>
        <p:spPr bwMode="auto">
          <a:xfrm>
            <a:off x="2743200" y="990600"/>
            <a:ext cx="37242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http://ab-initio.mit.edu/meep</a:t>
            </a:r>
          </a:p>
        </p:txBody>
      </p:sp>
    </p:spTree>
    <p:extLst>
      <p:ext uri="{BB962C8B-B14F-4D97-AF65-F5344CB8AC3E}">
        <p14:creationId xmlns:p14="http://schemas.microsoft.com/office/powerpoint/2010/main" val="40293489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82379C8-EF90-9140-8072-465330B54DD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4275" name="Rectangle 3">
            <a:extLst>
              <a:ext uri="{FF2B5EF4-FFF2-40B4-BE49-F238E27FC236}">
                <a16:creationId xmlns:a16="http://schemas.microsoft.com/office/drawing/2014/main" id="{4155F0B7-8544-A346-8CF9-3C88F02F7655}"/>
              </a:ext>
            </a:extLst>
          </p:cNvPr>
          <p:cNvSpPr>
            <a:spLocks noGrp="1" noChangeArrowheads="1"/>
          </p:cNvSpPr>
          <p:nvPr>
            <p:ph type="title"/>
          </p:nvPr>
        </p:nvSpPr>
        <p:spPr>
          <a:xfrm>
            <a:off x="685800" y="152400"/>
            <a:ext cx="7772400" cy="914400"/>
          </a:xfrm>
        </p:spPr>
        <p:txBody>
          <a:bodyPr/>
          <a:lstStyle/>
          <a:p>
            <a:pPr eaLnBrk="1" hangingPunct="1">
              <a:defRPr/>
            </a:pPr>
            <a:r>
              <a:rPr lang="en-US" dirty="0">
                <a:cs typeface="+mj-cs"/>
              </a:rPr>
              <a:t>Absorbing boundaries?</a:t>
            </a:r>
          </a:p>
        </p:txBody>
      </p:sp>
      <p:sp>
        <p:nvSpPr>
          <p:cNvPr id="54276" name="Text Box 4">
            <a:extLst>
              <a:ext uri="{FF2B5EF4-FFF2-40B4-BE49-F238E27FC236}">
                <a16:creationId xmlns:a16="http://schemas.microsoft.com/office/drawing/2014/main" id="{C6AEB622-677E-B04A-B418-1A495BEF893C}"/>
              </a:ext>
            </a:extLst>
          </p:cNvPr>
          <p:cNvSpPr txBox="1">
            <a:spLocks noChangeArrowheads="1"/>
          </p:cNvSpPr>
          <p:nvPr/>
        </p:nvSpPr>
        <p:spPr bwMode="auto">
          <a:xfrm>
            <a:off x="914400" y="1143000"/>
            <a:ext cx="7526338"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Finite-difference/finite-element </a:t>
            </a:r>
            <a:r>
              <a:rPr lang="en-US">
                <a:solidFill>
                  <a:srgbClr val="FF0000"/>
                </a:solidFill>
                <a:latin typeface="Times" charset="0"/>
                <a:ea typeface="ＭＳ Ｐゴシック" charset="0"/>
              </a:rPr>
              <a:t>volume discretizations</a:t>
            </a:r>
            <a:endParaRPr lang="en-US">
              <a:latin typeface="Times" charset="0"/>
              <a:ea typeface="ＭＳ Ｐゴシック" charset="0"/>
            </a:endParaRPr>
          </a:p>
          <a:p>
            <a:pPr>
              <a:defRPr/>
            </a:pPr>
            <a:r>
              <a:rPr lang="en-US">
                <a:latin typeface="Times" charset="0"/>
                <a:ea typeface="ＭＳ Ｐゴシック" charset="0"/>
              </a:rPr>
              <a:t>need to </a:t>
            </a:r>
            <a:r>
              <a:rPr lang="en-US">
                <a:solidFill>
                  <a:srgbClr val="FF0000"/>
                </a:solidFill>
                <a:latin typeface="Times" charset="0"/>
                <a:ea typeface="ＭＳ Ｐゴシック" charset="0"/>
              </a:rPr>
              <a:t>artificially truncate space</a:t>
            </a:r>
            <a:r>
              <a:rPr lang="en-US">
                <a:latin typeface="Times" charset="0"/>
                <a:ea typeface="ＭＳ Ｐゴシック" charset="0"/>
              </a:rPr>
              <a:t> for a computer simulation.</a:t>
            </a:r>
          </a:p>
        </p:txBody>
      </p:sp>
      <p:pic>
        <p:nvPicPr>
          <p:cNvPr id="54277" name="pt-source-nopml.mpg" descr="/Users/stevenj/Documents/Work/Presentations/Tutorial/pt-source-nopml.mpg">
            <a:hlinkClick r:id="" action="ppaction://media"/>
            <a:extLst>
              <a:ext uri="{FF2B5EF4-FFF2-40B4-BE49-F238E27FC236}">
                <a16:creationId xmlns:a16="http://schemas.microsoft.com/office/drawing/2014/main" id="{FA4F5075-2A76-B444-8908-EED6F1EBF0BF}"/>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216400" cy="3859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8" name="Text Box 6">
            <a:extLst>
              <a:ext uri="{FF2B5EF4-FFF2-40B4-BE49-F238E27FC236}">
                <a16:creationId xmlns:a16="http://schemas.microsoft.com/office/drawing/2014/main" id="{D086747F-453C-CC42-885B-1EEFE6ECD646}"/>
              </a:ext>
            </a:extLst>
          </p:cNvPr>
          <p:cNvSpPr txBox="1">
            <a:spLocks noChangeArrowheads="1"/>
          </p:cNvSpPr>
          <p:nvPr/>
        </p:nvSpPr>
        <p:spPr bwMode="auto">
          <a:xfrm>
            <a:off x="5334000" y="2362200"/>
            <a:ext cx="3657600" cy="41544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a wave equation,</a:t>
            </a:r>
          </a:p>
          <a:p>
            <a:r>
              <a:rPr lang="en-US" altLang="en-US"/>
              <a:t>a hard-wall </a:t>
            </a:r>
            <a:r>
              <a:rPr lang="en-US" altLang="en-US">
                <a:solidFill>
                  <a:srgbClr val="FF0000"/>
                </a:solidFill>
              </a:rPr>
              <a:t>truncation</a:t>
            </a:r>
          </a:p>
          <a:p>
            <a:r>
              <a:rPr lang="en-US" altLang="en-US">
                <a:solidFill>
                  <a:srgbClr val="FF0000"/>
                </a:solidFill>
              </a:rPr>
              <a:t>gives reflection artifacts</a:t>
            </a:r>
            <a:r>
              <a:rPr lang="en-US" altLang="en-US"/>
              <a:t>.</a:t>
            </a:r>
          </a:p>
          <a:p>
            <a:endParaRPr lang="en-US" altLang="en-US"/>
          </a:p>
          <a:p>
            <a:r>
              <a:rPr lang="en-US" altLang="en-US"/>
              <a:t>An old goal: “</a:t>
            </a:r>
            <a:r>
              <a:rPr lang="en-US" altLang="ja-JP">
                <a:solidFill>
                  <a:srgbClr val="0000FF"/>
                </a:solidFill>
              </a:rPr>
              <a:t>absorbing boundary condition</a:t>
            </a:r>
            <a:r>
              <a:rPr lang="en-US" altLang="en-US"/>
              <a:t>”</a:t>
            </a:r>
            <a:r>
              <a:rPr lang="en-US" altLang="ja-JP"/>
              <a:t> (ABC) that absorbs outgoing waves.</a:t>
            </a:r>
          </a:p>
          <a:p>
            <a:endParaRPr lang="en-US" altLang="en-US"/>
          </a:p>
          <a:p>
            <a:r>
              <a:rPr lang="en-US" altLang="en-US" b="1"/>
              <a:t>Problem</a:t>
            </a:r>
            <a:r>
              <a:rPr lang="en-US" altLang="en-US"/>
              <a:t>: good ABCs are </a:t>
            </a:r>
            <a:r>
              <a:rPr lang="en-US" altLang="en-US">
                <a:solidFill>
                  <a:srgbClr val="0000FF"/>
                </a:solidFill>
              </a:rPr>
              <a:t>hard to find in &gt; 1d</a:t>
            </a:r>
            <a:r>
              <a:rPr lang="en-US" altLang="en-US"/>
              <a:t>.</a:t>
            </a:r>
          </a:p>
        </p:txBody>
      </p:sp>
    </p:spTree>
    <p:extLst>
      <p:ext uri="{BB962C8B-B14F-4D97-AF65-F5344CB8AC3E}">
        <p14:creationId xmlns:p14="http://schemas.microsoft.com/office/powerpoint/2010/main" val="168549370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427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4277"/>
                </p:tgtEl>
              </p:cMediaNode>
            </p:video>
            <p:seq concurrent="1" nextAc="seek">
              <p:cTn id="8" restart="whenNotActive" fill="hold" evtFilter="cancelBubble" nodeType="interactiveSeq">
                <p:stCondLst>
                  <p:cond evt="onClick" delay="0">
                    <p:tgtEl>
                      <p:spTgt spid="54277"/>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4277"/>
                                        </p:tgtEl>
                                      </p:cBhvr>
                                    </p:cmd>
                                  </p:childTnLst>
                                </p:cTn>
                              </p:par>
                            </p:childTnLst>
                          </p:cTn>
                        </p:par>
                      </p:childTnLst>
                    </p:cTn>
                  </p:par>
                </p:childTnLst>
              </p:cTn>
              <p:nextCondLst>
                <p:cond evt="onClick" delay="0">
                  <p:tgtEl>
                    <p:spTgt spid="54277"/>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05503E2B-555C-AD41-B536-1B0B26F88242}"/>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55299" name="Text Box 3">
            <a:extLst>
              <a:ext uri="{FF2B5EF4-FFF2-40B4-BE49-F238E27FC236}">
                <a16:creationId xmlns:a16="http://schemas.microsoft.com/office/drawing/2014/main" id="{6C5F1937-7D06-964B-9424-8447E4D128C0}"/>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55300" name="Rectangle 4">
            <a:extLst>
              <a:ext uri="{FF2B5EF4-FFF2-40B4-BE49-F238E27FC236}">
                <a16:creationId xmlns:a16="http://schemas.microsoft.com/office/drawing/2014/main" id="{38312DA4-BC1A-9E4F-AA3A-3EF9BA8F4E33}"/>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55301" name="Text Box 5">
            <a:extLst>
              <a:ext uri="{FF2B5EF4-FFF2-40B4-BE49-F238E27FC236}">
                <a16:creationId xmlns:a16="http://schemas.microsoft.com/office/drawing/2014/main" id="{9909BF4E-F60F-B849-AAB4-DC8F495AFB2C}"/>
              </a:ext>
            </a:extLst>
          </p:cNvPr>
          <p:cNvSpPr txBox="1">
            <a:spLocks noChangeArrowheads="1"/>
          </p:cNvSpPr>
          <p:nvPr/>
        </p:nvSpPr>
        <p:spPr bwMode="auto">
          <a:xfrm>
            <a:off x="5105400" y="2701925"/>
            <a:ext cx="3933825" cy="33543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Works </a:t>
            </a:r>
            <a:r>
              <a:rPr lang="en-US" altLang="en-US" i="1">
                <a:solidFill>
                  <a:srgbClr val="0000FF"/>
                </a:solidFill>
              </a:rPr>
              <a:t>remarkably well.</a:t>
            </a:r>
            <a:endParaRPr lang="en-US" altLang="en-US"/>
          </a:p>
          <a:p>
            <a:endParaRPr lang="en-US" altLang="en-US"/>
          </a:p>
          <a:p>
            <a:r>
              <a:rPr lang="en-US" altLang="en-US"/>
              <a:t>Now </a:t>
            </a:r>
            <a:r>
              <a:rPr lang="en-US" altLang="en-US">
                <a:solidFill>
                  <a:srgbClr val="0000FF"/>
                </a:solidFill>
              </a:rPr>
              <a:t>ubiquitous</a:t>
            </a:r>
            <a:r>
              <a:rPr lang="en-US" altLang="en-US"/>
              <a:t> in FD/FEM</a:t>
            </a:r>
          </a:p>
          <a:p>
            <a:r>
              <a:rPr lang="en-US" altLang="en-US"/>
              <a:t>wave-equation solvers.</a:t>
            </a:r>
          </a:p>
          <a:p>
            <a:endParaRPr lang="en-US" altLang="en-US"/>
          </a:p>
          <a:p>
            <a:r>
              <a:rPr lang="en-US" altLang="en-US"/>
              <a:t>Several derivations, cleanest</a:t>
            </a:r>
          </a:p>
          <a:p>
            <a:r>
              <a:rPr lang="en-US" altLang="en-US"/>
              <a:t>&amp; most general via “</a:t>
            </a:r>
            <a:r>
              <a:rPr lang="en-US" altLang="ja-JP">
                <a:solidFill>
                  <a:srgbClr val="FF0000"/>
                </a:solidFill>
              </a:rPr>
              <a:t>complex</a:t>
            </a:r>
          </a:p>
          <a:p>
            <a:r>
              <a:rPr lang="en-US" altLang="en-US">
                <a:solidFill>
                  <a:srgbClr val="FF0000"/>
                </a:solidFill>
              </a:rPr>
              <a:t>coordinate stretching</a:t>
            </a:r>
            <a:r>
              <a:rPr lang="en-US" altLang="en-US"/>
              <a:t>”</a:t>
            </a:r>
          </a:p>
          <a:p>
            <a:r>
              <a:rPr lang="en-US" altLang="en-US" sz="2000"/>
              <a:t>        [ Chew &amp; Weedon (1994) ]</a:t>
            </a:r>
            <a:endParaRPr lang="en-US" altLang="en-US"/>
          </a:p>
        </p:txBody>
      </p:sp>
      <p:pic>
        <p:nvPicPr>
          <p:cNvPr id="55302" name="pt-source-pml.mpg" descr="/Users/stevenj/Documents/Work/Presentations/Tutorial/pt-source-pml.mpg">
            <a:hlinkClick r:id="" action="ppaction://media"/>
            <a:extLst>
              <a:ext uri="{FF2B5EF4-FFF2-40B4-BE49-F238E27FC236}">
                <a16:creationId xmlns:a16="http://schemas.microsoft.com/office/drawing/2014/main" id="{3B70C1BC-C493-3744-B882-828008E955C0}"/>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85128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5530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5302"/>
                </p:tgtEl>
              </p:cMediaNode>
            </p:video>
            <p:seq concurrent="1" nextAc="seek">
              <p:cTn id="8" restart="whenNotActive" fill="hold" evtFilter="cancelBubble" nodeType="interactiveSeq">
                <p:stCondLst>
                  <p:cond evt="onClick" delay="0">
                    <p:tgtEl>
                      <p:spTgt spid="55302"/>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55302"/>
                                        </p:tgtEl>
                                      </p:cBhvr>
                                    </p:cmd>
                                  </p:childTnLst>
                                </p:cTn>
                              </p:par>
                            </p:childTnLst>
                          </p:cTn>
                        </p:par>
                      </p:childTnLst>
                    </p:cTn>
                  </p:par>
                </p:childTnLst>
              </p:cTn>
              <p:nextCondLst>
                <p:cond evt="onClick" delay="0">
                  <p:tgtEl>
                    <p:spTgt spid="5530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B32BC51-1983-704B-AE38-29791AF1BDD5}"/>
              </a:ext>
            </a:extLst>
          </p:cNvPr>
          <p:cNvSpPr>
            <a:spLocks noGrp="1" noChangeArrowheads="1"/>
          </p:cNvSpPr>
          <p:nvPr>
            <p:ph type="title"/>
          </p:nvPr>
        </p:nvSpPr>
        <p:spPr>
          <a:xfrm>
            <a:off x="457200" y="76200"/>
            <a:ext cx="8229600" cy="914400"/>
          </a:xfrm>
        </p:spPr>
        <p:txBody>
          <a:bodyPr/>
          <a:lstStyle/>
          <a:p>
            <a:pPr eaLnBrk="1" hangingPunct="1">
              <a:defRPr/>
            </a:pPr>
            <a:r>
              <a:rPr lang="en-US">
                <a:cs typeface="+mj-cs"/>
              </a:rPr>
              <a:t>Perfectly Matched Layers (PMLs)</a:t>
            </a:r>
          </a:p>
        </p:txBody>
      </p:sp>
      <p:sp>
        <p:nvSpPr>
          <p:cNvPr id="7171" name="Text Box 3">
            <a:extLst>
              <a:ext uri="{FF2B5EF4-FFF2-40B4-BE49-F238E27FC236}">
                <a16:creationId xmlns:a16="http://schemas.microsoft.com/office/drawing/2014/main" id="{D4B81B68-0559-8C4C-BEEB-AFBEB738CF7B}"/>
              </a:ext>
            </a:extLst>
          </p:cNvPr>
          <p:cNvSpPr txBox="1">
            <a:spLocks noChangeArrowheads="1"/>
          </p:cNvSpPr>
          <p:nvPr/>
        </p:nvSpPr>
        <p:spPr bwMode="auto">
          <a:xfrm>
            <a:off x="944563" y="1082675"/>
            <a:ext cx="648335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Bérenger, 1994: design an </a:t>
            </a:r>
            <a:r>
              <a:rPr lang="en-US" altLang="en-US" i="1">
                <a:solidFill>
                  <a:srgbClr val="FF0000"/>
                </a:solidFill>
              </a:rPr>
              <a:t>artificial</a:t>
            </a:r>
            <a:r>
              <a:rPr lang="en-US" altLang="en-US">
                <a:solidFill>
                  <a:srgbClr val="FF0000"/>
                </a:solidFill>
              </a:rPr>
              <a:t> absorbing layer</a:t>
            </a:r>
            <a:endParaRPr lang="en-US" altLang="en-US"/>
          </a:p>
          <a:p>
            <a:r>
              <a:rPr lang="en-US" altLang="en-US"/>
              <a:t>		   that is </a:t>
            </a:r>
            <a:r>
              <a:rPr lang="en-US" altLang="en-US">
                <a:solidFill>
                  <a:srgbClr val="FF0000"/>
                </a:solidFill>
              </a:rPr>
              <a:t>analytically reflectionless</a:t>
            </a:r>
            <a:endParaRPr lang="en-US" altLang="en-US"/>
          </a:p>
        </p:txBody>
      </p:sp>
      <p:sp>
        <p:nvSpPr>
          <p:cNvPr id="7172" name="Rectangle 4">
            <a:extLst>
              <a:ext uri="{FF2B5EF4-FFF2-40B4-BE49-F238E27FC236}">
                <a16:creationId xmlns:a16="http://schemas.microsoft.com/office/drawing/2014/main" id="{B945A062-8607-7D4E-8A4F-AD9DF9E7CF35}"/>
              </a:ext>
            </a:extLst>
          </p:cNvPr>
          <p:cNvSpPr>
            <a:spLocks noChangeArrowheads="1"/>
          </p:cNvSpPr>
          <p:nvPr/>
        </p:nvSpPr>
        <p:spPr bwMode="auto">
          <a:xfrm>
            <a:off x="381000" y="2286000"/>
            <a:ext cx="4495800" cy="4191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7173" name="Text Box 5">
            <a:extLst>
              <a:ext uri="{FF2B5EF4-FFF2-40B4-BE49-F238E27FC236}">
                <a16:creationId xmlns:a16="http://schemas.microsoft.com/office/drawing/2014/main" id="{AB7300BE-2B45-E04B-825E-13942C1C55C9}"/>
              </a:ext>
            </a:extLst>
          </p:cNvPr>
          <p:cNvSpPr txBox="1">
            <a:spLocks noChangeArrowheads="1"/>
          </p:cNvSpPr>
          <p:nvPr/>
        </p:nvSpPr>
        <p:spPr bwMode="auto">
          <a:xfrm>
            <a:off x="5105400" y="2701925"/>
            <a:ext cx="39497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Even works</a:t>
            </a:r>
            <a:r>
              <a:rPr lang="en-US">
                <a:solidFill>
                  <a:srgbClr val="0000FF"/>
                </a:solidFill>
                <a:latin typeface="Times" charset="0"/>
                <a:ea typeface="ＭＳ Ｐゴシック" charset="0"/>
              </a:rPr>
              <a:t> in inhomogeneous</a:t>
            </a:r>
          </a:p>
          <a:p>
            <a:pPr>
              <a:defRPr/>
            </a:pPr>
            <a:r>
              <a:rPr lang="en-US">
                <a:solidFill>
                  <a:srgbClr val="0000FF"/>
                </a:solidFill>
                <a:latin typeface="Times" charset="0"/>
                <a:ea typeface="ＭＳ Ｐゴシック" charset="0"/>
              </a:rPr>
              <a:t>media </a:t>
            </a:r>
            <a:r>
              <a:rPr lang="en-US">
                <a:latin typeface="Times" charset="0"/>
                <a:ea typeface="ＭＳ Ｐゴシック" charset="0"/>
              </a:rPr>
              <a:t>(e.g.</a:t>
            </a:r>
            <a:r>
              <a:rPr lang="en-US">
                <a:solidFill>
                  <a:srgbClr val="0000FF"/>
                </a:solidFill>
                <a:latin typeface="Times" charset="0"/>
                <a:ea typeface="ＭＳ Ｐゴシック" charset="0"/>
              </a:rPr>
              <a:t> waveguides</a:t>
            </a:r>
            <a:r>
              <a:rPr lang="en-US">
                <a:latin typeface="Times" charset="0"/>
                <a:ea typeface="ＭＳ Ｐゴシック" charset="0"/>
              </a:rPr>
              <a:t>)</a:t>
            </a:r>
            <a:r>
              <a:rPr lang="en-US" i="1">
                <a:latin typeface="Times" charset="0"/>
                <a:ea typeface="ＭＳ Ｐゴシック" charset="0"/>
              </a:rPr>
              <a:t>.</a:t>
            </a:r>
            <a:endParaRPr lang="en-US">
              <a:latin typeface="Times" charset="0"/>
              <a:ea typeface="ＭＳ Ｐゴシック" charset="0"/>
            </a:endParaRPr>
          </a:p>
        </p:txBody>
      </p:sp>
      <p:pic>
        <p:nvPicPr>
          <p:cNvPr id="7175" name="pt-source-pml-wvg.mpg" descr="/Users/stevenj/Documents/Work/Presentations/Tutorial/pt-source-pml-wvg.mpg">
            <a:hlinkClick r:id="" action="ppaction://media"/>
            <a:extLst>
              <a:ext uri="{FF2B5EF4-FFF2-40B4-BE49-F238E27FC236}">
                <a16:creationId xmlns:a16="http://schemas.microsoft.com/office/drawing/2014/main" id="{989DD88B-1A67-4F48-8B48-2ADEE5F53BF9}"/>
              </a:ext>
            </a:extLst>
          </p:cNvPr>
          <p:cNvPicPr>
            <a:picLocks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533400" y="2438400"/>
            <a:ext cx="4191000" cy="383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83490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6400" fill="hold"/>
                                        <p:tgtEl>
                                          <p:spTgt spid="717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175"/>
                </p:tgtEl>
              </p:cMediaNode>
            </p:video>
            <p:seq concurrent="1" nextAc="seek">
              <p:cTn id="8" restart="whenNotActive" fill="hold" evtFilter="cancelBubble" nodeType="interactiveSeq">
                <p:stCondLst>
                  <p:cond evt="onClick" delay="0">
                    <p:tgtEl>
                      <p:spTgt spid="717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7175"/>
                                        </p:tgtEl>
                                      </p:cBhvr>
                                    </p:cmd>
                                  </p:childTnLst>
                                </p:cTn>
                              </p:par>
                            </p:childTnLst>
                          </p:cTn>
                        </p:par>
                      </p:childTnLst>
                    </p:cTn>
                  </p:par>
                </p:childTnLst>
              </p:cTn>
              <p:nextCondLst>
                <p:cond evt="onClick" delay="0">
                  <p:tgtEl>
                    <p:spTgt spid="7175"/>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26">
            <a:extLst>
              <a:ext uri="{FF2B5EF4-FFF2-40B4-BE49-F238E27FC236}">
                <a16:creationId xmlns:a16="http://schemas.microsoft.com/office/drawing/2014/main" id="{BC2A291A-A273-F945-A358-E86B23BEF9D5}"/>
              </a:ext>
            </a:extLst>
          </p:cNvPr>
          <p:cNvSpPr>
            <a:spLocks noGrp="1" noChangeArrowheads="1"/>
          </p:cNvSpPr>
          <p:nvPr>
            <p:ph type="title"/>
          </p:nvPr>
        </p:nvSpPr>
        <p:spPr>
          <a:xfrm>
            <a:off x="0" y="152400"/>
            <a:ext cx="9144000" cy="1143000"/>
          </a:xfrm>
        </p:spPr>
        <p:txBody>
          <a:bodyPr/>
          <a:lstStyle/>
          <a:p>
            <a:pPr eaLnBrk="1" hangingPunct="1">
              <a:defRPr/>
            </a:pPr>
            <a:r>
              <a:rPr lang="en-US">
                <a:cs typeface="+mj-cs"/>
              </a:rPr>
              <a:t>PML Starting point: propagating wave</a:t>
            </a:r>
          </a:p>
        </p:txBody>
      </p:sp>
      <p:sp>
        <p:nvSpPr>
          <p:cNvPr id="61443" name="Text Box 1027">
            <a:extLst>
              <a:ext uri="{FF2B5EF4-FFF2-40B4-BE49-F238E27FC236}">
                <a16:creationId xmlns:a16="http://schemas.microsoft.com/office/drawing/2014/main" id="{BA58A774-DB0F-3A4F-ABE7-F307D2A8A810}"/>
              </a:ext>
            </a:extLst>
          </p:cNvPr>
          <p:cNvSpPr txBox="1">
            <a:spLocks noChangeArrowheads="1"/>
          </p:cNvSpPr>
          <p:nvPr/>
        </p:nvSpPr>
        <p:spPr bwMode="auto">
          <a:xfrm>
            <a:off x="1066800" y="1219200"/>
            <a:ext cx="6927850"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Say we want to absorb wave </a:t>
            </a:r>
            <a:r>
              <a:rPr lang="en-US" altLang="en-US">
                <a:solidFill>
                  <a:srgbClr val="0000FF"/>
                </a:solidFill>
              </a:rPr>
              <a:t>traveling in +</a:t>
            </a:r>
            <a:r>
              <a:rPr lang="en-US" altLang="en-US" i="1">
                <a:solidFill>
                  <a:srgbClr val="0000FF"/>
                </a:solidFill>
              </a:rPr>
              <a:t>x</a:t>
            </a:r>
            <a:r>
              <a:rPr lang="en-US" altLang="en-US">
                <a:solidFill>
                  <a:srgbClr val="0000FF"/>
                </a:solidFill>
              </a:rPr>
              <a:t> direction</a:t>
            </a:r>
          </a:p>
          <a:p>
            <a:r>
              <a:rPr lang="en-US" altLang="en-US"/>
              <a:t>   in an </a:t>
            </a:r>
            <a:r>
              <a:rPr lang="en-US" altLang="en-US" i="1">
                <a:solidFill>
                  <a:srgbClr val="FF0000"/>
                </a:solidFill>
              </a:rPr>
              <a:t>x</a:t>
            </a:r>
            <a:r>
              <a:rPr lang="en-US" altLang="en-US">
                <a:solidFill>
                  <a:srgbClr val="FF0000"/>
                </a:solidFill>
              </a:rPr>
              <a:t>-invariant medium</a:t>
            </a:r>
            <a:r>
              <a:rPr lang="en-US" altLang="en-US"/>
              <a:t> at a frequency </a:t>
            </a:r>
            <a:r>
              <a:rPr lang="en-US" altLang="en-US" i="1">
                <a:latin typeface="Symbol" pitchFamily="2" charset="2"/>
              </a:rPr>
              <a:t>ω</a:t>
            </a:r>
            <a:r>
              <a:rPr lang="en-US" altLang="en-US">
                <a:latin typeface="Symbol" pitchFamily="2" charset="2"/>
              </a:rPr>
              <a:t> &gt; 0</a:t>
            </a:r>
            <a:r>
              <a:rPr lang="en-US" altLang="en-US"/>
              <a:t>.</a:t>
            </a:r>
            <a:endParaRPr lang="en-US" altLang="en-US">
              <a:solidFill>
                <a:srgbClr val="0000FF"/>
              </a:solidFill>
            </a:endParaRPr>
          </a:p>
        </p:txBody>
      </p:sp>
      <p:graphicFrame>
        <p:nvGraphicFramePr>
          <p:cNvPr id="28675" name="Object 1028">
            <a:extLst>
              <a:ext uri="{FF2B5EF4-FFF2-40B4-BE49-F238E27FC236}">
                <a16:creationId xmlns:a16="http://schemas.microsoft.com/office/drawing/2014/main" id="{160635DA-7C7C-084E-AD15-A6E3ED3D1FB0}"/>
              </a:ext>
            </a:extLst>
          </p:cNvPr>
          <p:cNvGraphicFramePr>
            <a:graphicFrameLocks noChangeAspect="1"/>
          </p:cNvGraphicFramePr>
          <p:nvPr/>
        </p:nvGraphicFramePr>
        <p:xfrm>
          <a:off x="1338263" y="2209800"/>
          <a:ext cx="4267200" cy="771525"/>
        </p:xfrm>
        <a:graphic>
          <a:graphicData uri="http://schemas.openxmlformats.org/presentationml/2006/ole">
            <mc:AlternateContent xmlns:mc="http://schemas.openxmlformats.org/markup-compatibility/2006">
              <mc:Choice xmlns:v="urn:schemas-microsoft-com:vml" Requires="v">
                <p:oleObj spid="_x0000_s110629" name="Equation" r:id="rId3" imgW="666750" imgH="120650" progId="Equation.DSMT4">
                  <p:embed/>
                </p:oleObj>
              </mc:Choice>
              <mc:Fallback>
                <p:oleObj name="Equation" r:id="rId3" imgW="666750" imgH="120650" progId="Equation.DSMT4">
                  <p:embed/>
                  <p:pic>
                    <p:nvPicPr>
                      <p:cNvPr id="28675" name="Object 1028">
                        <a:extLst>
                          <a:ext uri="{FF2B5EF4-FFF2-40B4-BE49-F238E27FC236}">
                            <a16:creationId xmlns:a16="http://schemas.microsoft.com/office/drawing/2014/main" id="{160635DA-7C7C-084E-AD15-A6E3ED3D1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263" y="2209800"/>
                        <a:ext cx="42672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pic>
        <p:nvPicPr>
          <p:cNvPr id="61445" name="Picture 1029">
            <a:extLst>
              <a:ext uri="{FF2B5EF4-FFF2-40B4-BE49-F238E27FC236}">
                <a16:creationId xmlns:a16="http://schemas.microsoft.com/office/drawing/2014/main" id="{92D251D7-6789-304F-9FB0-805B26D48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3200400"/>
            <a:ext cx="4343400" cy="34686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446" name="Text Box 1030">
            <a:extLst>
              <a:ext uri="{FF2B5EF4-FFF2-40B4-BE49-F238E27FC236}">
                <a16:creationId xmlns:a16="http://schemas.microsoft.com/office/drawing/2014/main" id="{61EDAD70-38D5-7A47-9273-A45CC53C1565}"/>
              </a:ext>
            </a:extLst>
          </p:cNvPr>
          <p:cNvSpPr txBox="1">
            <a:spLocks noChangeArrowheads="1"/>
          </p:cNvSpPr>
          <p:nvPr/>
        </p:nvSpPr>
        <p:spPr bwMode="auto">
          <a:xfrm>
            <a:off x="5867400" y="4391025"/>
            <a:ext cx="207010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(only </a:t>
            </a:r>
            <a:r>
              <a:rPr lang="en-US" i="1">
                <a:latin typeface="Times" charset="0"/>
                <a:ea typeface="ＭＳ Ｐゴシック" charset="0"/>
              </a:rPr>
              <a:t>x</a:t>
            </a:r>
            <a:r>
              <a:rPr lang="en-US">
                <a:latin typeface="Times" charset="0"/>
                <a:ea typeface="ＭＳ Ｐゴシック" charset="0"/>
              </a:rPr>
              <a:t> in wave</a:t>
            </a:r>
          </a:p>
          <a:p>
            <a:pPr>
              <a:defRPr/>
            </a:pPr>
            <a:r>
              <a:rPr lang="en-US">
                <a:latin typeface="Times" charset="0"/>
                <a:ea typeface="ＭＳ Ｐゴシック" charset="0"/>
              </a:rPr>
              <a:t> equation is via</a:t>
            </a:r>
          </a:p>
          <a:p>
            <a:pPr>
              <a:defRPr/>
            </a:pPr>
            <a:endParaRPr lang="en-US">
              <a:latin typeface="Times" charset="0"/>
              <a:ea typeface="ＭＳ Ｐゴシック" charset="0"/>
            </a:endParaRPr>
          </a:p>
          <a:p>
            <a:pPr>
              <a:defRPr/>
            </a:pPr>
            <a:r>
              <a:rPr lang="en-US">
                <a:latin typeface="Times" charset="0"/>
                <a:ea typeface="ＭＳ Ｐゴシック" charset="0"/>
              </a:rPr>
              <a:t> terms.)</a:t>
            </a:r>
          </a:p>
        </p:txBody>
      </p:sp>
      <p:graphicFrame>
        <p:nvGraphicFramePr>
          <p:cNvPr id="28678" name="Object 1031">
            <a:extLst>
              <a:ext uri="{FF2B5EF4-FFF2-40B4-BE49-F238E27FC236}">
                <a16:creationId xmlns:a16="http://schemas.microsoft.com/office/drawing/2014/main" id="{A2F85436-6457-164F-B9A0-6F45265307BC}"/>
              </a:ext>
            </a:extLst>
          </p:cNvPr>
          <p:cNvGraphicFramePr>
            <a:graphicFrameLocks noChangeAspect="1"/>
          </p:cNvGraphicFramePr>
          <p:nvPr/>
        </p:nvGraphicFramePr>
        <p:xfrm>
          <a:off x="6492875" y="5127625"/>
          <a:ext cx="874713" cy="422275"/>
        </p:xfrm>
        <a:graphic>
          <a:graphicData uri="http://schemas.openxmlformats.org/presentationml/2006/ole">
            <mc:AlternateContent xmlns:mc="http://schemas.openxmlformats.org/markup-compatibility/2006">
              <mc:Choice xmlns:v="urn:schemas-microsoft-com:vml" Requires="v">
                <p:oleObj spid="_x0000_s110630" name="Equation" r:id="rId6" imgW="184150" imgH="88900" progId="Equation.DSMT4">
                  <p:embed/>
                </p:oleObj>
              </mc:Choice>
              <mc:Fallback>
                <p:oleObj name="Equation" r:id="rId6" imgW="184150" imgH="88900" progId="Equation.DSMT4">
                  <p:embed/>
                  <p:pic>
                    <p:nvPicPr>
                      <p:cNvPr id="28678" name="Object 1031">
                        <a:extLst>
                          <a:ext uri="{FF2B5EF4-FFF2-40B4-BE49-F238E27FC236}">
                            <a16:creationId xmlns:a16="http://schemas.microsoft.com/office/drawing/2014/main" id="{A2F85436-6457-164F-B9A0-6F45265307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2875" y="5127625"/>
                        <a:ext cx="874713"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1448" name="Text Box 1032">
            <a:extLst>
              <a:ext uri="{FF2B5EF4-FFF2-40B4-BE49-F238E27FC236}">
                <a16:creationId xmlns:a16="http://schemas.microsoft.com/office/drawing/2014/main" id="{8062ABAB-1F74-5648-AD98-90602BCCA6A7}"/>
              </a:ext>
            </a:extLst>
          </p:cNvPr>
          <p:cNvSpPr txBox="1">
            <a:spLocks noChangeArrowheads="1"/>
          </p:cNvSpPr>
          <p:nvPr/>
        </p:nvSpPr>
        <p:spPr bwMode="auto">
          <a:xfrm>
            <a:off x="6046788" y="2498725"/>
            <a:ext cx="203041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a:t>
            </a:r>
            <a:r>
              <a:rPr lang="en-US" i="1">
                <a:latin typeface="Times" charset="0"/>
                <a:ea typeface="ＭＳ Ｐゴシック" charset="0"/>
              </a:rPr>
              <a:t>usually</a:t>
            </a:r>
            <a:r>
              <a:rPr lang="en-US">
                <a:latin typeface="Times" charset="0"/>
                <a:ea typeface="ＭＳ Ｐゴシック" charset="0"/>
              </a:rPr>
              <a:t>, </a:t>
            </a:r>
            <a:r>
              <a:rPr lang="en-US" i="1">
                <a:latin typeface="Times" charset="0"/>
                <a:ea typeface="ＭＳ Ｐゴシック" charset="0"/>
              </a:rPr>
              <a:t>k</a:t>
            </a:r>
            <a:r>
              <a:rPr lang="en-US">
                <a:latin typeface="Times" charset="0"/>
                <a:ea typeface="ＭＳ Ｐゴシック" charset="0"/>
              </a:rPr>
              <a:t> &gt; 0)</a:t>
            </a:r>
          </a:p>
        </p:txBody>
      </p:sp>
      <p:sp>
        <p:nvSpPr>
          <p:cNvPr id="28680" name="TextBox 1">
            <a:extLst>
              <a:ext uri="{FF2B5EF4-FFF2-40B4-BE49-F238E27FC236}">
                <a16:creationId xmlns:a16="http://schemas.microsoft.com/office/drawing/2014/main" id="{5BAB2E82-B604-AA4C-9E1A-E67497BB488D}"/>
              </a:ext>
            </a:extLst>
          </p:cNvPr>
          <p:cNvSpPr txBox="1">
            <a:spLocks noChangeArrowheads="1"/>
          </p:cNvSpPr>
          <p:nvPr/>
        </p:nvSpPr>
        <p:spPr bwMode="auto">
          <a:xfrm>
            <a:off x="5791200" y="3048000"/>
            <a:ext cx="26558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rare “backward-wave”</a:t>
            </a:r>
          </a:p>
          <a:p>
            <a:r>
              <a:rPr lang="en-US" altLang="en-US" sz="2000"/>
              <a:t>  cases defeat PML</a:t>
            </a:r>
          </a:p>
          <a:p>
            <a:r>
              <a:rPr lang="en-US" altLang="en-US" sz="2000"/>
              <a:t>      (Loh, 2009) ] </a:t>
            </a:r>
          </a:p>
        </p:txBody>
      </p:sp>
    </p:spTree>
    <p:extLst>
      <p:ext uri="{BB962C8B-B14F-4D97-AF65-F5344CB8AC3E}">
        <p14:creationId xmlns:p14="http://schemas.microsoft.com/office/powerpoint/2010/main" val="238085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026">
            <a:extLst>
              <a:ext uri="{FF2B5EF4-FFF2-40B4-BE49-F238E27FC236}">
                <a16:creationId xmlns:a16="http://schemas.microsoft.com/office/drawing/2014/main" id="{4F4E1773-2C7F-8249-8480-F7B1D72B008F}"/>
              </a:ext>
            </a:extLst>
          </p:cNvPr>
          <p:cNvSpPr>
            <a:spLocks noGrp="1" noChangeArrowheads="1"/>
          </p:cNvSpPr>
          <p:nvPr>
            <p:ph type="title"/>
          </p:nvPr>
        </p:nvSpPr>
        <p:spPr>
          <a:xfrm>
            <a:off x="304800" y="76200"/>
            <a:ext cx="8534400" cy="1143000"/>
          </a:xfrm>
        </p:spPr>
        <p:txBody>
          <a:bodyPr/>
          <a:lstStyle/>
          <a:p>
            <a:pPr eaLnBrk="1" hangingPunct="1">
              <a:defRPr/>
            </a:pPr>
            <a:r>
              <a:rPr lang="en-US">
                <a:cs typeface="+mj-cs"/>
              </a:rPr>
              <a:t>PML step 1: Analytically continue</a:t>
            </a:r>
          </a:p>
        </p:txBody>
      </p:sp>
      <p:sp>
        <p:nvSpPr>
          <p:cNvPr id="62467" name="Text Box 1027">
            <a:extLst>
              <a:ext uri="{FF2B5EF4-FFF2-40B4-BE49-F238E27FC236}">
                <a16:creationId xmlns:a16="http://schemas.microsoft.com/office/drawing/2014/main" id="{329E90E8-486C-BF41-B421-293DBCCC3842}"/>
              </a:ext>
            </a:extLst>
          </p:cNvPr>
          <p:cNvSpPr txBox="1">
            <a:spLocks noChangeArrowheads="1"/>
          </p:cNvSpPr>
          <p:nvPr/>
        </p:nvSpPr>
        <p:spPr bwMode="auto">
          <a:xfrm>
            <a:off x="1143000" y="1158875"/>
            <a:ext cx="7697788"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rPr>
              <a:t>Electromagnetic fields &amp; equations are </a:t>
            </a:r>
            <a:r>
              <a:rPr lang="en-US" i="1" dirty="0">
                <a:latin typeface="Times" charset="0"/>
                <a:ea typeface="ＭＳ Ｐゴシック" charset="0"/>
              </a:rPr>
              <a:t>analytic</a:t>
            </a:r>
            <a:r>
              <a:rPr lang="en-US" dirty="0">
                <a:latin typeface="Times" charset="0"/>
                <a:ea typeface="ＭＳ Ｐゴシック" charset="0"/>
              </a:rPr>
              <a:t> in </a:t>
            </a:r>
            <a:r>
              <a:rPr lang="en-US" i="1" dirty="0">
                <a:latin typeface="Times" charset="0"/>
                <a:ea typeface="ＭＳ Ｐゴシック" charset="0"/>
              </a:rPr>
              <a:t>x</a:t>
            </a:r>
            <a:r>
              <a:rPr lang="en-US" dirty="0">
                <a:latin typeface="Times" charset="0"/>
                <a:ea typeface="ＭＳ Ｐゴシック" charset="0"/>
              </a:rPr>
              <a:t>,</a:t>
            </a:r>
          </a:p>
          <a:p>
            <a:pPr>
              <a:defRPr/>
            </a:pPr>
            <a:r>
              <a:rPr lang="en-US" dirty="0">
                <a:latin typeface="Times" charset="0"/>
                <a:ea typeface="ＭＳ Ｐゴシック" charset="0"/>
              </a:rPr>
              <a:t>so we can </a:t>
            </a:r>
            <a:r>
              <a:rPr lang="en-US" dirty="0">
                <a:solidFill>
                  <a:srgbClr val="FF0000"/>
                </a:solidFill>
                <a:latin typeface="Times" charset="0"/>
                <a:ea typeface="ＭＳ Ｐゴシック" charset="0"/>
              </a:rPr>
              <a:t>evaluate at complex</a:t>
            </a:r>
            <a:r>
              <a:rPr lang="en-US" i="1" dirty="0">
                <a:solidFill>
                  <a:srgbClr val="FF0000"/>
                </a:solidFill>
                <a:latin typeface="Times" charset="0"/>
                <a:ea typeface="ＭＳ Ｐゴシック" charset="0"/>
              </a:rPr>
              <a:t> x</a:t>
            </a:r>
            <a:r>
              <a:rPr lang="en-US" dirty="0">
                <a:solidFill>
                  <a:srgbClr val="FF0000"/>
                </a:solidFill>
                <a:latin typeface="Times" charset="0"/>
                <a:ea typeface="ＭＳ Ｐゴシック" charset="0"/>
              </a:rPr>
              <a:t> </a:t>
            </a:r>
            <a:r>
              <a:rPr lang="en-US" dirty="0">
                <a:latin typeface="Times" charset="0"/>
                <a:ea typeface="ＭＳ Ｐゴシック" charset="0"/>
              </a:rPr>
              <a:t>&amp; still solve same equations</a:t>
            </a:r>
          </a:p>
        </p:txBody>
      </p:sp>
      <p:pic>
        <p:nvPicPr>
          <p:cNvPr id="62468" name="Picture 1028">
            <a:extLst>
              <a:ext uri="{FF2B5EF4-FFF2-40B4-BE49-F238E27FC236}">
                <a16:creationId xmlns:a16="http://schemas.microsoft.com/office/drawing/2014/main" id="{EF9666AB-7D38-0F4C-978E-56196EBEA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86000"/>
            <a:ext cx="8229600" cy="3379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aphicFrame>
        <p:nvGraphicFramePr>
          <p:cNvPr id="29700" name="Object 1029">
            <a:extLst>
              <a:ext uri="{FF2B5EF4-FFF2-40B4-BE49-F238E27FC236}">
                <a16:creationId xmlns:a16="http://schemas.microsoft.com/office/drawing/2014/main" id="{30D65E5E-DF59-1C47-BB6D-4BCFE5E047E3}"/>
              </a:ext>
            </a:extLst>
          </p:cNvPr>
          <p:cNvGraphicFramePr>
            <a:graphicFrameLocks noChangeAspect="1"/>
          </p:cNvGraphicFramePr>
          <p:nvPr/>
        </p:nvGraphicFramePr>
        <p:xfrm>
          <a:off x="2819400" y="2667000"/>
          <a:ext cx="1371600" cy="696913"/>
        </p:xfrm>
        <a:graphic>
          <a:graphicData uri="http://schemas.openxmlformats.org/presentationml/2006/ole">
            <mc:AlternateContent xmlns:mc="http://schemas.openxmlformats.org/markup-compatibility/2006">
              <mc:Choice xmlns:v="urn:schemas-microsoft-com:vml" Requires="v">
                <p:oleObj spid="_x0000_s111653" name="Equation" r:id="rId4" imgW="387350" imgH="196850" progId="Equation.DSMT4">
                  <p:embed/>
                </p:oleObj>
              </mc:Choice>
              <mc:Fallback>
                <p:oleObj name="Equation" r:id="rId4" imgW="387350" imgH="196850" progId="Equation.DSMT4">
                  <p:embed/>
                  <p:pic>
                    <p:nvPicPr>
                      <p:cNvPr id="29700" name="Object 1029">
                        <a:extLst>
                          <a:ext uri="{FF2B5EF4-FFF2-40B4-BE49-F238E27FC236}">
                            <a16:creationId xmlns:a16="http://schemas.microsoft.com/office/drawing/2014/main" id="{30D65E5E-DF59-1C47-BB6D-4BCFE5E047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9400" y="2667000"/>
                        <a:ext cx="1371600" cy="696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9701" name="Object 1030">
            <a:extLst>
              <a:ext uri="{FF2B5EF4-FFF2-40B4-BE49-F238E27FC236}">
                <a16:creationId xmlns:a16="http://schemas.microsoft.com/office/drawing/2014/main" id="{BE00F8FD-3827-8449-B198-D8E0DAEE2B9B}"/>
              </a:ext>
            </a:extLst>
          </p:cNvPr>
          <p:cNvGraphicFramePr>
            <a:graphicFrameLocks noChangeAspect="1"/>
          </p:cNvGraphicFramePr>
          <p:nvPr/>
        </p:nvGraphicFramePr>
        <p:xfrm>
          <a:off x="274638" y="5562600"/>
          <a:ext cx="8412162" cy="1055688"/>
        </p:xfrm>
        <a:graphic>
          <a:graphicData uri="http://schemas.openxmlformats.org/presentationml/2006/ole">
            <mc:AlternateContent xmlns:mc="http://schemas.openxmlformats.org/markup-compatibility/2006">
              <mc:Choice xmlns:v="urn:schemas-microsoft-com:vml" Requires="v">
                <p:oleObj spid="_x0000_s111654" name="Equation" r:id="rId6" imgW="1314450" imgH="165100" progId="Equation.DSMT4">
                  <p:embed/>
                </p:oleObj>
              </mc:Choice>
              <mc:Fallback>
                <p:oleObj name="Equation" r:id="rId6" imgW="1314450" imgH="165100" progId="Equation.DSMT4">
                  <p:embed/>
                  <p:pic>
                    <p:nvPicPr>
                      <p:cNvPr id="29701" name="Object 1030">
                        <a:extLst>
                          <a:ext uri="{FF2B5EF4-FFF2-40B4-BE49-F238E27FC236}">
                            <a16:creationId xmlns:a16="http://schemas.microsoft.com/office/drawing/2014/main" id="{BE00F8FD-3827-8449-B198-D8E0DAEE2B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638" y="5562600"/>
                        <a:ext cx="8412162" cy="1055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2471" name="Text Box 1031">
            <a:extLst>
              <a:ext uri="{FF2B5EF4-FFF2-40B4-BE49-F238E27FC236}">
                <a16:creationId xmlns:a16="http://schemas.microsoft.com/office/drawing/2014/main" id="{0BDA7E77-9E76-7741-91CA-966B7CCC1817}"/>
              </a:ext>
            </a:extLst>
          </p:cNvPr>
          <p:cNvSpPr txBox="1">
            <a:spLocks noChangeArrowheads="1"/>
          </p:cNvSpPr>
          <p:nvPr/>
        </p:nvSpPr>
        <p:spPr bwMode="auto">
          <a:xfrm>
            <a:off x="1247775" y="3962400"/>
            <a:ext cx="1266825"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
        <p:nvSpPr>
          <p:cNvPr id="62472" name="Line 1032">
            <a:extLst>
              <a:ext uri="{FF2B5EF4-FFF2-40B4-BE49-F238E27FC236}">
                <a16:creationId xmlns:a16="http://schemas.microsoft.com/office/drawing/2014/main" id="{014FDB05-A31B-B648-8EDF-594BA0E1506C}"/>
              </a:ext>
            </a:extLst>
          </p:cNvPr>
          <p:cNvSpPr>
            <a:spLocks noChangeShapeType="1"/>
          </p:cNvSpPr>
          <p:nvPr/>
        </p:nvSpPr>
        <p:spPr bwMode="auto">
          <a:xfrm>
            <a:off x="2727325" y="2590800"/>
            <a:ext cx="0" cy="25146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3" name="Line 1033">
            <a:extLst>
              <a:ext uri="{FF2B5EF4-FFF2-40B4-BE49-F238E27FC236}">
                <a16:creationId xmlns:a16="http://schemas.microsoft.com/office/drawing/2014/main" id="{83F91501-6E03-6B4D-B120-3F8458A06319}"/>
              </a:ext>
            </a:extLst>
          </p:cNvPr>
          <p:cNvSpPr>
            <a:spLocks noChangeShapeType="1"/>
          </p:cNvSpPr>
          <p:nvPr/>
        </p:nvSpPr>
        <p:spPr bwMode="auto">
          <a:xfrm>
            <a:off x="6942138" y="2590800"/>
            <a:ext cx="0" cy="2514600"/>
          </a:xfrm>
          <a:prstGeom prst="line">
            <a:avLst/>
          </a:prstGeom>
          <a:noFill/>
          <a:ln w="952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2474" name="Text Box 1034">
            <a:extLst>
              <a:ext uri="{FF2B5EF4-FFF2-40B4-BE49-F238E27FC236}">
                <a16:creationId xmlns:a16="http://schemas.microsoft.com/office/drawing/2014/main" id="{EAC82518-1A63-BE4B-BCC8-7727EDDD8B24}"/>
              </a:ext>
            </a:extLst>
          </p:cNvPr>
          <p:cNvSpPr txBox="1">
            <a:spLocks noChangeArrowheads="1"/>
          </p:cNvSpPr>
          <p:nvPr/>
        </p:nvSpPr>
        <p:spPr bwMode="auto">
          <a:xfrm>
            <a:off x="5514975" y="2819400"/>
            <a:ext cx="1266825" cy="517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400">
                <a:solidFill>
                  <a:srgbClr val="0000FF"/>
                </a:solidFill>
                <a:latin typeface="Helvetica" charset="0"/>
                <a:ea typeface="ＭＳ Ｐゴシック" charset="0"/>
              </a:rPr>
              <a:t>unchanged</a:t>
            </a:r>
          </a:p>
          <a:p>
            <a:pPr algn="ctr">
              <a:defRPr/>
            </a:pPr>
            <a:r>
              <a:rPr lang="en-US" sz="1400">
                <a:solidFill>
                  <a:srgbClr val="0000FF"/>
                </a:solidFill>
                <a:latin typeface="Helvetica" charset="0"/>
                <a:ea typeface="ＭＳ Ｐゴシック" charset="0"/>
              </a:rPr>
              <a:t>(no reflection)</a:t>
            </a:r>
          </a:p>
        </p:txBody>
      </p:sp>
    </p:spTree>
    <p:extLst>
      <p:ext uri="{BB962C8B-B14F-4D97-AF65-F5344CB8AC3E}">
        <p14:creationId xmlns:p14="http://schemas.microsoft.com/office/powerpoint/2010/main" val="24870443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26">
            <a:extLst>
              <a:ext uri="{FF2B5EF4-FFF2-40B4-BE49-F238E27FC236}">
                <a16:creationId xmlns:a16="http://schemas.microsoft.com/office/drawing/2014/main" id="{0BB250FE-E14F-8C45-A472-4A1B5B70C169}"/>
              </a:ext>
            </a:extLst>
          </p:cNvPr>
          <p:cNvSpPr>
            <a:spLocks noGrp="1" noChangeArrowheads="1"/>
          </p:cNvSpPr>
          <p:nvPr>
            <p:ph type="title"/>
          </p:nvPr>
        </p:nvSpPr>
        <p:spPr>
          <a:xfrm>
            <a:off x="0" y="76200"/>
            <a:ext cx="9144000" cy="1143000"/>
          </a:xfrm>
        </p:spPr>
        <p:txBody>
          <a:bodyPr/>
          <a:lstStyle/>
          <a:p>
            <a:pPr eaLnBrk="1" hangingPunct="1">
              <a:defRPr/>
            </a:pPr>
            <a:r>
              <a:rPr lang="en-US">
                <a:cs typeface="+mj-cs"/>
              </a:rPr>
              <a:t>PML step 2: Coordinate transformation</a:t>
            </a:r>
          </a:p>
        </p:txBody>
      </p:sp>
      <p:sp>
        <p:nvSpPr>
          <p:cNvPr id="63491" name="Text Box 1027">
            <a:extLst>
              <a:ext uri="{FF2B5EF4-FFF2-40B4-BE49-F238E27FC236}">
                <a16:creationId xmlns:a16="http://schemas.microsoft.com/office/drawing/2014/main" id="{CDCBD256-2221-6348-99CA-E4D05A54D42D}"/>
              </a:ext>
            </a:extLst>
          </p:cNvPr>
          <p:cNvSpPr txBox="1">
            <a:spLocks noChangeArrowheads="1"/>
          </p:cNvSpPr>
          <p:nvPr/>
        </p:nvSpPr>
        <p:spPr bwMode="auto">
          <a:xfrm>
            <a:off x="1306513" y="1006475"/>
            <a:ext cx="6542087"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latin typeface="Times" charset="0"/>
                <a:ea typeface="ＭＳ Ｐゴシック" charset="0"/>
              </a:rPr>
              <a:t>Weird to solve equations for complex coordinates </a:t>
            </a:r>
            <a:r>
              <a:rPr lang="en-US" i="1">
                <a:latin typeface="Times" charset="0"/>
                <a:ea typeface="ＭＳ Ｐゴシック" charset="0"/>
              </a:rPr>
              <a:t>x</a:t>
            </a:r>
            <a:r>
              <a:rPr lang="en-US">
                <a:latin typeface="Times" charset="0"/>
                <a:ea typeface="ＭＳ Ｐゴシック" charset="0"/>
              </a:rPr>
              <a:t>,</a:t>
            </a:r>
          </a:p>
          <a:p>
            <a:pPr>
              <a:defRPr/>
            </a:pPr>
            <a:r>
              <a:rPr lang="en-US">
                <a:latin typeface="Times" charset="0"/>
                <a:ea typeface="ＭＳ Ｐゴシック" charset="0"/>
              </a:rPr>
              <a:t>so do </a:t>
            </a:r>
            <a:r>
              <a:rPr lang="en-US">
                <a:solidFill>
                  <a:srgbClr val="FF0000"/>
                </a:solidFill>
                <a:latin typeface="Times" charset="0"/>
                <a:ea typeface="ＭＳ Ｐゴシック" charset="0"/>
              </a:rPr>
              <a:t>coordinate transformation back to real </a:t>
            </a:r>
            <a:r>
              <a:rPr lang="en-US" i="1">
                <a:solidFill>
                  <a:srgbClr val="FF0000"/>
                </a:solidFill>
                <a:latin typeface="Times" charset="0"/>
                <a:ea typeface="ＭＳ Ｐゴシック" charset="0"/>
              </a:rPr>
              <a:t>x</a:t>
            </a:r>
            <a:r>
              <a:rPr lang="en-US">
                <a:latin typeface="Times" charset="0"/>
                <a:ea typeface="ＭＳ Ｐゴシック" charset="0"/>
              </a:rPr>
              <a:t>.</a:t>
            </a:r>
          </a:p>
        </p:txBody>
      </p:sp>
      <p:sp>
        <p:nvSpPr>
          <p:cNvPr id="63492" name="Text Box 1028">
            <a:extLst>
              <a:ext uri="{FF2B5EF4-FFF2-40B4-BE49-F238E27FC236}">
                <a16:creationId xmlns:a16="http://schemas.microsoft.com/office/drawing/2014/main" id="{7715EAA6-3B6C-5C4A-BDF7-C792565F369B}"/>
              </a:ext>
            </a:extLst>
          </p:cNvPr>
          <p:cNvSpPr txBox="1">
            <a:spLocks noChangeArrowheads="1"/>
          </p:cNvSpPr>
          <p:nvPr/>
        </p:nvSpPr>
        <p:spPr bwMode="auto">
          <a:xfrm>
            <a:off x="7473950" y="950913"/>
            <a:ext cx="307975"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a:t>
            </a:r>
          </a:p>
        </p:txBody>
      </p:sp>
      <p:graphicFrame>
        <p:nvGraphicFramePr>
          <p:cNvPr id="30724" name="Object 1029">
            <a:extLst>
              <a:ext uri="{FF2B5EF4-FFF2-40B4-BE49-F238E27FC236}">
                <a16:creationId xmlns:a16="http://schemas.microsoft.com/office/drawing/2014/main" id="{D63F6A5E-876E-1A43-9DA6-4399D5CCEF8A}"/>
              </a:ext>
            </a:extLst>
          </p:cNvPr>
          <p:cNvGraphicFramePr>
            <a:graphicFrameLocks noChangeAspect="1"/>
          </p:cNvGraphicFramePr>
          <p:nvPr/>
        </p:nvGraphicFramePr>
        <p:xfrm>
          <a:off x="979488" y="2133600"/>
          <a:ext cx="2449512" cy="831850"/>
        </p:xfrm>
        <a:graphic>
          <a:graphicData uri="http://schemas.openxmlformats.org/presentationml/2006/ole">
            <mc:AlternateContent xmlns:mc="http://schemas.openxmlformats.org/markup-compatibility/2006">
              <mc:Choice xmlns:v="urn:schemas-microsoft-com:vml" Requires="v">
                <p:oleObj spid="_x0000_s112695" name="Equation" r:id="rId3" imgW="692150" imgH="234950" progId="Equation.DSMT4">
                  <p:embed/>
                </p:oleObj>
              </mc:Choice>
              <mc:Fallback>
                <p:oleObj name="Equation" r:id="rId3" imgW="692150" imgH="234950" progId="Equation.DSMT4">
                  <p:embed/>
                  <p:pic>
                    <p:nvPicPr>
                      <p:cNvPr id="30724" name="Object 1029">
                        <a:extLst>
                          <a:ext uri="{FF2B5EF4-FFF2-40B4-BE49-F238E27FC236}">
                            <a16:creationId xmlns:a16="http://schemas.microsoft.com/office/drawing/2014/main" id="{D63F6A5E-876E-1A43-9DA6-4399D5CCE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488" y="2133600"/>
                        <a:ext cx="2449512"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5" name="Object 1030">
            <a:extLst>
              <a:ext uri="{FF2B5EF4-FFF2-40B4-BE49-F238E27FC236}">
                <a16:creationId xmlns:a16="http://schemas.microsoft.com/office/drawing/2014/main" id="{CF08561C-6146-3345-B793-EC7C40F9B34F}"/>
              </a:ext>
            </a:extLst>
          </p:cNvPr>
          <p:cNvGraphicFramePr>
            <a:graphicFrameLocks noChangeAspect="1"/>
          </p:cNvGraphicFramePr>
          <p:nvPr/>
        </p:nvGraphicFramePr>
        <p:xfrm>
          <a:off x="4891088" y="2133600"/>
          <a:ext cx="3033712" cy="1393825"/>
        </p:xfrm>
        <a:graphic>
          <a:graphicData uri="http://schemas.openxmlformats.org/presentationml/2006/ole">
            <mc:AlternateContent xmlns:mc="http://schemas.openxmlformats.org/markup-compatibility/2006">
              <mc:Choice xmlns:v="urn:schemas-microsoft-com:vml" Requires="v">
                <p:oleObj spid="_x0000_s112696" name="Equation" r:id="rId5" imgW="857250" imgH="393700" progId="Equation.DSMT4">
                  <p:embed/>
                </p:oleObj>
              </mc:Choice>
              <mc:Fallback>
                <p:oleObj name="Equation" r:id="rId5" imgW="857250" imgH="393700" progId="Equation.DSMT4">
                  <p:embed/>
                  <p:pic>
                    <p:nvPicPr>
                      <p:cNvPr id="30725" name="Object 1030">
                        <a:extLst>
                          <a:ext uri="{FF2B5EF4-FFF2-40B4-BE49-F238E27FC236}">
                            <a16:creationId xmlns:a16="http://schemas.microsoft.com/office/drawing/2014/main" id="{CF08561C-6146-3345-B793-EC7C40F9B3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1088" y="2133600"/>
                        <a:ext cx="3033712" cy="139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0726" name="Object 1031">
            <a:extLst>
              <a:ext uri="{FF2B5EF4-FFF2-40B4-BE49-F238E27FC236}">
                <a16:creationId xmlns:a16="http://schemas.microsoft.com/office/drawing/2014/main" id="{BC8C6281-9688-FB4A-844F-1F9F2E134B0B}"/>
              </a:ext>
            </a:extLst>
          </p:cNvPr>
          <p:cNvGraphicFramePr>
            <a:graphicFrameLocks noChangeAspect="1"/>
          </p:cNvGraphicFramePr>
          <p:nvPr/>
        </p:nvGraphicFramePr>
        <p:xfrm>
          <a:off x="152400" y="3886200"/>
          <a:ext cx="8839200" cy="1266825"/>
        </p:xfrm>
        <a:graphic>
          <a:graphicData uri="http://schemas.openxmlformats.org/presentationml/2006/ole">
            <mc:AlternateContent xmlns:mc="http://schemas.openxmlformats.org/markup-compatibility/2006">
              <mc:Choice xmlns:v="urn:schemas-microsoft-com:vml" Requires="v">
                <p:oleObj spid="_x0000_s112697" name="Equation" r:id="rId7" imgW="1460500" imgH="209550" progId="Equation.DSMT4">
                  <p:embed/>
                </p:oleObj>
              </mc:Choice>
              <mc:Fallback>
                <p:oleObj name="Equation" r:id="rId7" imgW="1460500" imgH="209550" progId="Equation.DSMT4">
                  <p:embed/>
                  <p:pic>
                    <p:nvPicPr>
                      <p:cNvPr id="30726" name="Object 1031">
                        <a:extLst>
                          <a:ext uri="{FF2B5EF4-FFF2-40B4-BE49-F238E27FC236}">
                            <a16:creationId xmlns:a16="http://schemas.microsoft.com/office/drawing/2014/main" id="{BC8C6281-9688-FB4A-844F-1F9F2E134B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 y="3886200"/>
                        <a:ext cx="8839200" cy="1266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63496" name="Text Box 1032">
            <a:extLst>
              <a:ext uri="{FF2B5EF4-FFF2-40B4-BE49-F238E27FC236}">
                <a16:creationId xmlns:a16="http://schemas.microsoft.com/office/drawing/2014/main" id="{FB738EE0-A7B8-9F46-A4D3-0234F4A3B73B}"/>
              </a:ext>
            </a:extLst>
          </p:cNvPr>
          <p:cNvSpPr txBox="1">
            <a:spLocks noChangeArrowheads="1"/>
          </p:cNvSpPr>
          <p:nvPr/>
        </p:nvSpPr>
        <p:spPr bwMode="auto">
          <a:xfrm>
            <a:off x="1181100" y="2994025"/>
            <a:ext cx="1943100" cy="66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latin typeface="Times" charset="0"/>
                <a:ea typeface="ＭＳ Ｐゴシック" charset="0"/>
              </a:rPr>
              <a:t>(allow </a:t>
            </a:r>
            <a:r>
              <a:rPr lang="en-US" sz="1800" i="1">
                <a:latin typeface="Times" charset="0"/>
                <a:ea typeface="ＭＳ Ｐゴシック" charset="0"/>
              </a:rPr>
              <a:t>x</a:t>
            </a:r>
            <a:r>
              <a:rPr lang="en-US" sz="1800">
                <a:latin typeface="Times" charset="0"/>
                <a:ea typeface="ＭＳ Ｐゴシック" charset="0"/>
              </a:rPr>
              <a:t>-dependent</a:t>
            </a:r>
          </a:p>
          <a:p>
            <a:pPr algn="ctr">
              <a:defRPr/>
            </a:pPr>
            <a:r>
              <a:rPr lang="en-US" sz="1800">
                <a:latin typeface="Times" charset="0"/>
                <a:ea typeface="ＭＳ Ｐゴシック" charset="0"/>
              </a:rPr>
              <a:t>PML strength </a:t>
            </a:r>
            <a:r>
              <a:rPr lang="en-US" sz="1800">
                <a:latin typeface="Symbol" charset="0"/>
                <a:ea typeface="ＭＳ Ｐゴシック" charset="0"/>
              </a:rPr>
              <a:t>s</a:t>
            </a:r>
            <a:r>
              <a:rPr lang="en-US" sz="1800">
                <a:latin typeface="Times" charset="0"/>
                <a:ea typeface="ＭＳ Ｐゴシック" charset="0"/>
              </a:rPr>
              <a:t>)</a:t>
            </a:r>
          </a:p>
        </p:txBody>
      </p:sp>
      <p:sp>
        <p:nvSpPr>
          <p:cNvPr id="63497" name="Rectangle 1033">
            <a:extLst>
              <a:ext uri="{FF2B5EF4-FFF2-40B4-BE49-F238E27FC236}">
                <a16:creationId xmlns:a16="http://schemas.microsoft.com/office/drawing/2014/main" id="{4F7ED4B6-3B42-7F4C-B1D1-2060F3C86F43}"/>
              </a:ext>
            </a:extLst>
          </p:cNvPr>
          <p:cNvSpPr>
            <a:spLocks noChangeArrowheads="1"/>
          </p:cNvSpPr>
          <p:nvPr/>
        </p:nvSpPr>
        <p:spPr bwMode="auto">
          <a:xfrm>
            <a:off x="4800600" y="2057400"/>
            <a:ext cx="3276600" cy="1676400"/>
          </a:xfrm>
          <a:prstGeom prst="rect">
            <a:avLst/>
          </a:prstGeom>
          <a:noFill/>
          <a:ln w="9525">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endParaRPr lang="en-US">
              <a:latin typeface="Times" charset="0"/>
              <a:ea typeface="ＭＳ Ｐゴシック" charset="0"/>
            </a:endParaRPr>
          </a:p>
        </p:txBody>
      </p:sp>
      <p:sp>
        <p:nvSpPr>
          <p:cNvPr id="63498" name="Text Box 1034">
            <a:extLst>
              <a:ext uri="{FF2B5EF4-FFF2-40B4-BE49-F238E27FC236}">
                <a16:creationId xmlns:a16="http://schemas.microsoft.com/office/drawing/2014/main" id="{5A27DEFC-C9F0-1C42-BCD1-1E6C88451E12}"/>
              </a:ext>
            </a:extLst>
          </p:cNvPr>
          <p:cNvSpPr txBox="1">
            <a:spLocks noChangeArrowheads="1"/>
          </p:cNvSpPr>
          <p:nvPr/>
        </p:nvSpPr>
        <p:spPr bwMode="auto">
          <a:xfrm>
            <a:off x="3981450" y="5743575"/>
            <a:ext cx="5032375" cy="1138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nondispersive materials: </a:t>
            </a:r>
            <a:r>
              <a:rPr lang="en-US" altLang="en-US" i="1"/>
              <a:t>k</a:t>
            </a:r>
            <a:r>
              <a:rPr lang="en-US" altLang="en-US"/>
              <a:t>/</a:t>
            </a:r>
            <a:r>
              <a:rPr lang="en-US" altLang="en-US" i="1">
                <a:latin typeface="Symbol" pitchFamily="2" charset="2"/>
              </a:rPr>
              <a:t>ω</a:t>
            </a:r>
            <a:r>
              <a:rPr lang="en-US" altLang="en-US"/>
              <a:t> ~ constant</a:t>
            </a:r>
          </a:p>
          <a:p>
            <a:pPr algn="ctr"/>
            <a:r>
              <a:rPr lang="en-US" altLang="en-US">
                <a:solidFill>
                  <a:srgbClr val="0000FF"/>
                </a:solidFill>
                <a:sym typeface="Symbol" pitchFamily="2" charset="2"/>
              </a:rPr>
              <a:t>so decay rate independent of </a:t>
            </a:r>
            <a:r>
              <a:rPr lang="en-US" altLang="en-US">
                <a:solidFill>
                  <a:srgbClr val="0000FF"/>
                </a:solidFill>
                <a:latin typeface="Symbol" pitchFamily="2" charset="2"/>
                <a:sym typeface="Symbol" pitchFamily="2" charset="2"/>
              </a:rPr>
              <a:t>ω</a:t>
            </a:r>
          </a:p>
          <a:p>
            <a:pPr algn="ctr"/>
            <a:r>
              <a:rPr lang="en-US" altLang="en-US" sz="2000"/>
              <a:t>(at a given incidence angle)</a:t>
            </a:r>
            <a:endParaRPr lang="en-US" altLang="en-US" sz="2000">
              <a:solidFill>
                <a:srgbClr val="0000FF"/>
              </a:solidFill>
              <a:latin typeface="Symbol" pitchFamily="2" charset="2"/>
              <a:sym typeface="Symbol" pitchFamily="2" charset="2"/>
            </a:endParaRPr>
          </a:p>
        </p:txBody>
      </p:sp>
      <p:sp>
        <p:nvSpPr>
          <p:cNvPr id="63499" name="Line 1035">
            <a:extLst>
              <a:ext uri="{FF2B5EF4-FFF2-40B4-BE49-F238E27FC236}">
                <a16:creationId xmlns:a16="http://schemas.microsoft.com/office/drawing/2014/main" id="{3530CE4F-1CE2-DB4B-99FA-BD4EA2CECAA4}"/>
              </a:ext>
            </a:extLst>
          </p:cNvPr>
          <p:cNvSpPr>
            <a:spLocks noChangeShapeType="1"/>
          </p:cNvSpPr>
          <p:nvPr/>
        </p:nvSpPr>
        <p:spPr bwMode="auto">
          <a:xfrm flipV="1">
            <a:off x="7086600" y="4876800"/>
            <a:ext cx="381000" cy="838200"/>
          </a:xfrm>
          <a:prstGeom prst="line">
            <a:avLst/>
          </a:prstGeom>
          <a:noFill/>
          <a:ln w="9525">
            <a:solidFill>
              <a:srgbClr val="0000FF"/>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63500" name="Oval 1036">
            <a:extLst>
              <a:ext uri="{FF2B5EF4-FFF2-40B4-BE49-F238E27FC236}">
                <a16:creationId xmlns:a16="http://schemas.microsoft.com/office/drawing/2014/main" id="{E37E6FC1-A417-C143-BFB7-94E90ADFF266}"/>
              </a:ext>
            </a:extLst>
          </p:cNvPr>
          <p:cNvSpPr>
            <a:spLocks noChangeArrowheads="1"/>
          </p:cNvSpPr>
          <p:nvPr/>
        </p:nvSpPr>
        <p:spPr bwMode="auto">
          <a:xfrm>
            <a:off x="5289550" y="2498725"/>
            <a:ext cx="236538" cy="236538"/>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1</a:t>
            </a:r>
          </a:p>
        </p:txBody>
      </p:sp>
      <p:sp>
        <p:nvSpPr>
          <p:cNvPr id="63501" name="Oval 1037">
            <a:extLst>
              <a:ext uri="{FF2B5EF4-FFF2-40B4-BE49-F238E27FC236}">
                <a16:creationId xmlns:a16="http://schemas.microsoft.com/office/drawing/2014/main" id="{C180BD6F-6D2D-6241-A6F1-BA91311608B7}"/>
              </a:ext>
            </a:extLst>
          </p:cNvPr>
          <p:cNvSpPr>
            <a:spLocks noChangeArrowheads="1"/>
          </p:cNvSpPr>
          <p:nvPr/>
        </p:nvSpPr>
        <p:spPr bwMode="auto">
          <a:xfrm>
            <a:off x="5967413" y="2506663"/>
            <a:ext cx="236537" cy="236537"/>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sz="1800">
                <a:latin typeface="Times" charset="0"/>
                <a:ea typeface="ＭＳ Ｐゴシック" charset="0"/>
              </a:rPr>
              <a:t>2</a:t>
            </a:r>
          </a:p>
        </p:txBody>
      </p:sp>
    </p:spTree>
    <p:extLst>
      <p:ext uri="{BB962C8B-B14F-4D97-AF65-F5344CB8AC3E}">
        <p14:creationId xmlns:p14="http://schemas.microsoft.com/office/powerpoint/2010/main" val="2190077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CFA69BFF-08B1-D848-8674-84A1EAC9EA6D}"/>
              </a:ext>
            </a:extLst>
          </p:cNvPr>
          <p:cNvSpPr>
            <a:spLocks noGrp="1" noChangeArrowheads="1"/>
          </p:cNvSpPr>
          <p:nvPr>
            <p:ph type="title"/>
          </p:nvPr>
        </p:nvSpPr>
        <p:spPr>
          <a:xfrm>
            <a:off x="685800" y="76200"/>
            <a:ext cx="7772400" cy="1143000"/>
          </a:xfrm>
        </p:spPr>
        <p:txBody>
          <a:bodyPr/>
          <a:lstStyle/>
          <a:p>
            <a:pPr eaLnBrk="1" hangingPunct="1">
              <a:defRPr/>
            </a:pPr>
            <a:r>
              <a:rPr lang="en-US">
                <a:cs typeface="+mj-cs"/>
              </a:rPr>
              <a:t>PML Step 3: Effective materials</a:t>
            </a:r>
          </a:p>
        </p:txBody>
      </p:sp>
      <p:sp>
        <p:nvSpPr>
          <p:cNvPr id="94211" name="Text Box 3">
            <a:extLst>
              <a:ext uri="{FF2B5EF4-FFF2-40B4-BE49-F238E27FC236}">
                <a16:creationId xmlns:a16="http://schemas.microsoft.com/office/drawing/2014/main" id="{221F8C5B-F35E-2C42-B81F-8B8D38224304}"/>
              </a:ext>
            </a:extLst>
          </p:cNvPr>
          <p:cNvSpPr txBox="1">
            <a:spLocks noChangeArrowheads="1"/>
          </p:cNvSpPr>
          <p:nvPr/>
        </p:nvSpPr>
        <p:spPr bwMode="auto">
          <a:xfrm>
            <a:off x="593725" y="1295400"/>
            <a:ext cx="8334375"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In Maxwell</a:t>
            </a:r>
            <a:r>
              <a:rPr lang="ja-JP" altLang="en-US">
                <a:latin typeface="Arial" panose="020B0604020202020204" pitchFamily="34" charset="0"/>
              </a:rPr>
              <a:t>’</a:t>
            </a:r>
            <a:r>
              <a:rPr lang="en-US" altLang="ja-JP"/>
              <a:t>s equations,</a:t>
            </a:r>
          </a:p>
          <a:p>
            <a:r>
              <a:rPr lang="en-US" altLang="en-US"/>
              <a:t>coordinate transformations are </a:t>
            </a:r>
            <a:r>
              <a:rPr lang="en-US" altLang="en-US" i="1">
                <a:solidFill>
                  <a:srgbClr val="FF0000"/>
                </a:solidFill>
              </a:rPr>
              <a:t>equivalent</a:t>
            </a:r>
            <a:r>
              <a:rPr lang="en-US" altLang="en-US">
                <a:solidFill>
                  <a:srgbClr val="FF0000"/>
                </a:solidFill>
              </a:rPr>
              <a:t> to transformed </a:t>
            </a:r>
            <a:r>
              <a:rPr lang="en-US" altLang="en-US" i="1">
                <a:solidFill>
                  <a:srgbClr val="FF0000"/>
                </a:solidFill>
              </a:rPr>
              <a:t>materials</a:t>
            </a:r>
          </a:p>
          <a:p>
            <a:r>
              <a:rPr lang="en-US" altLang="en-US"/>
              <a:t>	(Ward &amp; Pendry, 1996: </a:t>
            </a:r>
            <a:r>
              <a:rPr lang="ja-JP" altLang="en-US">
                <a:solidFill>
                  <a:srgbClr val="0000FF"/>
                </a:solidFill>
                <a:latin typeface="Arial" panose="020B0604020202020204" pitchFamily="34" charset="0"/>
              </a:rPr>
              <a:t>“</a:t>
            </a:r>
            <a:r>
              <a:rPr lang="en-US" altLang="ja-JP">
                <a:solidFill>
                  <a:srgbClr val="0000FF"/>
                </a:solidFill>
              </a:rPr>
              <a:t>transformational optics</a:t>
            </a:r>
            <a:r>
              <a:rPr lang="ja-JP" altLang="en-US">
                <a:solidFill>
                  <a:srgbClr val="0000FF"/>
                </a:solidFill>
                <a:latin typeface="Arial" panose="020B0604020202020204" pitchFamily="34" charset="0"/>
              </a:rPr>
              <a:t>”</a:t>
            </a:r>
            <a:r>
              <a:rPr lang="en-US" altLang="ja-JP"/>
              <a:t>)</a:t>
            </a:r>
            <a:endParaRPr lang="en-US" altLang="en-US"/>
          </a:p>
        </p:txBody>
      </p:sp>
      <p:graphicFrame>
        <p:nvGraphicFramePr>
          <p:cNvPr id="31747" name="Object 4">
            <a:extLst>
              <a:ext uri="{FF2B5EF4-FFF2-40B4-BE49-F238E27FC236}">
                <a16:creationId xmlns:a16="http://schemas.microsoft.com/office/drawing/2014/main" id="{4CDA4BC3-4723-824D-AF92-3B77FC3DB7E7}"/>
              </a:ext>
            </a:extLst>
          </p:cNvPr>
          <p:cNvGraphicFramePr>
            <a:graphicFrameLocks noChangeAspect="1"/>
          </p:cNvGraphicFramePr>
          <p:nvPr/>
        </p:nvGraphicFramePr>
        <p:xfrm>
          <a:off x="3706813" y="1366838"/>
          <a:ext cx="4319587" cy="384175"/>
        </p:xfrm>
        <a:graphic>
          <a:graphicData uri="http://schemas.openxmlformats.org/presentationml/2006/ole">
            <mc:AlternateContent xmlns:mc="http://schemas.openxmlformats.org/markup-compatibility/2006">
              <mc:Choice xmlns:v="urn:schemas-microsoft-com:vml" Requires="v">
                <p:oleObj spid="_x0000_s113755" name="Equation" r:id="rId3" imgW="1143000" imgH="101600" progId="Equation.DSMT4">
                  <p:embed/>
                </p:oleObj>
              </mc:Choice>
              <mc:Fallback>
                <p:oleObj name="Equation" r:id="rId3" imgW="1143000" imgH="101600" progId="Equation.DSMT4">
                  <p:embed/>
                  <p:pic>
                    <p:nvPicPr>
                      <p:cNvPr id="31747" name="Object 4">
                        <a:extLst>
                          <a:ext uri="{FF2B5EF4-FFF2-40B4-BE49-F238E27FC236}">
                            <a16:creationId xmlns:a16="http://schemas.microsoft.com/office/drawing/2014/main" id="{4CDA4BC3-4723-824D-AF92-3B77FC3DB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6813" y="1366838"/>
                        <a:ext cx="4319587"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3" name="Text Box 5">
            <a:extLst>
              <a:ext uri="{FF2B5EF4-FFF2-40B4-BE49-F238E27FC236}">
                <a16:creationId xmlns:a16="http://schemas.microsoft.com/office/drawing/2014/main" id="{B6B0819C-035E-DE4F-A75D-B0D34B9D09CA}"/>
              </a:ext>
            </a:extLst>
          </p:cNvPr>
          <p:cNvSpPr txBox="1">
            <a:spLocks noChangeArrowheads="1"/>
          </p:cNvSpPr>
          <p:nvPr/>
        </p:nvSpPr>
        <p:spPr bwMode="auto">
          <a:xfrm>
            <a:off x="427038" y="4054475"/>
            <a:ext cx="2163762"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r>
              <a:rPr lang="en-US">
                <a:latin typeface="Times" charset="0"/>
                <a:ea typeface="ＭＳ Ｐゴシック" charset="0"/>
              </a:rPr>
              <a:t> </a:t>
            </a:r>
            <a:r>
              <a:rPr lang="en-US">
                <a:solidFill>
                  <a:srgbClr val="0000FF"/>
                </a:solidFill>
                <a:latin typeface="Times" charset="0"/>
                <a:ea typeface="ＭＳ Ｐゴシック" charset="0"/>
              </a:rPr>
              <a:t>PML Jacobian</a:t>
            </a:r>
          </a:p>
        </p:txBody>
      </p:sp>
      <p:graphicFrame>
        <p:nvGraphicFramePr>
          <p:cNvPr id="31749" name="Object 6">
            <a:extLst>
              <a:ext uri="{FF2B5EF4-FFF2-40B4-BE49-F238E27FC236}">
                <a16:creationId xmlns:a16="http://schemas.microsoft.com/office/drawing/2014/main" id="{D9F497F2-2E25-E846-AE3C-AB7E0729162E}"/>
              </a:ext>
            </a:extLst>
          </p:cNvPr>
          <p:cNvGraphicFramePr>
            <a:graphicFrameLocks noChangeAspect="1"/>
          </p:cNvGraphicFramePr>
          <p:nvPr/>
        </p:nvGraphicFramePr>
        <p:xfrm>
          <a:off x="152400" y="4610100"/>
          <a:ext cx="2557463" cy="1098550"/>
        </p:xfrm>
        <a:graphic>
          <a:graphicData uri="http://schemas.openxmlformats.org/presentationml/2006/ole">
            <mc:AlternateContent xmlns:mc="http://schemas.openxmlformats.org/markup-compatibility/2006">
              <mc:Choice xmlns:v="urn:schemas-microsoft-com:vml" Requires="v">
                <p:oleObj spid="_x0000_s113756" name="Equation" r:id="rId5" imgW="901700" imgH="387350" progId="Equation.DSMT4">
                  <p:embed/>
                </p:oleObj>
              </mc:Choice>
              <mc:Fallback>
                <p:oleObj name="Equation" r:id="rId5" imgW="901700" imgH="387350" progId="Equation.DSMT4">
                  <p:embed/>
                  <p:pic>
                    <p:nvPicPr>
                      <p:cNvPr id="31749" name="Object 6">
                        <a:extLst>
                          <a:ext uri="{FF2B5EF4-FFF2-40B4-BE49-F238E27FC236}">
                            <a16:creationId xmlns:a16="http://schemas.microsoft.com/office/drawing/2014/main" id="{D9F497F2-2E25-E846-AE3C-AB7E072916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610100"/>
                        <a:ext cx="2557463" cy="109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0" name="Object 7">
            <a:extLst>
              <a:ext uri="{FF2B5EF4-FFF2-40B4-BE49-F238E27FC236}">
                <a16:creationId xmlns:a16="http://schemas.microsoft.com/office/drawing/2014/main" id="{DF8DFAF6-4206-3949-9CE9-D80692EE3540}"/>
              </a:ext>
            </a:extLst>
          </p:cNvPr>
          <p:cNvGraphicFramePr>
            <a:graphicFrameLocks noChangeAspect="1"/>
          </p:cNvGraphicFramePr>
          <p:nvPr/>
        </p:nvGraphicFramePr>
        <p:xfrm>
          <a:off x="3962400" y="2759075"/>
          <a:ext cx="3530600" cy="1165225"/>
        </p:xfrm>
        <a:graphic>
          <a:graphicData uri="http://schemas.openxmlformats.org/presentationml/2006/ole">
            <mc:AlternateContent xmlns:mc="http://schemas.openxmlformats.org/markup-compatibility/2006">
              <mc:Choice xmlns:v="urn:schemas-microsoft-com:vml" Requires="v">
                <p:oleObj spid="_x0000_s113757" name="Equation" r:id="rId7" imgW="635000" imgH="209550" progId="Equation.DSMT4">
                  <p:embed/>
                </p:oleObj>
              </mc:Choice>
              <mc:Fallback>
                <p:oleObj name="Equation" r:id="rId7" imgW="635000" imgH="209550" progId="Equation.DSMT4">
                  <p:embed/>
                  <p:pic>
                    <p:nvPicPr>
                      <p:cNvPr id="31750" name="Object 7">
                        <a:extLst>
                          <a:ext uri="{FF2B5EF4-FFF2-40B4-BE49-F238E27FC236}">
                            <a16:creationId xmlns:a16="http://schemas.microsoft.com/office/drawing/2014/main" id="{DF8DFAF6-4206-3949-9CE9-D80692EE35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62400" y="2759075"/>
                        <a:ext cx="3530600" cy="116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31751" name="Object 8">
            <a:extLst>
              <a:ext uri="{FF2B5EF4-FFF2-40B4-BE49-F238E27FC236}">
                <a16:creationId xmlns:a16="http://schemas.microsoft.com/office/drawing/2014/main" id="{D47ECDD3-0746-CD49-9F0B-2C339B19EC2E}"/>
              </a:ext>
            </a:extLst>
          </p:cNvPr>
          <p:cNvGraphicFramePr>
            <a:graphicFrameLocks noChangeAspect="1"/>
          </p:cNvGraphicFramePr>
          <p:nvPr/>
        </p:nvGraphicFramePr>
        <p:xfrm>
          <a:off x="3200400" y="4664075"/>
          <a:ext cx="5629275" cy="1187450"/>
        </p:xfrm>
        <a:graphic>
          <a:graphicData uri="http://schemas.openxmlformats.org/presentationml/2006/ole">
            <mc:AlternateContent xmlns:mc="http://schemas.openxmlformats.org/markup-compatibility/2006">
              <mc:Choice xmlns:v="urn:schemas-microsoft-com:vml" Requires="v">
                <p:oleObj spid="_x0000_s113758" name="Equation" r:id="rId9" imgW="1746250" imgH="368300" progId="Equation.DSMT4">
                  <p:embed/>
                </p:oleObj>
              </mc:Choice>
              <mc:Fallback>
                <p:oleObj name="Equation" r:id="rId9" imgW="1746250" imgH="368300" progId="Equation.DSMT4">
                  <p:embed/>
                  <p:pic>
                    <p:nvPicPr>
                      <p:cNvPr id="31751" name="Object 8">
                        <a:extLst>
                          <a:ext uri="{FF2B5EF4-FFF2-40B4-BE49-F238E27FC236}">
                            <a16:creationId xmlns:a16="http://schemas.microsoft.com/office/drawing/2014/main" id="{D47ECDD3-0746-CD49-9F0B-2C339B19EC2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00400" y="4664075"/>
                        <a:ext cx="5629275"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94217" name="Text Box 9">
            <a:extLst>
              <a:ext uri="{FF2B5EF4-FFF2-40B4-BE49-F238E27FC236}">
                <a16:creationId xmlns:a16="http://schemas.microsoft.com/office/drawing/2014/main" id="{598F3FB7-1769-044E-9726-63ABA1E6463A}"/>
              </a:ext>
            </a:extLst>
          </p:cNvPr>
          <p:cNvSpPr txBox="1">
            <a:spLocks noChangeArrowheads="1"/>
          </p:cNvSpPr>
          <p:nvPr/>
        </p:nvSpPr>
        <p:spPr bwMode="auto">
          <a:xfrm>
            <a:off x="2971800" y="4206875"/>
            <a:ext cx="394493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a:solidFill>
                  <a:srgbClr val="0000FF"/>
                </a:solidFill>
                <a:latin typeface="Times" charset="0"/>
                <a:ea typeface="ＭＳ Ｐゴシック" charset="0"/>
              </a:rPr>
              <a:t>for isotropic starting materials:</a:t>
            </a:r>
          </a:p>
        </p:txBody>
      </p:sp>
      <p:sp>
        <p:nvSpPr>
          <p:cNvPr id="94218" name="Text Box 10">
            <a:extLst>
              <a:ext uri="{FF2B5EF4-FFF2-40B4-BE49-F238E27FC236}">
                <a16:creationId xmlns:a16="http://schemas.microsoft.com/office/drawing/2014/main" id="{2DAD5E59-5682-CE47-8988-0853C1C529EF}"/>
              </a:ext>
            </a:extLst>
          </p:cNvPr>
          <p:cNvSpPr txBox="1">
            <a:spLocks noChangeArrowheads="1"/>
          </p:cNvSpPr>
          <p:nvPr/>
        </p:nvSpPr>
        <p:spPr bwMode="auto">
          <a:xfrm>
            <a:off x="3125788" y="6035675"/>
            <a:ext cx="5762625"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PML = effective anisotropic “absorbing” </a:t>
            </a:r>
            <a:r>
              <a:rPr lang="en-US" altLang="en-US" i="1">
                <a:solidFill>
                  <a:srgbClr val="FF0000"/>
                </a:solidFill>
                <a:latin typeface="Symbol" pitchFamily="2" charset="2"/>
              </a:rPr>
              <a:t>ε</a:t>
            </a:r>
            <a:r>
              <a:rPr lang="en-US" altLang="en-US">
                <a:solidFill>
                  <a:srgbClr val="FF0000"/>
                </a:solidFill>
              </a:rPr>
              <a:t>, </a:t>
            </a:r>
            <a:r>
              <a:rPr lang="en-US" altLang="en-US" i="1">
                <a:solidFill>
                  <a:srgbClr val="FF0000"/>
                </a:solidFill>
                <a:latin typeface="Symbol" pitchFamily="2" charset="2"/>
              </a:rPr>
              <a:t>μ</a:t>
            </a:r>
            <a:endParaRPr lang="en-US" altLang="en-US">
              <a:solidFill>
                <a:srgbClr val="FF0000"/>
              </a:solidFill>
            </a:endParaRPr>
          </a:p>
        </p:txBody>
      </p:sp>
      <p:sp>
        <p:nvSpPr>
          <p:cNvPr id="94219" name="Oval 11">
            <a:extLst>
              <a:ext uri="{FF2B5EF4-FFF2-40B4-BE49-F238E27FC236}">
                <a16:creationId xmlns:a16="http://schemas.microsoft.com/office/drawing/2014/main" id="{82982765-AC36-B747-9233-BBC3B40AFC43}"/>
              </a:ext>
            </a:extLst>
          </p:cNvPr>
          <p:cNvSpPr>
            <a:spLocks noChangeArrowheads="1"/>
          </p:cNvSpPr>
          <p:nvPr/>
        </p:nvSpPr>
        <p:spPr bwMode="auto">
          <a:xfrm>
            <a:off x="6781800" y="5121275"/>
            <a:ext cx="635000" cy="388938"/>
          </a:xfrm>
          <a:prstGeom prst="ellipse">
            <a:avLst/>
          </a:prstGeom>
          <a:noFill/>
          <a:ln w="9525">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0" name="Oval 12">
            <a:extLst>
              <a:ext uri="{FF2B5EF4-FFF2-40B4-BE49-F238E27FC236}">
                <a16:creationId xmlns:a16="http://schemas.microsoft.com/office/drawing/2014/main" id="{77858A2B-7111-ED46-8FAE-E9DAEA5FF0F9}"/>
              </a:ext>
            </a:extLst>
          </p:cNvPr>
          <p:cNvSpPr>
            <a:spLocks noChangeArrowheads="1"/>
          </p:cNvSpPr>
          <p:nvPr/>
        </p:nvSpPr>
        <p:spPr bwMode="auto">
          <a:xfrm>
            <a:off x="7915275" y="5449888"/>
            <a:ext cx="635000" cy="388937"/>
          </a:xfrm>
          <a:prstGeom prst="ellipse">
            <a:avLst/>
          </a:prstGeom>
          <a:noFill/>
          <a:ln w="9525">
            <a:solidFill>
              <a:srgbClr val="FF0000"/>
            </a:solidFill>
            <a:prstDash val="dash"/>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1" name="Text Box 13">
            <a:extLst>
              <a:ext uri="{FF2B5EF4-FFF2-40B4-BE49-F238E27FC236}">
                <a16:creationId xmlns:a16="http://schemas.microsoft.com/office/drawing/2014/main" id="{1D0DDB93-8A2E-1F46-8C2E-394D66D909A9}"/>
              </a:ext>
            </a:extLst>
          </p:cNvPr>
          <p:cNvSpPr txBox="1">
            <a:spLocks noChangeArrowheads="1"/>
          </p:cNvSpPr>
          <p:nvPr/>
        </p:nvSpPr>
        <p:spPr bwMode="auto">
          <a:xfrm>
            <a:off x="7262813" y="4198938"/>
            <a:ext cx="13017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a:solidFill>
                  <a:srgbClr val="FF0000"/>
                </a:solidFill>
                <a:latin typeface="Times" charset="0"/>
                <a:ea typeface="ＭＳ Ｐゴシック" charset="0"/>
              </a:rPr>
              <a:t>effective</a:t>
            </a:r>
          </a:p>
          <a:p>
            <a:pPr algn="ctr">
              <a:defRPr/>
            </a:pPr>
            <a:r>
              <a:rPr lang="en-US" sz="1800" i="1">
                <a:solidFill>
                  <a:srgbClr val="FF0000"/>
                </a:solidFill>
                <a:latin typeface="Times" charset="0"/>
                <a:ea typeface="ＭＳ Ｐゴシック" charset="0"/>
              </a:rPr>
              <a:t>conductivity</a:t>
            </a:r>
            <a:endParaRPr lang="en-US" sz="1800">
              <a:solidFill>
                <a:srgbClr val="FF0000"/>
              </a:solidFill>
              <a:latin typeface="Times" charset="0"/>
              <a:ea typeface="ＭＳ Ｐゴシック" charset="0"/>
            </a:endParaRPr>
          </a:p>
        </p:txBody>
      </p:sp>
      <p:sp>
        <p:nvSpPr>
          <p:cNvPr id="94222" name="Line 14">
            <a:extLst>
              <a:ext uri="{FF2B5EF4-FFF2-40B4-BE49-F238E27FC236}">
                <a16:creationId xmlns:a16="http://schemas.microsoft.com/office/drawing/2014/main" id="{A0D6CAF5-3988-FC41-A92C-AD172E2875B5}"/>
              </a:ext>
            </a:extLst>
          </p:cNvPr>
          <p:cNvSpPr>
            <a:spLocks noChangeShapeType="1"/>
          </p:cNvSpPr>
          <p:nvPr/>
        </p:nvSpPr>
        <p:spPr bwMode="auto">
          <a:xfrm flipH="1">
            <a:off x="7315200" y="4816475"/>
            <a:ext cx="304800" cy="30480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4223" name="Line 15">
            <a:extLst>
              <a:ext uri="{FF2B5EF4-FFF2-40B4-BE49-F238E27FC236}">
                <a16:creationId xmlns:a16="http://schemas.microsoft.com/office/drawing/2014/main" id="{C04902D2-E430-0142-A244-628059595A44}"/>
              </a:ext>
            </a:extLst>
          </p:cNvPr>
          <p:cNvSpPr>
            <a:spLocks noChangeShapeType="1"/>
          </p:cNvSpPr>
          <p:nvPr/>
        </p:nvSpPr>
        <p:spPr bwMode="auto">
          <a:xfrm>
            <a:off x="7924800" y="4816475"/>
            <a:ext cx="228600" cy="609600"/>
          </a:xfrm>
          <a:prstGeom prst="line">
            <a:avLst/>
          </a:prstGeom>
          <a:noFill/>
          <a:ln w="9525">
            <a:solidFill>
              <a:srgbClr val="FF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aphicFrame>
        <p:nvGraphicFramePr>
          <p:cNvPr id="31759" name="Object 16">
            <a:extLst>
              <a:ext uri="{FF2B5EF4-FFF2-40B4-BE49-F238E27FC236}">
                <a16:creationId xmlns:a16="http://schemas.microsoft.com/office/drawing/2014/main" id="{8C277CF7-F458-F943-BCD3-EDEBB9E41B3C}"/>
              </a:ext>
            </a:extLst>
          </p:cNvPr>
          <p:cNvGraphicFramePr>
            <a:graphicFrameLocks noChangeAspect="1"/>
          </p:cNvGraphicFramePr>
          <p:nvPr/>
        </p:nvGraphicFramePr>
        <p:xfrm>
          <a:off x="1143000" y="5943600"/>
          <a:ext cx="584200" cy="685800"/>
        </p:xfrm>
        <a:graphic>
          <a:graphicData uri="http://schemas.openxmlformats.org/presentationml/2006/ole">
            <mc:AlternateContent xmlns:mc="http://schemas.openxmlformats.org/markup-compatibility/2006">
              <mc:Choice xmlns:v="urn:schemas-microsoft-com:vml" Requires="v">
                <p:oleObj spid="_x0000_s113759" name="Equation" r:id="rId11" imgW="184150" imgH="215900" progId="Equation.DSMT4">
                  <p:embed/>
                </p:oleObj>
              </mc:Choice>
              <mc:Fallback>
                <p:oleObj name="Equation" r:id="rId11" imgW="184150" imgH="215900" progId="Equation.DSMT4">
                  <p:embed/>
                  <p:pic>
                    <p:nvPicPr>
                      <p:cNvPr id="31759" name="Object 16">
                        <a:extLst>
                          <a:ext uri="{FF2B5EF4-FFF2-40B4-BE49-F238E27FC236}">
                            <a16:creationId xmlns:a16="http://schemas.microsoft.com/office/drawing/2014/main" id="{8C277CF7-F458-F943-BCD3-EDEBB9E41B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43000" y="5943600"/>
                        <a:ext cx="5842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Tree>
    <p:extLst>
      <p:ext uri="{BB962C8B-B14F-4D97-AF65-F5344CB8AC3E}">
        <p14:creationId xmlns:p14="http://schemas.microsoft.com/office/powerpoint/2010/main" val="28057502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EF1CD274-9332-A74A-8999-BC298D14D4A5}"/>
              </a:ext>
            </a:extLst>
          </p:cNvPr>
          <p:cNvSpPr>
            <a:spLocks noGrp="1" noChangeArrowheads="1"/>
          </p:cNvSpPr>
          <p:nvPr>
            <p:ph type="title"/>
          </p:nvPr>
        </p:nvSpPr>
        <p:spPr>
          <a:xfrm>
            <a:off x="685800" y="304800"/>
            <a:ext cx="7772400" cy="914400"/>
          </a:xfrm>
        </p:spPr>
        <p:txBody>
          <a:bodyPr/>
          <a:lstStyle/>
          <a:p>
            <a:pPr eaLnBrk="1" hangingPunct="1">
              <a:defRPr/>
            </a:pPr>
            <a:r>
              <a:rPr lang="en-US">
                <a:cs typeface="+mj-cs"/>
              </a:rPr>
              <a:t>Photonic-crystal PML?</a:t>
            </a:r>
          </a:p>
        </p:txBody>
      </p:sp>
      <p:pic>
        <p:nvPicPr>
          <p:cNvPr id="23555" name="wave.f=0.27.gif" descr="/Users/stevenj/Documents/Work/Presentations/Tutorial/wave.f=0.27.gif">
            <a:hlinkClick r:id="" action="ppaction://media"/>
            <a:extLst>
              <a:ext uri="{FF2B5EF4-FFF2-40B4-BE49-F238E27FC236}">
                <a16:creationId xmlns:a16="http://schemas.microsoft.com/office/drawing/2014/main" id="{63E39958-A84D-DB4B-BB19-0E4E1BC04820}"/>
              </a:ext>
            </a:extLst>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304800" y="1752600"/>
            <a:ext cx="4953000" cy="248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Line 4">
            <a:extLst>
              <a:ext uri="{FF2B5EF4-FFF2-40B4-BE49-F238E27FC236}">
                <a16:creationId xmlns:a16="http://schemas.microsoft.com/office/drawing/2014/main" id="{A77D3CCC-B412-6145-9649-ECEF5812C902}"/>
              </a:ext>
            </a:extLst>
          </p:cNvPr>
          <p:cNvSpPr>
            <a:spLocks noChangeShapeType="1"/>
          </p:cNvSpPr>
          <p:nvPr/>
        </p:nvSpPr>
        <p:spPr bwMode="auto">
          <a:xfrm>
            <a:off x="2590800" y="4572000"/>
            <a:ext cx="7620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3557" name="Text Box 5">
            <a:extLst>
              <a:ext uri="{FF2B5EF4-FFF2-40B4-BE49-F238E27FC236}">
                <a16:creationId xmlns:a16="http://schemas.microsoft.com/office/drawing/2014/main" id="{56475658-7048-BB4F-9FAD-45A95A081A9C}"/>
              </a:ext>
            </a:extLst>
          </p:cNvPr>
          <p:cNvSpPr txBox="1">
            <a:spLocks noChangeArrowheads="1"/>
          </p:cNvSpPr>
          <p:nvPr/>
        </p:nvSpPr>
        <p:spPr bwMode="auto">
          <a:xfrm>
            <a:off x="3413125" y="4327525"/>
            <a:ext cx="319088"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i="1">
                <a:latin typeface="Times" charset="0"/>
                <a:ea typeface="ＭＳ Ｐゴシック" charset="0"/>
              </a:rPr>
              <a:t>x</a:t>
            </a:r>
          </a:p>
        </p:txBody>
      </p:sp>
      <p:sp>
        <p:nvSpPr>
          <p:cNvPr id="23559" name="Text Box 7">
            <a:extLst>
              <a:ext uri="{FF2B5EF4-FFF2-40B4-BE49-F238E27FC236}">
                <a16:creationId xmlns:a16="http://schemas.microsoft.com/office/drawing/2014/main" id="{2747B491-3052-6543-BAF8-C2D7F60C5D13}"/>
              </a:ext>
            </a:extLst>
          </p:cNvPr>
          <p:cNvSpPr txBox="1">
            <a:spLocks noChangeArrowheads="1"/>
          </p:cNvSpPr>
          <p:nvPr/>
        </p:nvSpPr>
        <p:spPr bwMode="auto">
          <a:xfrm>
            <a:off x="6094413" y="2438400"/>
            <a:ext cx="2897187" cy="120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solidFill>
                  <a:srgbClr val="FF0000"/>
                </a:solidFill>
                <a:latin typeface="Symbol" pitchFamily="2" charset="2"/>
              </a:rPr>
              <a:t>ε</a:t>
            </a:r>
            <a:r>
              <a:rPr lang="en-US" altLang="en-US">
                <a:solidFill>
                  <a:srgbClr val="FF0000"/>
                </a:solidFill>
              </a:rPr>
              <a:t> not even </a:t>
            </a:r>
            <a:r>
              <a:rPr lang="en-US" altLang="en-US" i="1">
                <a:solidFill>
                  <a:srgbClr val="FF0000"/>
                </a:solidFill>
              </a:rPr>
              <a:t>continuous</a:t>
            </a:r>
            <a:endParaRPr lang="en-US" altLang="en-US">
              <a:solidFill>
                <a:srgbClr val="FF0000"/>
              </a:solidFill>
            </a:endParaRPr>
          </a:p>
          <a:p>
            <a:pPr algn="ctr"/>
            <a:r>
              <a:rPr lang="en-US" altLang="en-US"/>
              <a:t>in </a:t>
            </a:r>
            <a:r>
              <a:rPr lang="en-US" altLang="en-US" i="1"/>
              <a:t>x</a:t>
            </a:r>
            <a:r>
              <a:rPr lang="en-US" altLang="en-US"/>
              <a:t> direction,</a:t>
            </a:r>
          </a:p>
          <a:p>
            <a:pPr algn="ctr"/>
            <a:r>
              <a:rPr lang="en-US" altLang="en-US"/>
              <a:t>much less analytic!</a:t>
            </a:r>
          </a:p>
        </p:txBody>
      </p:sp>
      <p:sp>
        <p:nvSpPr>
          <p:cNvPr id="23560" name="Text Box 8">
            <a:extLst>
              <a:ext uri="{FF2B5EF4-FFF2-40B4-BE49-F238E27FC236}">
                <a16:creationId xmlns:a16="http://schemas.microsoft.com/office/drawing/2014/main" id="{1279AEC5-5BC1-3F48-AAE7-1870BDC1F6C9}"/>
              </a:ext>
            </a:extLst>
          </p:cNvPr>
          <p:cNvSpPr txBox="1">
            <a:spLocks noChangeArrowheads="1"/>
          </p:cNvSpPr>
          <p:nvPr/>
        </p:nvSpPr>
        <p:spPr bwMode="auto">
          <a:xfrm>
            <a:off x="152400" y="5197475"/>
            <a:ext cx="8802688" cy="8842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Analytic continuation of Maxwell’s equations is hopeless</a:t>
            </a:r>
          </a:p>
          <a:p>
            <a:r>
              <a:rPr lang="en-US" altLang="en-US"/>
              <a:t>	— </a:t>
            </a:r>
            <a:r>
              <a:rPr lang="en-US" altLang="en-US" sz="2800">
                <a:solidFill>
                  <a:srgbClr val="FF0000"/>
                </a:solidFill>
              </a:rPr>
              <a:t>no reason to think that PML technique should work</a:t>
            </a:r>
            <a:endParaRPr lang="en-US" altLang="en-US">
              <a:solidFill>
                <a:srgbClr val="FF0000"/>
              </a:solidFill>
            </a:endParaRPr>
          </a:p>
        </p:txBody>
      </p:sp>
      <p:sp>
        <p:nvSpPr>
          <p:cNvPr id="32775" name="TextBox 1">
            <a:extLst>
              <a:ext uri="{FF2B5EF4-FFF2-40B4-BE49-F238E27FC236}">
                <a16:creationId xmlns:a16="http://schemas.microsoft.com/office/drawing/2014/main" id="{0315473B-8D2C-BA46-A31A-173E49F3E52A}"/>
              </a:ext>
            </a:extLst>
          </p:cNvPr>
          <p:cNvSpPr txBox="1">
            <a:spLocks noChangeArrowheads="1"/>
          </p:cNvSpPr>
          <p:nvPr/>
        </p:nvSpPr>
        <p:spPr bwMode="auto">
          <a:xfrm>
            <a:off x="990600" y="1219200"/>
            <a:ext cx="3449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FDTD (Meep) simulation:</a:t>
            </a:r>
          </a:p>
        </p:txBody>
      </p:sp>
      <p:sp>
        <p:nvSpPr>
          <p:cNvPr id="32776" name="TextBox 2">
            <a:extLst>
              <a:ext uri="{FF2B5EF4-FFF2-40B4-BE49-F238E27FC236}">
                <a16:creationId xmlns:a16="http://schemas.microsoft.com/office/drawing/2014/main" id="{55AB99BE-3467-7F44-AA05-8323942563B2}"/>
              </a:ext>
            </a:extLst>
          </p:cNvPr>
          <p:cNvSpPr txBox="1">
            <a:spLocks noChangeArrowheads="1"/>
          </p:cNvSpPr>
          <p:nvPr/>
        </p:nvSpPr>
        <p:spPr bwMode="auto">
          <a:xfrm>
            <a:off x="5181600" y="1981200"/>
            <a:ext cx="3206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p>
          <a:p>
            <a:r>
              <a:rPr lang="en-US" altLang="en-US"/>
              <a:t>?</a:t>
            </a:r>
          </a:p>
          <a:p>
            <a:r>
              <a:rPr lang="en-US" altLang="en-US"/>
              <a:t>?</a:t>
            </a:r>
          </a:p>
          <a:p>
            <a:r>
              <a:rPr lang="en-US" altLang="en-US"/>
              <a:t>?</a:t>
            </a:r>
          </a:p>
          <a:p>
            <a:r>
              <a:rPr lang="en-US" altLang="en-US"/>
              <a:t>?</a:t>
            </a:r>
          </a:p>
        </p:txBody>
      </p:sp>
    </p:spTree>
    <p:extLst>
      <p:ext uri="{BB962C8B-B14F-4D97-AF65-F5344CB8AC3E}">
        <p14:creationId xmlns:p14="http://schemas.microsoft.com/office/powerpoint/2010/main" val="5379953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3040" fill="hold"/>
                                        <p:tgtEl>
                                          <p:spTgt spid="2355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3555"/>
                </p:tgtEl>
              </p:cMediaNode>
            </p:video>
            <p:seq concurrent="1" nextAc="seek">
              <p:cTn id="8" restart="whenNotActive" fill="hold" evtFilter="cancelBubble" nodeType="interactiveSeq">
                <p:stCondLst>
                  <p:cond evt="onClick" delay="0">
                    <p:tgtEl>
                      <p:spTgt spid="23555"/>
                    </p:tgtEl>
                  </p:cond>
                </p:stCondLst>
                <p:endSync evt="end" delay="0">
                  <p:rtn val="all"/>
                </p:endSync>
                <p:childTnLst>
                  <p:par>
                    <p:cTn id="9" fill="hold" nodeType="clickPar">
                      <p:stCondLst>
                        <p:cond delay="0"/>
                      </p:stCondLst>
                      <p:childTnLst>
                        <p:par>
                          <p:cTn id="10" fill="hold" nodeType="withGroup">
                            <p:stCondLst>
                              <p:cond delay="0"/>
                            </p:stCondLst>
                            <p:childTnLst>
                              <p:par>
                                <p:cTn id="11" presetID="2" presetClass="mediacall" presetSubtype="0" fill="hold" nodeType="clickEffect">
                                  <p:stCondLst>
                                    <p:cond delay="0"/>
                                  </p:stCondLst>
                                  <p:childTnLst>
                                    <p:cmd type="call" cmd="togglePause">
                                      <p:cBhvr>
                                        <p:cTn id="12" dur="1" fill="hold"/>
                                        <p:tgtEl>
                                          <p:spTgt spid="23555"/>
                                        </p:tgtEl>
                                      </p:cBhvr>
                                    </p:cmd>
                                  </p:childTnLst>
                                </p:cTn>
                              </p:par>
                            </p:childTnLst>
                          </p:cTn>
                        </p:par>
                      </p:childTnLst>
                    </p:cTn>
                  </p:par>
                </p:childTnLst>
              </p:cTn>
              <p:nextCondLst>
                <p:cond evt="onClick" delay="0">
                  <p:tgtEl>
                    <p:spTgt spid="23555"/>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9CB7036D-1230-B14F-94AC-7B4B6D5A20F4}"/>
              </a:ext>
            </a:extLst>
          </p:cNvPr>
          <p:cNvSpPr>
            <a:spLocks noGrp="1" noChangeArrowheads="1"/>
          </p:cNvSpPr>
          <p:nvPr>
            <p:ph type="title"/>
          </p:nvPr>
        </p:nvSpPr>
        <p:spPr>
          <a:xfrm>
            <a:off x="76200" y="152400"/>
            <a:ext cx="8991600" cy="1143000"/>
          </a:xfrm>
        </p:spPr>
        <p:txBody>
          <a:bodyPr/>
          <a:lstStyle/>
          <a:p>
            <a:pPr eaLnBrk="1" hangingPunct="1">
              <a:defRPr/>
            </a:pPr>
            <a:r>
              <a:rPr lang="en-US" dirty="0">
                <a:cs typeface="+mj-cs"/>
              </a:rPr>
              <a:t>Photonic-crystal PMLs: </a:t>
            </a:r>
            <a:r>
              <a:rPr lang="en-US" dirty="0">
                <a:solidFill>
                  <a:srgbClr val="0000FF"/>
                </a:solidFill>
                <a:cs typeface="+mj-cs"/>
              </a:rPr>
              <a:t>Magic?</a:t>
            </a:r>
            <a:endParaRPr lang="en-US" dirty="0">
              <a:cs typeface="+mj-cs"/>
            </a:endParaRPr>
          </a:p>
        </p:txBody>
      </p:sp>
      <p:pic>
        <p:nvPicPr>
          <p:cNvPr id="24579" name="Picture 3">
            <a:extLst>
              <a:ext uri="{FF2B5EF4-FFF2-40B4-BE49-F238E27FC236}">
                <a16:creationId xmlns:a16="http://schemas.microsoft.com/office/drawing/2014/main" id="{49EAE579-A25F-8E49-AA6F-1DB203B93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5130800" cy="28241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0" name="Text Box 4">
            <a:extLst>
              <a:ext uri="{FF2B5EF4-FFF2-40B4-BE49-F238E27FC236}">
                <a16:creationId xmlns:a16="http://schemas.microsoft.com/office/drawing/2014/main" id="{C7AF7BF9-3022-D949-A2A3-9F98F7686B6B}"/>
              </a:ext>
            </a:extLst>
          </p:cNvPr>
          <p:cNvSpPr txBox="1">
            <a:spLocks noChangeArrowheads="1"/>
          </p:cNvSpPr>
          <p:nvPr/>
        </p:nvSpPr>
        <p:spPr bwMode="auto">
          <a:xfrm>
            <a:off x="685800" y="1462088"/>
            <a:ext cx="34099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Koshiba, Tsuji, &amp; Sasaki (2001) ]</a:t>
            </a:r>
          </a:p>
        </p:txBody>
      </p:sp>
      <p:pic>
        <p:nvPicPr>
          <p:cNvPr id="24581" name="Picture 5">
            <a:extLst>
              <a:ext uri="{FF2B5EF4-FFF2-40B4-BE49-F238E27FC236}">
                <a16:creationId xmlns:a16="http://schemas.microsoft.com/office/drawing/2014/main" id="{02E6B577-456F-E547-9762-A21267A98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800600"/>
            <a:ext cx="3517900"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2" name="Picture 6">
            <a:extLst>
              <a:ext uri="{FF2B5EF4-FFF2-40B4-BE49-F238E27FC236}">
                <a16:creationId xmlns:a16="http://schemas.microsoft.com/office/drawing/2014/main" id="{A89F58AB-6144-0F49-A259-4FAC9135FD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7391400" y="1676400"/>
            <a:ext cx="1616075" cy="2971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4" name="Text Box 8">
            <a:extLst>
              <a:ext uri="{FF2B5EF4-FFF2-40B4-BE49-F238E27FC236}">
                <a16:creationId xmlns:a16="http://schemas.microsoft.com/office/drawing/2014/main" id="{B23C3FD9-887E-E14A-8C7E-B9C3728EB0A8}"/>
              </a:ext>
            </a:extLst>
          </p:cNvPr>
          <p:cNvSpPr txBox="1">
            <a:spLocks noChangeArrowheads="1"/>
          </p:cNvSpPr>
          <p:nvPr/>
        </p:nvSpPr>
        <p:spPr bwMode="auto">
          <a:xfrm>
            <a:off x="6007100" y="1271588"/>
            <a:ext cx="25273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 Kosmidou </a:t>
            </a:r>
            <a:r>
              <a:rPr lang="en-US" sz="1800" i="1">
                <a:latin typeface="Times" charset="0"/>
                <a:ea typeface="ＭＳ Ｐゴシック" charset="0"/>
              </a:rPr>
              <a:t>et al</a:t>
            </a:r>
            <a:r>
              <a:rPr lang="en-US" sz="1800">
                <a:latin typeface="Times" charset="0"/>
                <a:ea typeface="ＭＳ Ｐゴシック" charset="0"/>
              </a:rPr>
              <a:t> (2003) ]</a:t>
            </a:r>
          </a:p>
        </p:txBody>
      </p:sp>
      <p:pic>
        <p:nvPicPr>
          <p:cNvPr id="24585" name="Picture 9">
            <a:extLst>
              <a:ext uri="{FF2B5EF4-FFF2-40B4-BE49-F238E27FC236}">
                <a16:creationId xmlns:a16="http://schemas.microsoft.com/office/drawing/2014/main" id="{31111AF4-1A79-B448-90D5-432B57DAAB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1905000"/>
            <a:ext cx="2098675" cy="2120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4586" name="Text Box 10">
            <a:extLst>
              <a:ext uri="{FF2B5EF4-FFF2-40B4-BE49-F238E27FC236}">
                <a16:creationId xmlns:a16="http://schemas.microsoft.com/office/drawing/2014/main" id="{FEF827A4-E616-E040-B765-A0C9BA5E3294}"/>
              </a:ext>
            </a:extLst>
          </p:cNvPr>
          <p:cNvSpPr txBox="1">
            <a:spLocks noChangeArrowheads="1"/>
          </p:cNvSpPr>
          <p:nvPr/>
        </p:nvSpPr>
        <p:spPr bwMode="auto">
          <a:xfrm>
            <a:off x="4876800" y="4575175"/>
            <a:ext cx="3841750" cy="2136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 &amp; several other authors …</a:t>
            </a:r>
            <a:endParaRPr lang="en-US" altLang="en-US"/>
          </a:p>
          <a:p>
            <a:pPr>
              <a:lnSpc>
                <a:spcPct val="130000"/>
              </a:lnSpc>
            </a:pPr>
            <a:r>
              <a:rPr lang="en-US" altLang="en-US"/>
              <a:t>Low reflections claimed	</a:t>
            </a:r>
          </a:p>
          <a:p>
            <a:r>
              <a:rPr lang="en-US" altLang="en-US"/>
              <a:t>	— </a:t>
            </a:r>
            <a:r>
              <a:rPr lang="en-US" altLang="en-US">
                <a:solidFill>
                  <a:srgbClr val="0000FF"/>
                </a:solidFill>
              </a:rPr>
              <a:t>is PML working?</a:t>
            </a:r>
            <a:endParaRPr lang="en-US" altLang="en-US"/>
          </a:p>
          <a:p>
            <a:pPr>
              <a:lnSpc>
                <a:spcPct val="130000"/>
              </a:lnSpc>
            </a:pPr>
            <a:r>
              <a:rPr lang="en-US" altLang="en-US"/>
              <a:t>Something </a:t>
            </a:r>
            <a:r>
              <a:rPr lang="en-US" altLang="en-US">
                <a:solidFill>
                  <a:srgbClr val="FF0000"/>
                </a:solidFill>
              </a:rPr>
              <a:t>suspicious: </a:t>
            </a:r>
          </a:p>
          <a:p>
            <a:r>
              <a:rPr lang="en-US" altLang="en-US">
                <a:solidFill>
                  <a:srgbClr val="FF0000"/>
                </a:solidFill>
              </a:rPr>
              <a:t>	very thick absorbers.</a:t>
            </a:r>
          </a:p>
        </p:txBody>
      </p:sp>
      <p:sp>
        <p:nvSpPr>
          <p:cNvPr id="24587" name="Text Box 11">
            <a:extLst>
              <a:ext uri="{FF2B5EF4-FFF2-40B4-BE49-F238E27FC236}">
                <a16:creationId xmlns:a16="http://schemas.microsoft.com/office/drawing/2014/main" id="{2C12CC5C-363C-A64B-8198-61DAF61BD053}"/>
              </a:ext>
            </a:extLst>
          </p:cNvPr>
          <p:cNvSpPr txBox="1">
            <a:spLocks noChangeArrowheads="1"/>
          </p:cNvSpPr>
          <p:nvPr/>
        </p:nvSpPr>
        <p:spPr bwMode="auto">
          <a:xfrm rot="-5400000">
            <a:off x="7876382" y="2237581"/>
            <a:ext cx="6413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i="1">
                <a:latin typeface="Times" charset="0"/>
                <a:ea typeface="ＭＳ Ｐゴシック" charset="0"/>
              </a:rPr>
              <a:t>PML</a:t>
            </a:r>
          </a:p>
        </p:txBody>
      </p:sp>
    </p:spTree>
    <p:extLst>
      <p:ext uri="{BB962C8B-B14F-4D97-AF65-F5344CB8AC3E}">
        <p14:creationId xmlns:p14="http://schemas.microsoft.com/office/powerpoint/2010/main" val="3559734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41A105F9-DCC2-E940-8E32-5DCE45317E27}"/>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8195" name="Oval 3">
            <a:extLst>
              <a:ext uri="{FF2B5EF4-FFF2-40B4-BE49-F238E27FC236}">
                <a16:creationId xmlns:a16="http://schemas.microsoft.com/office/drawing/2014/main" id="{90CDF55E-FF39-AF49-BD74-C620CB8C2D69}"/>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8196" name="Text Box 4">
            <a:extLst>
              <a:ext uri="{FF2B5EF4-FFF2-40B4-BE49-F238E27FC236}">
                <a16:creationId xmlns:a16="http://schemas.microsoft.com/office/drawing/2014/main" id="{C6A0B8A9-4EE4-CA43-AF76-65FED5E366D6}"/>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8197" name="Oval 5">
            <a:extLst>
              <a:ext uri="{FF2B5EF4-FFF2-40B4-BE49-F238E27FC236}">
                <a16:creationId xmlns:a16="http://schemas.microsoft.com/office/drawing/2014/main" id="{27E08A28-D3A2-5349-9CD0-CA54C8173BF8}"/>
              </a:ext>
            </a:extLst>
          </p:cNvPr>
          <p:cNvSpPr>
            <a:spLocks noChangeArrowheads="1"/>
          </p:cNvSpPr>
          <p:nvPr/>
        </p:nvSpPr>
        <p:spPr bwMode="auto">
          <a:xfrm>
            <a:off x="457200" y="16049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8198" name="Text Box 6">
            <a:extLst>
              <a:ext uri="{FF2B5EF4-FFF2-40B4-BE49-F238E27FC236}">
                <a16:creationId xmlns:a16="http://schemas.microsoft.com/office/drawing/2014/main" id="{3180A32E-E22F-5F45-B782-1AB037318022}"/>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 </a:t>
            </a:r>
            <a:r>
              <a:rPr lang="en-US" sz="3200">
                <a:latin typeface="Times" charset="0"/>
                <a:ea typeface="ＭＳ Ｐゴシック" charset="0"/>
              </a:rPr>
              <a:t>&amp; spectral methods</a:t>
            </a:r>
            <a:endParaRPr lang="en-US" sz="3200">
              <a:solidFill>
                <a:schemeClr val="accent2"/>
              </a:solidFill>
              <a:latin typeface="Times" charset="0"/>
              <a:ea typeface="ＭＳ Ｐゴシック" charset="0"/>
            </a:endParaRPr>
          </a:p>
        </p:txBody>
      </p:sp>
      <p:sp>
        <p:nvSpPr>
          <p:cNvPr id="8199" name="Text Box 7">
            <a:extLst>
              <a:ext uri="{FF2B5EF4-FFF2-40B4-BE49-F238E27FC236}">
                <a16:creationId xmlns:a16="http://schemas.microsoft.com/office/drawing/2014/main" id="{8E8E9C51-0E39-1D49-923A-A177100D67FB}"/>
              </a:ext>
            </a:extLst>
          </p:cNvPr>
          <p:cNvSpPr txBox="1">
            <a:spLocks noChangeArrowheads="1"/>
          </p:cNvSpPr>
          <p:nvPr/>
        </p:nvSpPr>
        <p:spPr bwMode="auto">
          <a:xfrm>
            <a:off x="454025" y="4516438"/>
            <a:ext cx="1374775" cy="701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2000">
                <a:latin typeface="Times" charset="0"/>
                <a:ea typeface="ＭＳ Ｐゴシック" charset="0"/>
              </a:rPr>
              <a:t>Gustav Mie</a:t>
            </a:r>
          </a:p>
          <a:p>
            <a:pPr algn="ctr">
              <a:defRPr/>
            </a:pPr>
            <a:r>
              <a:rPr lang="en-US" sz="2000">
                <a:latin typeface="Times" charset="0"/>
                <a:ea typeface="ＭＳ Ｐゴシック" charset="0"/>
              </a:rPr>
              <a:t>(1908)</a:t>
            </a:r>
          </a:p>
        </p:txBody>
      </p:sp>
      <p:pic>
        <p:nvPicPr>
          <p:cNvPr id="8200" name="Picture 8">
            <a:extLst>
              <a:ext uri="{FF2B5EF4-FFF2-40B4-BE49-F238E27FC236}">
                <a16:creationId xmlns:a16="http://schemas.microsoft.com/office/drawing/2014/main" id="{BEA71569-B406-A242-AA31-F704C13D35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459038"/>
            <a:ext cx="1303338" cy="1981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201" name="Text Box 9">
            <a:extLst>
              <a:ext uri="{FF2B5EF4-FFF2-40B4-BE49-F238E27FC236}">
                <a16:creationId xmlns:a16="http://schemas.microsoft.com/office/drawing/2014/main" id="{47911F92-7873-BF41-A4F5-4CF14116E4CA}"/>
              </a:ext>
            </a:extLst>
          </p:cNvPr>
          <p:cNvSpPr txBox="1">
            <a:spLocks noChangeArrowheads="1"/>
          </p:cNvSpPr>
          <p:nvPr/>
        </p:nvSpPr>
        <p:spPr bwMode="auto">
          <a:xfrm>
            <a:off x="1905000" y="2209800"/>
            <a:ext cx="7153275" cy="447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Expand solution in </a:t>
            </a:r>
            <a:r>
              <a:rPr lang="en-US" altLang="en-US" i="1"/>
              <a:t>rapidly converging Fourier-like basis</a:t>
            </a:r>
          </a:p>
          <a:p>
            <a:endParaRPr lang="en-US" altLang="en-US"/>
          </a:p>
          <a:p>
            <a:r>
              <a:rPr lang="en-US" altLang="en-US" b="1"/>
              <a:t>Strength</a:t>
            </a:r>
            <a:r>
              <a:rPr lang="en-US" altLang="en-US"/>
              <a:t>: can converge </a:t>
            </a:r>
            <a:r>
              <a:rPr lang="en-US" altLang="en-US" i="1"/>
              <a:t>exponentially fast</a:t>
            </a:r>
            <a:endParaRPr lang="en-US" altLang="en-US"/>
          </a:p>
          <a:p>
            <a:r>
              <a:rPr lang="en-US" altLang="en-US"/>
              <a:t>	— fast enough for hand calculation</a:t>
            </a:r>
          </a:p>
          <a:p>
            <a:r>
              <a:rPr lang="en-US" altLang="en-US"/>
              <a:t>	— analytical insights, asymptotics, …</a:t>
            </a:r>
          </a:p>
          <a:p>
            <a:endParaRPr lang="en-US" altLang="en-US"/>
          </a:p>
          <a:p>
            <a:r>
              <a:rPr lang="en-US" altLang="en-US" b="1"/>
              <a:t>Limitation</a:t>
            </a:r>
            <a:r>
              <a:rPr lang="en-US" altLang="en-US"/>
              <a:t>: fast (</a:t>
            </a:r>
            <a:r>
              <a:rPr lang="ja-JP" altLang="en-US">
                <a:latin typeface="Arial" panose="020B0604020202020204" pitchFamily="34" charset="0"/>
              </a:rPr>
              <a:t>“</a:t>
            </a:r>
            <a:r>
              <a:rPr lang="en-US" altLang="ja-JP"/>
              <a:t>spectral</a:t>
            </a:r>
            <a:r>
              <a:rPr lang="ja-JP" altLang="en-US">
                <a:latin typeface="Arial" panose="020B0604020202020204" pitchFamily="34" charset="0"/>
              </a:rPr>
              <a:t>”</a:t>
            </a:r>
            <a:r>
              <a:rPr lang="en-US" altLang="ja-JP"/>
              <a:t>) convergence requires</a:t>
            </a:r>
          </a:p>
          <a:p>
            <a:r>
              <a:rPr lang="en-US" altLang="en-US"/>
              <a:t>	</a:t>
            </a:r>
            <a:r>
              <a:rPr lang="en-US" altLang="en-US">
                <a:solidFill>
                  <a:srgbClr val="FF0000"/>
                </a:solidFill>
              </a:rPr>
              <a:t>basis to be redesigned for each geometry</a:t>
            </a:r>
          </a:p>
          <a:p>
            <a:r>
              <a:rPr lang="en-US" altLang="en-US"/>
              <a:t>	(to account for any discontinuities/singularities</a:t>
            </a:r>
          </a:p>
          <a:p>
            <a:r>
              <a:rPr lang="en-US" altLang="en-US"/>
              <a:t>	  … complicated for complex geometries!)</a:t>
            </a:r>
          </a:p>
          <a:p>
            <a:endParaRPr lang="en-US" altLang="en-US"/>
          </a:p>
          <a:p>
            <a:r>
              <a:rPr lang="en-US" altLang="en-US"/>
              <a:t>(</a:t>
            </a:r>
            <a:r>
              <a:rPr lang="en-US" altLang="en-US" i="1"/>
              <a:t>Or:</a:t>
            </a:r>
            <a:r>
              <a:rPr lang="en-US" altLang="en-US"/>
              <a:t> brute-force Fourier series, polynomial convergence)</a:t>
            </a:r>
          </a:p>
        </p:txBody>
      </p:sp>
      <p:sp>
        <p:nvSpPr>
          <p:cNvPr id="8202" name="Text Box 10">
            <a:extLst>
              <a:ext uri="{FF2B5EF4-FFF2-40B4-BE49-F238E27FC236}">
                <a16:creationId xmlns:a16="http://schemas.microsoft.com/office/drawing/2014/main" id="{723D6DC4-4248-B941-98EE-97E98C1C415C}"/>
              </a:ext>
            </a:extLst>
          </p:cNvPr>
          <p:cNvSpPr txBox="1">
            <a:spLocks noChangeArrowheads="1"/>
          </p:cNvSpPr>
          <p:nvPr/>
        </p:nvSpPr>
        <p:spPr bwMode="auto">
          <a:xfrm>
            <a:off x="2362200" y="2590800"/>
            <a:ext cx="37084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latin typeface="Times" charset="0"/>
                <a:ea typeface="ＭＳ Ｐゴシック" charset="0"/>
              </a:rPr>
              <a:t>e.g. Mie scattering of light by a sphere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E5C5171-0EF7-B04E-863E-03ACA13A21D5}"/>
              </a:ext>
            </a:extLst>
          </p:cNvPr>
          <p:cNvSpPr>
            <a:spLocks noGrp="1" noChangeArrowheads="1"/>
          </p:cNvSpPr>
          <p:nvPr>
            <p:ph type="title"/>
          </p:nvPr>
        </p:nvSpPr>
        <p:spPr>
          <a:xfrm>
            <a:off x="152400" y="76200"/>
            <a:ext cx="8839200" cy="914400"/>
          </a:xfrm>
        </p:spPr>
        <p:txBody>
          <a:bodyPr/>
          <a:lstStyle/>
          <a:p>
            <a:pPr eaLnBrk="1" hangingPunct="1"/>
            <a:r>
              <a:rPr lang="en-US" altLang="en-US" sz="3600"/>
              <a:t>Failure of Photonic-crystal </a:t>
            </a:r>
            <a:r>
              <a:rPr lang="en-US" altLang="en-US" sz="3600">
                <a:latin typeface="Arial" panose="020B0604020202020204" pitchFamily="34" charset="0"/>
              </a:rPr>
              <a:t>“</a:t>
            </a:r>
            <a:r>
              <a:rPr lang="en-US" altLang="ja-JP" sz="3600"/>
              <a:t>pseudo-PML</a:t>
            </a:r>
            <a:r>
              <a:rPr lang="en-US" altLang="en-US" sz="3600">
                <a:latin typeface="Arial" panose="020B0604020202020204" pitchFamily="34" charset="0"/>
              </a:rPr>
              <a:t>”</a:t>
            </a:r>
            <a:endParaRPr lang="en-US" altLang="en-US" sz="3600"/>
          </a:p>
        </p:txBody>
      </p:sp>
      <p:pic>
        <p:nvPicPr>
          <p:cNvPr id="25603" name="Picture 3">
            <a:extLst>
              <a:ext uri="{FF2B5EF4-FFF2-40B4-BE49-F238E27FC236}">
                <a16:creationId xmlns:a16="http://schemas.microsoft.com/office/drawing/2014/main" id="{C6E9DBCF-9714-9D44-BEBD-49AAAD7C3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143000"/>
            <a:ext cx="7264400" cy="5572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5604" name="Text Box 4">
            <a:extLst>
              <a:ext uri="{FF2B5EF4-FFF2-40B4-BE49-F238E27FC236}">
                <a16:creationId xmlns:a16="http://schemas.microsoft.com/office/drawing/2014/main" id="{80366338-EF27-8D4F-9889-DA2FCFDA04C3}"/>
              </a:ext>
            </a:extLst>
          </p:cNvPr>
          <p:cNvSpPr txBox="1">
            <a:spLocks noChangeArrowheads="1"/>
          </p:cNvSpPr>
          <p:nvPr/>
        </p:nvSpPr>
        <p:spPr bwMode="auto">
          <a:xfrm>
            <a:off x="7239000" y="1343025"/>
            <a:ext cx="1905000" cy="45243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solidFill>
                  <a:srgbClr val="0000FF"/>
                </a:solidFill>
              </a:rPr>
              <a:t>1d test case:</a:t>
            </a:r>
            <a:endParaRPr lang="en-US" altLang="en-US"/>
          </a:p>
          <a:p>
            <a:pPr algn="ctr"/>
            <a:endParaRPr lang="en-US" altLang="en-US"/>
          </a:p>
          <a:p>
            <a:pPr algn="ctr"/>
            <a:r>
              <a:rPr lang="en-US" altLang="en-US"/>
              <a:t>(pseudo-)</a:t>
            </a:r>
          </a:p>
          <a:p>
            <a:pPr algn="ctr"/>
            <a:r>
              <a:rPr lang="en-US" altLang="en-US"/>
              <a:t>PML in</a:t>
            </a:r>
          </a:p>
          <a:p>
            <a:pPr algn="ctr"/>
            <a:r>
              <a:rPr lang="en-US" altLang="en-US"/>
              <a:t>periodic </a:t>
            </a:r>
            <a:r>
              <a:rPr lang="en-US" altLang="en-US" i="1">
                <a:latin typeface="Symbol" pitchFamily="2" charset="2"/>
              </a:rPr>
              <a:t>ε</a:t>
            </a:r>
            <a:endParaRPr lang="en-US" altLang="en-US"/>
          </a:p>
          <a:p>
            <a:pPr algn="ctr"/>
            <a:r>
              <a:rPr lang="en-US" altLang="en-US">
                <a:solidFill>
                  <a:srgbClr val="FF0000"/>
                </a:solidFill>
              </a:rPr>
              <a:t>reflection</a:t>
            </a:r>
          </a:p>
          <a:p>
            <a:pPr algn="ctr"/>
            <a:r>
              <a:rPr lang="en-US" altLang="en-US">
                <a:solidFill>
                  <a:srgbClr val="FF0000"/>
                </a:solidFill>
              </a:rPr>
              <a:t>doesn</a:t>
            </a:r>
            <a:r>
              <a:rPr lang="en-US" altLang="en-US">
                <a:solidFill>
                  <a:srgbClr val="FF0000"/>
                </a:solidFill>
                <a:latin typeface="Arial" panose="020B0604020202020204" pitchFamily="34" charset="0"/>
              </a:rPr>
              <a:t>’</a:t>
            </a:r>
            <a:r>
              <a:rPr lang="en-US" altLang="ja-JP">
                <a:solidFill>
                  <a:srgbClr val="FF0000"/>
                </a:solidFill>
              </a:rPr>
              <a:t>t </a:t>
            </a:r>
            <a:r>
              <a:rPr lang="en-US" altLang="ja-JP">
                <a:solidFill>
                  <a:srgbClr val="FF0000"/>
                </a:solidFill>
                <a:sym typeface="Symbol" pitchFamily="2" charset="2"/>
              </a:rPr>
              <a:t>→</a:t>
            </a:r>
            <a:r>
              <a:rPr lang="en-US" altLang="ja-JP">
                <a:solidFill>
                  <a:srgbClr val="FF0000"/>
                </a:solidFill>
              </a:rPr>
              <a:t> 0</a:t>
            </a:r>
          </a:p>
          <a:p>
            <a:pPr algn="ctr"/>
            <a:r>
              <a:rPr lang="en-US" altLang="en-US"/>
              <a:t>as ∆x </a:t>
            </a:r>
            <a:r>
              <a:rPr lang="en-US" altLang="en-US">
                <a:sym typeface="Symbol" pitchFamily="2" charset="2"/>
              </a:rPr>
              <a:t>→</a:t>
            </a:r>
            <a:r>
              <a:rPr lang="en-US" altLang="en-US"/>
              <a:t> 0</a:t>
            </a:r>
          </a:p>
          <a:p>
            <a:pPr algn="ctr"/>
            <a:endParaRPr lang="en-US" altLang="en-US"/>
          </a:p>
          <a:p>
            <a:pPr algn="ctr"/>
            <a:r>
              <a:rPr lang="en-US" altLang="en-US"/>
              <a:t>… similar</a:t>
            </a:r>
          </a:p>
          <a:p>
            <a:pPr algn="ctr"/>
            <a:r>
              <a:rPr lang="en-US" altLang="en-US"/>
              <a:t>to </a:t>
            </a:r>
            <a:r>
              <a:rPr lang="en-US" altLang="en-US">
                <a:solidFill>
                  <a:srgbClr val="FF0000"/>
                </a:solidFill>
              </a:rPr>
              <a:t>non-PML</a:t>
            </a:r>
          </a:p>
          <a:p>
            <a:pPr algn="ctr"/>
            <a:r>
              <a:rPr lang="en-US" altLang="en-US">
                <a:solidFill>
                  <a:srgbClr val="FF0000"/>
                </a:solidFill>
              </a:rPr>
              <a:t>scalar </a:t>
            </a:r>
            <a:r>
              <a:rPr lang="en-US" altLang="en-US">
                <a:solidFill>
                  <a:srgbClr val="FF0000"/>
                </a:solidFill>
                <a:latin typeface="Symbol" pitchFamily="2" charset="2"/>
              </a:rPr>
              <a:t>σ</a:t>
            </a:r>
            <a:endParaRPr lang="en-US" altLang="en-US"/>
          </a:p>
        </p:txBody>
      </p:sp>
      <p:sp>
        <p:nvSpPr>
          <p:cNvPr id="25605" name="Rectangle 5">
            <a:extLst>
              <a:ext uri="{FF2B5EF4-FFF2-40B4-BE49-F238E27FC236}">
                <a16:creationId xmlns:a16="http://schemas.microsoft.com/office/drawing/2014/main" id="{2E077C66-311F-2E4A-A7A5-2B8B215F967A}"/>
              </a:ext>
            </a:extLst>
          </p:cNvPr>
          <p:cNvSpPr>
            <a:spLocks noChangeArrowheads="1"/>
          </p:cNvSpPr>
          <p:nvPr/>
        </p:nvSpPr>
        <p:spPr bwMode="auto">
          <a:xfrm>
            <a:off x="625475" y="4114800"/>
            <a:ext cx="1981200" cy="2209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6" name="Rectangle 6">
            <a:extLst>
              <a:ext uri="{FF2B5EF4-FFF2-40B4-BE49-F238E27FC236}">
                <a16:creationId xmlns:a16="http://schemas.microsoft.com/office/drawing/2014/main" id="{5B6EE498-9414-DD45-A2A6-C31674CFCA9B}"/>
              </a:ext>
            </a:extLst>
          </p:cNvPr>
          <p:cNvSpPr>
            <a:spLocks noChangeArrowheads="1"/>
          </p:cNvSpPr>
          <p:nvPr/>
        </p:nvSpPr>
        <p:spPr bwMode="auto">
          <a:xfrm>
            <a:off x="1905000" y="4216400"/>
            <a:ext cx="1498600" cy="20828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25607" name="Text Box 7">
            <a:extLst>
              <a:ext uri="{FF2B5EF4-FFF2-40B4-BE49-F238E27FC236}">
                <a16:creationId xmlns:a16="http://schemas.microsoft.com/office/drawing/2014/main" id="{0EC18CDC-1EBF-094D-B92E-F37622374305}"/>
              </a:ext>
            </a:extLst>
          </p:cNvPr>
          <p:cNvSpPr txBox="1">
            <a:spLocks noChangeArrowheads="1"/>
          </p:cNvSpPr>
          <p:nvPr/>
        </p:nvSpPr>
        <p:spPr bwMode="auto">
          <a:xfrm>
            <a:off x="746125" y="4119563"/>
            <a:ext cx="2693988" cy="1016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000">
                <a:solidFill>
                  <a:schemeClr val="accent2"/>
                </a:solidFill>
              </a:rPr>
              <a:t>in uniform </a:t>
            </a:r>
            <a:r>
              <a:rPr lang="en-US" altLang="en-US" sz="2000">
                <a:solidFill>
                  <a:schemeClr val="accent2"/>
                </a:solidFill>
                <a:latin typeface="Symbol" pitchFamily="2" charset="2"/>
              </a:rPr>
              <a:t>ε</a:t>
            </a:r>
            <a:r>
              <a:rPr lang="en-US" altLang="en-US" sz="2000">
                <a:solidFill>
                  <a:schemeClr val="accent2"/>
                </a:solidFill>
              </a:rPr>
              <a:t>=1 medium,</a:t>
            </a:r>
          </a:p>
          <a:p>
            <a:pPr algn="ctr"/>
            <a:r>
              <a:rPr lang="en-US" altLang="en-US" sz="2000">
                <a:solidFill>
                  <a:schemeClr val="accent2"/>
                </a:solidFill>
              </a:rPr>
              <a:t>PML reflection </a:t>
            </a:r>
            <a:r>
              <a:rPr lang="en-US" altLang="en-US" sz="2000">
                <a:solidFill>
                  <a:schemeClr val="accent2"/>
                </a:solidFill>
                <a:sym typeface="Symbol" pitchFamily="2" charset="2"/>
              </a:rPr>
              <a:t>→ 0</a:t>
            </a:r>
          </a:p>
          <a:p>
            <a:pPr algn="ctr"/>
            <a:r>
              <a:rPr lang="en-US" altLang="en-US" sz="2000">
                <a:solidFill>
                  <a:schemeClr val="accent2"/>
                </a:solidFill>
                <a:sym typeface="Symbol" pitchFamily="2" charset="2"/>
              </a:rPr>
              <a:t>for exact wave equation</a:t>
            </a:r>
          </a:p>
        </p:txBody>
      </p:sp>
      <p:sp>
        <p:nvSpPr>
          <p:cNvPr id="25608" name="Text Box 8">
            <a:extLst>
              <a:ext uri="{FF2B5EF4-FFF2-40B4-BE49-F238E27FC236}">
                <a16:creationId xmlns:a16="http://schemas.microsoft.com/office/drawing/2014/main" id="{4D9BDD3B-65D6-3D49-AB62-AB423EA7698F}"/>
              </a:ext>
            </a:extLst>
          </p:cNvPr>
          <p:cNvSpPr txBox="1">
            <a:spLocks noChangeArrowheads="1"/>
          </p:cNvSpPr>
          <p:nvPr/>
        </p:nvSpPr>
        <p:spPr bwMode="auto">
          <a:xfrm>
            <a:off x="2349500" y="838200"/>
            <a:ext cx="42037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36862585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187A8CF5-6F29-AD4E-8498-10FC33AF6294}"/>
              </a:ext>
            </a:extLst>
          </p:cNvPr>
          <p:cNvSpPr>
            <a:spLocks noGrp="1" noChangeArrowheads="1"/>
          </p:cNvSpPr>
          <p:nvPr>
            <p:ph type="title"/>
          </p:nvPr>
        </p:nvSpPr>
        <p:spPr>
          <a:xfrm>
            <a:off x="152400" y="152400"/>
            <a:ext cx="8839200" cy="1143000"/>
          </a:xfrm>
        </p:spPr>
        <p:txBody>
          <a:bodyPr/>
          <a:lstStyle/>
          <a:p>
            <a:pPr eaLnBrk="1" hangingPunct="1"/>
            <a:r>
              <a:rPr lang="en-US" altLang="en-US"/>
              <a:t>Redemption of the pseudo-PML:</a:t>
            </a:r>
            <a:br>
              <a:rPr lang="en-US" altLang="en-US"/>
            </a:br>
            <a:r>
              <a:rPr lang="en-US" altLang="en-US" i="1"/>
              <a:t>slow (“adiabatic”) absorption turn-on</a:t>
            </a:r>
            <a:endParaRPr lang="en-US" altLang="en-US"/>
          </a:p>
        </p:txBody>
      </p:sp>
      <p:pic>
        <p:nvPicPr>
          <p:cNvPr id="26627" name="Picture 3">
            <a:extLst>
              <a:ext uri="{FF2B5EF4-FFF2-40B4-BE49-F238E27FC236}">
                <a16:creationId xmlns:a16="http://schemas.microsoft.com/office/drawing/2014/main" id="{D97CDAB3-F545-8F42-AF3C-45CF2AB227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5854700" cy="464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6628" name="Picture 4">
            <a:extLst>
              <a:ext uri="{FF2B5EF4-FFF2-40B4-BE49-F238E27FC236}">
                <a16:creationId xmlns:a16="http://schemas.microsoft.com/office/drawing/2014/main" id="{571A8B90-8A48-794C-A793-F756A2ADE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1752600"/>
            <a:ext cx="2159000" cy="442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6629" name="Picture 5">
            <a:extLst>
              <a:ext uri="{FF2B5EF4-FFF2-40B4-BE49-F238E27FC236}">
                <a16:creationId xmlns:a16="http://schemas.microsoft.com/office/drawing/2014/main" id="{B0E7B1C1-A7B0-A846-B3D5-39CAC8EF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724400"/>
            <a:ext cx="2406650" cy="619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6630" name="Text Box 6">
            <a:extLst>
              <a:ext uri="{FF2B5EF4-FFF2-40B4-BE49-F238E27FC236}">
                <a16:creationId xmlns:a16="http://schemas.microsoft.com/office/drawing/2014/main" id="{15BF0710-9B50-6A49-A593-E6BD371838DF}"/>
              </a:ext>
            </a:extLst>
          </p:cNvPr>
          <p:cNvSpPr txBox="1">
            <a:spLocks noChangeArrowheads="1"/>
          </p:cNvSpPr>
          <p:nvPr/>
        </p:nvSpPr>
        <p:spPr bwMode="auto">
          <a:xfrm>
            <a:off x="6138863" y="2362200"/>
            <a:ext cx="2884487" cy="2678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i="1" dirty="0">
                <a:solidFill>
                  <a:srgbClr val="FF0000"/>
                </a:solidFill>
                <a:latin typeface="Times" charset="0"/>
                <a:ea typeface="ＭＳ Ｐゴシック" charset="0"/>
              </a:rPr>
              <a:t>Any</a:t>
            </a:r>
            <a:r>
              <a:rPr lang="en-US" dirty="0">
                <a:solidFill>
                  <a:srgbClr val="FF0000"/>
                </a:solidFill>
                <a:latin typeface="Times" charset="0"/>
                <a:ea typeface="ＭＳ Ｐゴシック" charset="0"/>
              </a:rPr>
              <a:t> absorber,</a:t>
            </a:r>
          </a:p>
          <a:p>
            <a:pPr algn="ctr">
              <a:defRPr/>
            </a:pPr>
            <a:r>
              <a:rPr lang="en-US" dirty="0">
                <a:solidFill>
                  <a:srgbClr val="FF0000"/>
                </a:solidFill>
                <a:latin typeface="Times" charset="0"/>
                <a:ea typeface="ＭＳ Ｐゴシック" charset="0"/>
              </a:rPr>
              <a:t>turned on gradually</a:t>
            </a:r>
            <a:endParaRPr lang="en-US" dirty="0">
              <a:latin typeface="Times" charset="0"/>
              <a:ea typeface="ＭＳ Ｐゴシック" charset="0"/>
            </a:endParaRPr>
          </a:p>
          <a:p>
            <a:pPr algn="ctr">
              <a:defRPr/>
            </a:pPr>
            <a:r>
              <a:rPr lang="en-US" dirty="0">
                <a:latin typeface="Times" charset="0"/>
                <a:ea typeface="ＭＳ Ｐゴシック" charset="0"/>
              </a:rPr>
              <a:t>enough, will have</a:t>
            </a:r>
          </a:p>
          <a:p>
            <a:pPr algn="ctr">
              <a:defRPr/>
            </a:pPr>
            <a:r>
              <a:rPr lang="en-US" dirty="0">
                <a:solidFill>
                  <a:srgbClr val="FF0000"/>
                </a:solidFill>
                <a:latin typeface="Times" charset="0"/>
                <a:ea typeface="ＭＳ Ｐゴシック" charset="0"/>
              </a:rPr>
              <a:t>reflections </a:t>
            </a:r>
            <a:r>
              <a:rPr lang="en-US" dirty="0">
                <a:solidFill>
                  <a:srgbClr val="FF0000"/>
                </a:solidFill>
                <a:latin typeface="Times" charset="0"/>
                <a:ea typeface="ＭＳ Ｐゴシック" charset="0"/>
                <a:sym typeface="Symbol" charset="0"/>
              </a:rPr>
              <a:t>→ 0</a:t>
            </a:r>
            <a:r>
              <a:rPr lang="en-US" dirty="0">
                <a:latin typeface="Times" charset="0"/>
                <a:ea typeface="ＭＳ Ｐゴシック" charset="0"/>
                <a:sym typeface="Symbol" charset="0"/>
              </a:rPr>
              <a:t>!</a:t>
            </a:r>
          </a:p>
          <a:p>
            <a:pPr algn="ctr">
              <a:defRPr/>
            </a:pPr>
            <a:endParaRPr lang="en-US" dirty="0">
              <a:latin typeface="Times" charset="0"/>
              <a:ea typeface="ＭＳ Ｐゴシック" charset="0"/>
              <a:sym typeface="Symbol" charset="0"/>
            </a:endParaRPr>
          </a:p>
          <a:p>
            <a:pPr algn="ctr">
              <a:defRPr/>
            </a:pPr>
            <a:r>
              <a:rPr lang="en-US" dirty="0">
                <a:solidFill>
                  <a:srgbClr val="0000FF"/>
                </a:solidFill>
                <a:latin typeface="Times" charset="0"/>
                <a:ea typeface="ＭＳ Ｐゴシック" charset="0"/>
                <a:sym typeface="Symbol" charset="0"/>
              </a:rPr>
              <a:t>PML</a:t>
            </a:r>
            <a:r>
              <a:rPr lang="en-US" dirty="0">
                <a:latin typeface="Times" charset="0"/>
                <a:ea typeface="ＭＳ Ｐゴシック" charset="0"/>
                <a:sym typeface="Symbol" charset="0"/>
              </a:rPr>
              <a:t> (when it works)</a:t>
            </a:r>
          </a:p>
          <a:p>
            <a:pPr algn="ctr">
              <a:defRPr/>
            </a:pPr>
            <a:r>
              <a:rPr lang="en-US" dirty="0">
                <a:latin typeface="Times" charset="0"/>
                <a:ea typeface="ＭＳ Ｐゴシック" charset="0"/>
                <a:sym typeface="Symbol" charset="0"/>
              </a:rPr>
              <a:t>just </a:t>
            </a:r>
            <a:r>
              <a:rPr lang="en-US" dirty="0">
                <a:solidFill>
                  <a:srgbClr val="0000FF"/>
                </a:solidFill>
                <a:latin typeface="Times" charset="0"/>
                <a:ea typeface="ＭＳ Ｐゴシック" charset="0"/>
                <a:sym typeface="Symbol" charset="0"/>
              </a:rPr>
              <a:t>helps coefficient</a:t>
            </a:r>
            <a:r>
              <a:rPr lang="en-US" dirty="0">
                <a:latin typeface="Times" charset="0"/>
                <a:ea typeface="ＭＳ Ｐゴシック" charset="0"/>
                <a:sym typeface="Symbol" charset="0"/>
              </a:rPr>
              <a:t>.</a:t>
            </a:r>
            <a:endParaRPr lang="en-US" i="1" dirty="0">
              <a:latin typeface="Times" charset="0"/>
              <a:ea typeface="ＭＳ Ｐゴシック" charset="0"/>
            </a:endParaRPr>
          </a:p>
        </p:txBody>
      </p:sp>
      <p:sp>
        <p:nvSpPr>
          <p:cNvPr id="26631" name="Text Box 7">
            <a:extLst>
              <a:ext uri="{FF2B5EF4-FFF2-40B4-BE49-F238E27FC236}">
                <a16:creationId xmlns:a16="http://schemas.microsoft.com/office/drawing/2014/main" id="{83FCD381-0261-EA40-A6C3-25885297A7A5}"/>
              </a:ext>
            </a:extLst>
          </p:cNvPr>
          <p:cNvSpPr txBox="1">
            <a:spLocks noChangeArrowheads="1"/>
          </p:cNvSpPr>
          <p:nvPr/>
        </p:nvSpPr>
        <p:spPr bwMode="auto">
          <a:xfrm>
            <a:off x="2362200" y="1339850"/>
            <a:ext cx="4203700"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600">
                <a:latin typeface="Times" charset="0"/>
                <a:ea typeface="ＭＳ Ｐゴシック" charset="0"/>
              </a:rPr>
              <a:t>[ Oskooi </a:t>
            </a:r>
            <a:r>
              <a:rPr lang="en-US" sz="1600" i="1">
                <a:latin typeface="Times" charset="0"/>
                <a:ea typeface="ＭＳ Ｐゴシック" charset="0"/>
              </a:rPr>
              <a:t>et al</a:t>
            </a:r>
            <a:r>
              <a:rPr lang="en-US" sz="1600">
                <a:latin typeface="Times" charset="0"/>
                <a:ea typeface="ＭＳ Ｐゴシック" charset="0"/>
              </a:rPr>
              <a:t>, </a:t>
            </a:r>
            <a:r>
              <a:rPr lang="en-US" sz="1600" i="1">
                <a:latin typeface="Times" charset="0"/>
                <a:ea typeface="ＭＳ Ｐゴシック" charset="0"/>
              </a:rPr>
              <a:t>Optics Express</a:t>
            </a:r>
            <a:r>
              <a:rPr lang="en-US" sz="1600">
                <a:latin typeface="Times" charset="0"/>
                <a:ea typeface="ＭＳ Ｐゴシック" charset="0"/>
              </a:rPr>
              <a:t> </a:t>
            </a:r>
            <a:r>
              <a:rPr lang="en-US" sz="1600" b="1">
                <a:latin typeface="Times" charset="0"/>
                <a:ea typeface="ＭＳ Ｐゴシック" charset="0"/>
              </a:rPr>
              <a:t>16</a:t>
            </a:r>
            <a:r>
              <a:rPr lang="en-US" sz="1600">
                <a:latin typeface="Times" charset="0"/>
                <a:ea typeface="ＭＳ Ｐゴシック" charset="0"/>
              </a:rPr>
              <a:t>, 11376 (2008) ]</a:t>
            </a:r>
          </a:p>
        </p:txBody>
      </p:sp>
    </p:spTree>
    <p:extLst>
      <p:ext uri="{BB962C8B-B14F-4D97-AF65-F5344CB8AC3E}">
        <p14:creationId xmlns:p14="http://schemas.microsoft.com/office/powerpoint/2010/main" val="6650482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0442-0B11-5D4C-A0BA-2048B64844BA}"/>
              </a:ext>
            </a:extLst>
          </p:cNvPr>
          <p:cNvSpPr>
            <a:spLocks noGrp="1"/>
          </p:cNvSpPr>
          <p:nvPr>
            <p:ph type="title"/>
          </p:nvPr>
        </p:nvSpPr>
        <p:spPr>
          <a:xfrm>
            <a:off x="152400" y="152400"/>
            <a:ext cx="8839200" cy="1143000"/>
          </a:xfrm>
        </p:spPr>
        <p:txBody>
          <a:bodyPr/>
          <a:lstStyle/>
          <a:p>
            <a:pPr>
              <a:defRPr/>
            </a:pPr>
            <a:r>
              <a:rPr lang="en-US" dirty="0"/>
              <a:t>What about </a:t>
            </a:r>
            <a:r>
              <a:rPr lang="en-US" dirty="0" err="1"/>
              <a:t>DtN</a:t>
            </a:r>
            <a:r>
              <a:rPr lang="en-US" dirty="0"/>
              <a:t> / RCWA / Bloch-mode-expansion / SIE methods?</a:t>
            </a:r>
          </a:p>
        </p:txBody>
      </p:sp>
      <p:sp>
        <p:nvSpPr>
          <p:cNvPr id="73730" name="TextBox 2">
            <a:extLst>
              <a:ext uri="{FF2B5EF4-FFF2-40B4-BE49-F238E27FC236}">
                <a16:creationId xmlns:a16="http://schemas.microsoft.com/office/drawing/2014/main" id="{42D4FC13-1A32-E849-BF9E-259B35D74B88}"/>
              </a:ext>
            </a:extLst>
          </p:cNvPr>
          <p:cNvSpPr txBox="1">
            <a:spLocks noChangeArrowheads="1"/>
          </p:cNvSpPr>
          <p:nvPr/>
        </p:nvSpPr>
        <p:spPr bwMode="auto">
          <a:xfrm>
            <a:off x="152400" y="1447800"/>
            <a:ext cx="88868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useful, nice methods that can impose </a:t>
            </a:r>
            <a:r>
              <a:rPr lang="en-US" altLang="en-US"/>
              <a:t>outgoing boundary conditions</a:t>
            </a:r>
          </a:p>
          <a:p>
            <a:r>
              <a:rPr lang="en-US" altLang="en-US"/>
              <a:t>     exactly</a:t>
            </a:r>
            <a:r>
              <a:rPr lang="en-US" altLang="en-US">
                <a:solidFill>
                  <a:srgbClr val="0000FF"/>
                </a:solidFill>
              </a:rPr>
              <a:t>, once the Green’s function / Bloch modes computed</a:t>
            </a:r>
          </a:p>
        </p:txBody>
      </p:sp>
      <p:sp>
        <p:nvSpPr>
          <p:cNvPr id="73731" name="TextBox 21">
            <a:extLst>
              <a:ext uri="{FF2B5EF4-FFF2-40B4-BE49-F238E27FC236}">
                <a16:creationId xmlns:a16="http://schemas.microsoft.com/office/drawing/2014/main" id="{E44BDA61-1776-2C48-9602-BCF549BE9B8E}"/>
              </a:ext>
            </a:extLst>
          </p:cNvPr>
          <p:cNvSpPr txBox="1">
            <a:spLocks noChangeArrowheads="1"/>
          </p:cNvSpPr>
          <p:nvPr/>
        </p:nvSpPr>
        <p:spPr bwMode="auto">
          <a:xfrm>
            <a:off x="715963" y="3067050"/>
            <a:ext cx="56086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challenge</a:t>
            </a:r>
            <a:r>
              <a:rPr lang="en-US" altLang="en-US"/>
              <a:t> problem for any method:</a:t>
            </a:r>
          </a:p>
          <a:p>
            <a:r>
              <a:rPr lang="en-US" altLang="en-US">
                <a:solidFill>
                  <a:srgbClr val="FF0000"/>
                </a:solidFill>
              </a:rPr>
              <a:t>periodic 3d dielectric waveguide bend in air</a:t>
            </a:r>
          </a:p>
          <a:p>
            <a:r>
              <a:rPr lang="en-US" altLang="en-US">
                <a:solidFill>
                  <a:srgbClr val="000000"/>
                </a:solidFill>
              </a:rPr>
              <a:t>  (note: </a:t>
            </a:r>
            <a:r>
              <a:rPr lang="en-US" altLang="en-US" i="1">
                <a:solidFill>
                  <a:srgbClr val="000000"/>
                </a:solidFill>
              </a:rPr>
              <a:t>both</a:t>
            </a:r>
            <a:r>
              <a:rPr lang="en-US" altLang="en-US">
                <a:solidFill>
                  <a:srgbClr val="000000"/>
                </a:solidFill>
              </a:rPr>
              <a:t> guided and radiating modes!)</a:t>
            </a:r>
          </a:p>
        </p:txBody>
      </p:sp>
      <p:sp>
        <p:nvSpPr>
          <p:cNvPr id="73732" name="TextBox 22">
            <a:extLst>
              <a:ext uri="{FF2B5EF4-FFF2-40B4-BE49-F238E27FC236}">
                <a16:creationId xmlns:a16="http://schemas.microsoft.com/office/drawing/2014/main" id="{B171818C-9BEA-0143-94B1-CCD83999F718}"/>
              </a:ext>
            </a:extLst>
          </p:cNvPr>
          <p:cNvSpPr txBox="1">
            <a:spLocks noChangeArrowheads="1"/>
          </p:cNvSpPr>
          <p:nvPr/>
        </p:nvSpPr>
        <p:spPr bwMode="auto">
          <a:xfrm>
            <a:off x="201613" y="5867400"/>
            <a:ext cx="88661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DtN / Green’s function / Bloch modes (incl. radiation!) </a:t>
            </a:r>
            <a:r>
              <a:rPr lang="en-US" altLang="en-US">
                <a:solidFill>
                  <a:srgbClr val="0000FF"/>
                </a:solidFill>
              </a:rPr>
              <a:t>expensive</a:t>
            </a:r>
          </a:p>
        </p:txBody>
      </p:sp>
      <p:grpSp>
        <p:nvGrpSpPr>
          <p:cNvPr id="73733" name="Group 33">
            <a:extLst>
              <a:ext uri="{FF2B5EF4-FFF2-40B4-BE49-F238E27FC236}">
                <a16:creationId xmlns:a16="http://schemas.microsoft.com/office/drawing/2014/main" id="{9AB882D2-D34B-644F-9BC4-6F229F2A9483}"/>
              </a:ext>
            </a:extLst>
          </p:cNvPr>
          <p:cNvGrpSpPr>
            <a:grpSpLocks/>
          </p:cNvGrpSpPr>
          <p:nvPr/>
        </p:nvGrpSpPr>
        <p:grpSpPr bwMode="auto">
          <a:xfrm>
            <a:off x="871538" y="2403475"/>
            <a:ext cx="7662862" cy="2625725"/>
            <a:chOff x="76200" y="2338140"/>
            <a:chExt cx="7662777" cy="2626000"/>
          </a:xfrm>
        </p:grpSpPr>
        <p:sp>
          <p:nvSpPr>
            <p:cNvPr id="5" name="Cube 4">
              <a:extLst>
                <a:ext uri="{FF2B5EF4-FFF2-40B4-BE49-F238E27FC236}">
                  <a16:creationId xmlns:a16="http://schemas.microsoft.com/office/drawing/2014/main" id="{BE6C0B54-FA2C-A147-AFFC-A5DE7EFD973E}"/>
                </a:ext>
              </a:extLst>
            </p:cNvPr>
            <p:cNvSpPr/>
            <p:nvPr/>
          </p:nvSpPr>
          <p:spPr bwMode="auto">
            <a:xfrm>
              <a:off x="5181543" y="2742995"/>
              <a:ext cx="2209775" cy="2133823"/>
            </a:xfrm>
            <a:prstGeom prst="cube">
              <a:avLst>
                <a:gd name="adj" fmla="val 87464"/>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Cube 3">
              <a:extLst>
                <a:ext uri="{FF2B5EF4-FFF2-40B4-BE49-F238E27FC236}">
                  <a16:creationId xmlns:a16="http://schemas.microsoft.com/office/drawing/2014/main" id="{3827973F-567F-324D-9127-D2BCC80E31F7}"/>
                </a:ext>
              </a:extLst>
            </p:cNvPr>
            <p:cNvSpPr/>
            <p:nvPr/>
          </p:nvSpPr>
          <p:spPr bwMode="auto">
            <a:xfrm>
              <a:off x="990590" y="4495779"/>
              <a:ext cx="4648148"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Cube 5">
              <a:extLst>
                <a:ext uri="{FF2B5EF4-FFF2-40B4-BE49-F238E27FC236}">
                  <a16:creationId xmlns:a16="http://schemas.microsoft.com/office/drawing/2014/main" id="{15F9D265-017F-0541-A4B5-9045F24DCF0C}"/>
                </a:ext>
              </a:extLst>
            </p:cNvPr>
            <p:cNvSpPr/>
            <p:nvPr/>
          </p:nvSpPr>
          <p:spPr bwMode="auto">
            <a:xfrm>
              <a:off x="1219187"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 name="Cube 6">
              <a:extLst>
                <a:ext uri="{FF2B5EF4-FFF2-40B4-BE49-F238E27FC236}">
                  <a16:creationId xmlns:a16="http://schemas.microsoft.com/office/drawing/2014/main" id="{3AE34F44-C71C-0540-B678-4A0524A592DC}"/>
                </a:ext>
              </a:extLst>
            </p:cNvPr>
            <p:cNvSpPr/>
            <p:nvPr/>
          </p:nvSpPr>
          <p:spPr bwMode="auto">
            <a:xfrm>
              <a:off x="1752581"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8" name="Cube 7">
              <a:extLst>
                <a:ext uri="{FF2B5EF4-FFF2-40B4-BE49-F238E27FC236}">
                  <a16:creationId xmlns:a16="http://schemas.microsoft.com/office/drawing/2014/main" id="{412F1126-B33D-834D-8820-376718D5C023}"/>
                </a:ext>
              </a:extLst>
            </p:cNvPr>
            <p:cNvSpPr/>
            <p:nvPr/>
          </p:nvSpPr>
          <p:spPr bwMode="auto">
            <a:xfrm>
              <a:off x="2285975"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9" name="Cube 8">
              <a:extLst>
                <a:ext uri="{FF2B5EF4-FFF2-40B4-BE49-F238E27FC236}">
                  <a16:creationId xmlns:a16="http://schemas.microsoft.com/office/drawing/2014/main" id="{D58737A2-226B-9A4A-9D4B-80F4397E5681}"/>
                </a:ext>
              </a:extLst>
            </p:cNvPr>
            <p:cNvSpPr/>
            <p:nvPr/>
          </p:nvSpPr>
          <p:spPr bwMode="auto">
            <a:xfrm>
              <a:off x="2819370"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Cube 9">
              <a:extLst>
                <a:ext uri="{FF2B5EF4-FFF2-40B4-BE49-F238E27FC236}">
                  <a16:creationId xmlns:a16="http://schemas.microsoft.com/office/drawing/2014/main" id="{8F266DB1-197F-1346-A8D5-4136CF179E63}"/>
                </a:ext>
              </a:extLst>
            </p:cNvPr>
            <p:cNvSpPr/>
            <p:nvPr/>
          </p:nvSpPr>
          <p:spPr bwMode="auto">
            <a:xfrm>
              <a:off x="3352764"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Cube 10">
              <a:extLst>
                <a:ext uri="{FF2B5EF4-FFF2-40B4-BE49-F238E27FC236}">
                  <a16:creationId xmlns:a16="http://schemas.microsoft.com/office/drawing/2014/main" id="{F4AF5187-DCD7-464E-A52A-04D0B15C8DEF}"/>
                </a:ext>
              </a:extLst>
            </p:cNvPr>
            <p:cNvSpPr/>
            <p:nvPr/>
          </p:nvSpPr>
          <p:spPr bwMode="auto">
            <a:xfrm>
              <a:off x="3886158"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Cube 11">
              <a:extLst>
                <a:ext uri="{FF2B5EF4-FFF2-40B4-BE49-F238E27FC236}">
                  <a16:creationId xmlns:a16="http://schemas.microsoft.com/office/drawing/2014/main" id="{1CA61CE0-7F21-2044-A1C5-A84B35536B2F}"/>
                </a:ext>
              </a:extLst>
            </p:cNvPr>
            <p:cNvSpPr/>
            <p:nvPr/>
          </p:nvSpPr>
          <p:spPr bwMode="auto">
            <a:xfrm>
              <a:off x="4419552"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Cube 12">
              <a:extLst>
                <a:ext uri="{FF2B5EF4-FFF2-40B4-BE49-F238E27FC236}">
                  <a16:creationId xmlns:a16="http://schemas.microsoft.com/office/drawing/2014/main" id="{0F51837A-9322-9C47-8FDD-66DCF30104AF}"/>
                </a:ext>
              </a:extLst>
            </p:cNvPr>
            <p:cNvSpPr/>
            <p:nvPr/>
          </p:nvSpPr>
          <p:spPr bwMode="auto">
            <a:xfrm>
              <a:off x="4952946" y="4583100"/>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Cube 14">
              <a:extLst>
                <a:ext uri="{FF2B5EF4-FFF2-40B4-BE49-F238E27FC236}">
                  <a16:creationId xmlns:a16="http://schemas.microsoft.com/office/drawing/2014/main" id="{77C954C5-4141-9842-ACB2-8B58B6AE8767}"/>
                </a:ext>
              </a:extLst>
            </p:cNvPr>
            <p:cNvSpPr/>
            <p:nvPr/>
          </p:nvSpPr>
          <p:spPr bwMode="auto">
            <a:xfrm>
              <a:off x="7140497" y="28858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Cube 15">
              <a:extLst>
                <a:ext uri="{FF2B5EF4-FFF2-40B4-BE49-F238E27FC236}">
                  <a16:creationId xmlns:a16="http://schemas.microsoft.com/office/drawing/2014/main" id="{4AA07640-672F-3040-9B7A-6D29F70304FD}"/>
                </a:ext>
              </a:extLst>
            </p:cNvPr>
            <p:cNvSpPr/>
            <p:nvPr/>
          </p:nvSpPr>
          <p:spPr bwMode="auto">
            <a:xfrm>
              <a:off x="6910311" y="312403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Cube 16">
              <a:extLst>
                <a:ext uri="{FF2B5EF4-FFF2-40B4-BE49-F238E27FC236}">
                  <a16:creationId xmlns:a16="http://schemas.microsoft.com/office/drawing/2014/main" id="{6324460F-7F21-134A-B968-6CB2E22E84C3}"/>
                </a:ext>
              </a:extLst>
            </p:cNvPr>
            <p:cNvSpPr/>
            <p:nvPr/>
          </p:nvSpPr>
          <p:spPr bwMode="auto">
            <a:xfrm>
              <a:off x="6680127" y="3362185"/>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8" name="Cube 17">
              <a:extLst>
                <a:ext uri="{FF2B5EF4-FFF2-40B4-BE49-F238E27FC236}">
                  <a16:creationId xmlns:a16="http://schemas.microsoft.com/office/drawing/2014/main" id="{743BF088-5779-E744-9800-AE3888C98DC6}"/>
                </a:ext>
              </a:extLst>
            </p:cNvPr>
            <p:cNvSpPr/>
            <p:nvPr/>
          </p:nvSpPr>
          <p:spPr bwMode="auto">
            <a:xfrm>
              <a:off x="6449941" y="358922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9" name="Cube 18">
              <a:extLst>
                <a:ext uri="{FF2B5EF4-FFF2-40B4-BE49-F238E27FC236}">
                  <a16:creationId xmlns:a16="http://schemas.microsoft.com/office/drawing/2014/main" id="{12AFCA05-A5E5-8345-85BF-6C874B769885}"/>
                </a:ext>
              </a:extLst>
            </p:cNvPr>
            <p:cNvSpPr/>
            <p:nvPr/>
          </p:nvSpPr>
          <p:spPr bwMode="auto">
            <a:xfrm>
              <a:off x="6219757" y="3827371"/>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0" name="Cube 19">
              <a:extLst>
                <a:ext uri="{FF2B5EF4-FFF2-40B4-BE49-F238E27FC236}">
                  <a16:creationId xmlns:a16="http://schemas.microsoft.com/office/drawing/2014/main" id="{C872E38D-1AD9-6E4E-968E-D081B946E8FA}"/>
                </a:ext>
              </a:extLst>
            </p:cNvPr>
            <p:cNvSpPr/>
            <p:nvPr/>
          </p:nvSpPr>
          <p:spPr bwMode="auto">
            <a:xfrm>
              <a:off x="5987984" y="4054408"/>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Cube 20">
              <a:extLst>
                <a:ext uri="{FF2B5EF4-FFF2-40B4-BE49-F238E27FC236}">
                  <a16:creationId xmlns:a16="http://schemas.microsoft.com/office/drawing/2014/main" id="{2BFF33CC-2811-7746-A7F0-C98D0424481D}"/>
                </a:ext>
              </a:extLst>
            </p:cNvPr>
            <p:cNvSpPr/>
            <p:nvPr/>
          </p:nvSpPr>
          <p:spPr bwMode="auto">
            <a:xfrm>
              <a:off x="5757799" y="4279856"/>
              <a:ext cx="380996" cy="381040"/>
            </a:xfrm>
            <a:prstGeom prst="cub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73751" name="Oval 25">
              <a:extLst>
                <a:ext uri="{FF2B5EF4-FFF2-40B4-BE49-F238E27FC236}">
                  <a16:creationId xmlns:a16="http://schemas.microsoft.com/office/drawing/2014/main" id="{7BECD620-45A5-1C40-B543-38643FF62090}"/>
                </a:ext>
              </a:extLst>
            </p:cNvPr>
            <p:cNvSpPr>
              <a:spLocks noChangeArrowheads="1"/>
            </p:cNvSpPr>
            <p:nvPr/>
          </p:nvSpPr>
          <p:spPr bwMode="auto">
            <a:xfrm>
              <a:off x="7620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2" name="Oval 26">
              <a:extLst>
                <a:ext uri="{FF2B5EF4-FFF2-40B4-BE49-F238E27FC236}">
                  <a16:creationId xmlns:a16="http://schemas.microsoft.com/office/drawing/2014/main" id="{8FCCF496-8EF5-E742-9B5A-6B0D9CEB9BF7}"/>
                </a:ext>
              </a:extLst>
            </p:cNvPr>
            <p:cNvSpPr>
              <a:spLocks noChangeArrowheads="1"/>
            </p:cNvSpPr>
            <p:nvPr/>
          </p:nvSpPr>
          <p:spPr bwMode="auto">
            <a:xfrm>
              <a:off x="5334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3" name="Oval 27">
              <a:extLst>
                <a:ext uri="{FF2B5EF4-FFF2-40B4-BE49-F238E27FC236}">
                  <a16:creationId xmlns:a16="http://schemas.microsoft.com/office/drawing/2014/main" id="{810E1863-47B1-7D44-8246-E0274BB3CD20}"/>
                </a:ext>
              </a:extLst>
            </p:cNvPr>
            <p:cNvSpPr>
              <a:spLocks noChangeArrowheads="1"/>
            </p:cNvSpPr>
            <p:nvPr/>
          </p:nvSpPr>
          <p:spPr bwMode="auto">
            <a:xfrm>
              <a:off x="3048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4" name="Oval 28">
              <a:extLst>
                <a:ext uri="{FF2B5EF4-FFF2-40B4-BE49-F238E27FC236}">
                  <a16:creationId xmlns:a16="http://schemas.microsoft.com/office/drawing/2014/main" id="{A24A2304-188D-B449-9740-0D75D68EE68E}"/>
                </a:ext>
              </a:extLst>
            </p:cNvPr>
            <p:cNvSpPr>
              <a:spLocks noChangeArrowheads="1"/>
            </p:cNvSpPr>
            <p:nvPr/>
          </p:nvSpPr>
          <p:spPr bwMode="auto">
            <a:xfrm>
              <a:off x="76200" y="464820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5" name="Oval 29">
              <a:extLst>
                <a:ext uri="{FF2B5EF4-FFF2-40B4-BE49-F238E27FC236}">
                  <a16:creationId xmlns:a16="http://schemas.microsoft.com/office/drawing/2014/main" id="{A5F4203C-9B6C-9549-BB64-766987F1859A}"/>
                </a:ext>
              </a:extLst>
            </p:cNvPr>
            <p:cNvSpPr>
              <a:spLocks noChangeArrowheads="1"/>
            </p:cNvSpPr>
            <p:nvPr/>
          </p:nvSpPr>
          <p:spPr bwMode="auto">
            <a:xfrm>
              <a:off x="7380259" y="262422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6" name="Oval 31">
              <a:extLst>
                <a:ext uri="{FF2B5EF4-FFF2-40B4-BE49-F238E27FC236}">
                  <a16:creationId xmlns:a16="http://schemas.microsoft.com/office/drawing/2014/main" id="{430779EB-13F9-C143-995D-92BB099BFEF0}"/>
                </a:ext>
              </a:extLst>
            </p:cNvPr>
            <p:cNvSpPr>
              <a:spLocks noChangeArrowheads="1"/>
            </p:cNvSpPr>
            <p:nvPr/>
          </p:nvSpPr>
          <p:spPr bwMode="auto">
            <a:xfrm>
              <a:off x="7521518" y="248118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73757" name="Oval 32">
              <a:extLst>
                <a:ext uri="{FF2B5EF4-FFF2-40B4-BE49-F238E27FC236}">
                  <a16:creationId xmlns:a16="http://schemas.microsoft.com/office/drawing/2014/main" id="{BD714C47-4DE4-E847-A0CC-F97DAA9E2C3A}"/>
                </a:ext>
              </a:extLst>
            </p:cNvPr>
            <p:cNvSpPr>
              <a:spLocks noChangeArrowheads="1"/>
            </p:cNvSpPr>
            <p:nvPr/>
          </p:nvSpPr>
          <p:spPr bwMode="auto">
            <a:xfrm>
              <a:off x="7662777" y="2338140"/>
              <a:ext cx="76200" cy="76200"/>
            </a:xfrm>
            <a:prstGeom prst="ellipse">
              <a:avLst/>
            </a:prstGeom>
            <a:solidFill>
              <a:schemeClr val="tx1"/>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Tree>
    <p:extLst>
      <p:ext uri="{BB962C8B-B14F-4D97-AF65-F5344CB8AC3E}">
        <p14:creationId xmlns:p14="http://schemas.microsoft.com/office/powerpoint/2010/main" val="2587923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4BB52DB-1D81-254F-95D0-FA20183AAC5E}"/>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Computational </a:t>
            </a:r>
            <a:r>
              <a:rPr lang="en-US" dirty="0" err="1">
                <a:solidFill>
                  <a:srgbClr val="0000FF"/>
                </a:solidFill>
                <a:cs typeface="+mj-cs"/>
              </a:rPr>
              <a:t>Nanophotonics</a:t>
            </a:r>
            <a:r>
              <a:rPr lang="en-US" dirty="0">
                <a:solidFill>
                  <a:srgbClr val="0000FF"/>
                </a:solidFill>
                <a:cs typeface="+mj-cs"/>
              </a:rPr>
              <a:t>:</a:t>
            </a:r>
            <a:br>
              <a:rPr lang="en-US" dirty="0">
                <a:cs typeface="+mj-cs"/>
              </a:rPr>
            </a:br>
            <a:r>
              <a:rPr lang="en-US" dirty="0">
                <a:solidFill>
                  <a:srgbClr val="FF0000"/>
                </a:solidFill>
                <a:cs typeface="+mj-cs"/>
              </a:rPr>
              <a:t>Sources &amp; Integral Equations</a:t>
            </a:r>
            <a:endParaRPr lang="en-US" dirty="0">
              <a:cs typeface="+mj-cs"/>
            </a:endParaRPr>
          </a:p>
        </p:txBody>
      </p:sp>
      <p:sp>
        <p:nvSpPr>
          <p:cNvPr id="2051" name="Rectangle 3">
            <a:extLst>
              <a:ext uri="{FF2B5EF4-FFF2-40B4-BE49-F238E27FC236}">
                <a16:creationId xmlns:a16="http://schemas.microsoft.com/office/drawing/2014/main" id="{92DE69CD-FA09-E94E-8A99-4D7C27A0A403}"/>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3911750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5BE0D-36D3-F140-BC11-140918F902C9}"/>
              </a:ext>
            </a:extLst>
          </p:cNvPr>
          <p:cNvSpPr>
            <a:spLocks noGrp="1"/>
          </p:cNvSpPr>
          <p:nvPr>
            <p:ph type="title"/>
          </p:nvPr>
        </p:nvSpPr>
        <p:spPr>
          <a:xfrm>
            <a:off x="685800" y="304800"/>
            <a:ext cx="7772400" cy="1143000"/>
          </a:xfrm>
        </p:spPr>
        <p:txBody>
          <a:bodyPr/>
          <a:lstStyle/>
          <a:p>
            <a:pPr>
              <a:defRPr/>
            </a:pPr>
            <a:r>
              <a:rPr lang="en-US" dirty="0"/>
              <a:t>How can we excite a desired incident wave?</a:t>
            </a:r>
          </a:p>
        </p:txBody>
      </p:sp>
      <p:pic>
        <p:nvPicPr>
          <p:cNvPr id="15362" name="Picture 3">
            <a:extLst>
              <a:ext uri="{FF2B5EF4-FFF2-40B4-BE49-F238E27FC236}">
                <a16:creationId xmlns:a16="http://schemas.microsoft.com/office/drawing/2014/main" id="{403616C5-5751-5C4D-9FA1-6EE618E52F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28800"/>
            <a:ext cx="4491038"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roup 17">
            <a:extLst>
              <a:ext uri="{FF2B5EF4-FFF2-40B4-BE49-F238E27FC236}">
                <a16:creationId xmlns:a16="http://schemas.microsoft.com/office/drawing/2014/main" id="{17D19248-8E5A-E046-98D6-B3DDA10890E8}"/>
              </a:ext>
            </a:extLst>
          </p:cNvPr>
          <p:cNvGrpSpPr/>
          <p:nvPr/>
        </p:nvGrpSpPr>
        <p:grpSpPr>
          <a:xfrm>
            <a:off x="990600" y="2209800"/>
            <a:ext cx="3733800" cy="3733800"/>
            <a:chOff x="2286000" y="1981200"/>
            <a:chExt cx="3733800" cy="3733800"/>
          </a:xfrm>
          <a:solidFill>
            <a:srgbClr val="FFFFFF"/>
          </a:solidFill>
        </p:grpSpPr>
        <p:sp>
          <p:nvSpPr>
            <p:cNvPr id="9" name="Rectangle 8">
              <a:extLst>
                <a:ext uri="{FF2B5EF4-FFF2-40B4-BE49-F238E27FC236}">
                  <a16:creationId xmlns:a16="http://schemas.microsoft.com/office/drawing/2014/main" id="{E514D4AC-D58E-004B-A836-19E726D4EBA3}"/>
                </a:ext>
              </a:extLst>
            </p:cNvPr>
            <p:cNvSpPr/>
            <p:nvPr/>
          </p:nvSpPr>
          <p:spPr bwMode="auto">
            <a:xfrm>
              <a:off x="2286000" y="1981200"/>
              <a:ext cx="13716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0" name="Rectangle 9">
              <a:extLst>
                <a:ext uri="{FF2B5EF4-FFF2-40B4-BE49-F238E27FC236}">
                  <a16:creationId xmlns:a16="http://schemas.microsoft.com/office/drawing/2014/main" id="{2E1382CC-7E9F-7842-AC80-D1A1191AB1AB}"/>
                </a:ext>
              </a:extLst>
            </p:cNvPr>
            <p:cNvSpPr/>
            <p:nvPr/>
          </p:nvSpPr>
          <p:spPr bwMode="auto">
            <a:xfrm>
              <a:off x="2286000" y="2362200"/>
              <a:ext cx="457200" cy="1143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1" name="Rectangle 10">
              <a:extLst>
                <a:ext uri="{FF2B5EF4-FFF2-40B4-BE49-F238E27FC236}">
                  <a16:creationId xmlns:a16="http://schemas.microsoft.com/office/drawing/2014/main" id="{A5B8804D-20E4-8F4D-AA95-219F246A2FF7}"/>
                </a:ext>
              </a:extLst>
            </p:cNvPr>
            <p:cNvSpPr/>
            <p:nvPr/>
          </p:nvSpPr>
          <p:spPr bwMode="auto">
            <a:xfrm>
              <a:off x="3505200" y="1981200"/>
              <a:ext cx="22860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FA00497D-B9CC-E34B-82E6-687FE7681265}"/>
                </a:ext>
              </a:extLst>
            </p:cNvPr>
            <p:cNvSpPr/>
            <p:nvPr/>
          </p:nvSpPr>
          <p:spPr bwMode="auto">
            <a:xfrm>
              <a:off x="5334000" y="20574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3" name="Rectangle 12">
              <a:extLst>
                <a:ext uri="{FF2B5EF4-FFF2-40B4-BE49-F238E27FC236}">
                  <a16:creationId xmlns:a16="http://schemas.microsoft.com/office/drawing/2014/main" id="{54380DD0-0E0A-0F46-B92F-903351429FBE}"/>
                </a:ext>
              </a:extLst>
            </p:cNvPr>
            <p:cNvSpPr/>
            <p:nvPr/>
          </p:nvSpPr>
          <p:spPr bwMode="auto">
            <a:xfrm>
              <a:off x="5334000" y="4114800"/>
              <a:ext cx="685800" cy="1524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4" name="Rectangle 13">
              <a:extLst>
                <a:ext uri="{FF2B5EF4-FFF2-40B4-BE49-F238E27FC236}">
                  <a16:creationId xmlns:a16="http://schemas.microsoft.com/office/drawing/2014/main" id="{603ECC57-6674-F443-B239-A9A007389260}"/>
                </a:ext>
              </a:extLst>
            </p:cNvPr>
            <p:cNvSpPr/>
            <p:nvPr/>
          </p:nvSpPr>
          <p:spPr bwMode="auto">
            <a:xfrm>
              <a:off x="2362200" y="4876800"/>
              <a:ext cx="3124200" cy="8382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 name="Rectangle 14">
              <a:extLst>
                <a:ext uri="{FF2B5EF4-FFF2-40B4-BE49-F238E27FC236}">
                  <a16:creationId xmlns:a16="http://schemas.microsoft.com/office/drawing/2014/main" id="{BD1061FD-A503-2F44-A552-17E4F8A44299}"/>
                </a:ext>
              </a:extLst>
            </p:cNvPr>
            <p:cNvSpPr/>
            <p:nvPr/>
          </p:nvSpPr>
          <p:spPr bwMode="auto">
            <a:xfrm>
              <a:off x="2362200" y="41910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6" name="Rectangle 15">
              <a:extLst>
                <a:ext uri="{FF2B5EF4-FFF2-40B4-BE49-F238E27FC236}">
                  <a16:creationId xmlns:a16="http://schemas.microsoft.com/office/drawing/2014/main" id="{3A04EFE6-1CED-9642-911B-AF6EF259DB81}"/>
                </a:ext>
              </a:extLst>
            </p:cNvPr>
            <p:cNvSpPr/>
            <p:nvPr/>
          </p:nvSpPr>
          <p:spPr bwMode="auto">
            <a:xfrm>
              <a:off x="2971800" y="4495800"/>
              <a:ext cx="6096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7" name="Rectangle 16">
              <a:extLst>
                <a:ext uri="{FF2B5EF4-FFF2-40B4-BE49-F238E27FC236}">
                  <a16:creationId xmlns:a16="http://schemas.microsoft.com/office/drawing/2014/main" id="{BCBE851F-C6D0-D943-AA87-0CD373BA0367}"/>
                </a:ext>
              </a:extLst>
            </p:cNvPr>
            <p:cNvSpPr/>
            <p:nvPr/>
          </p:nvSpPr>
          <p:spPr bwMode="auto">
            <a:xfrm>
              <a:off x="3886200" y="4724400"/>
              <a:ext cx="457200" cy="762000"/>
            </a:xfrm>
            <a:prstGeom prst="rect">
              <a:avLst/>
            </a:prstGeom>
            <a:grpFill/>
            <a:ln w="9525" cap="flat" cmpd="sng" algn="ctr">
              <a:solidFill>
                <a:srgbClr val="FFFF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grpSp>
      <p:sp>
        <p:nvSpPr>
          <p:cNvPr id="20" name="Oval 19">
            <a:extLst>
              <a:ext uri="{FF2B5EF4-FFF2-40B4-BE49-F238E27FC236}">
                <a16:creationId xmlns:a16="http://schemas.microsoft.com/office/drawing/2014/main" id="{6A53881C-7519-DE45-931A-FB7A852248A5}"/>
              </a:ext>
            </a:extLst>
          </p:cNvPr>
          <p:cNvSpPr/>
          <p:nvPr/>
        </p:nvSpPr>
        <p:spPr bwMode="auto">
          <a:xfrm>
            <a:off x="9906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1" name="Oval 20">
            <a:extLst>
              <a:ext uri="{FF2B5EF4-FFF2-40B4-BE49-F238E27FC236}">
                <a16:creationId xmlns:a16="http://schemas.microsoft.com/office/drawing/2014/main" id="{AACABE6A-968A-414F-9AE0-C643AA02169A}"/>
              </a:ext>
            </a:extLst>
          </p:cNvPr>
          <p:cNvSpPr/>
          <p:nvPr/>
        </p:nvSpPr>
        <p:spPr bwMode="auto">
          <a:xfrm>
            <a:off x="4343400" y="3581400"/>
            <a:ext cx="381000" cy="99060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15366" name="TextBox 18">
            <a:extLst>
              <a:ext uri="{FF2B5EF4-FFF2-40B4-BE49-F238E27FC236}">
                <a16:creationId xmlns:a16="http://schemas.microsoft.com/office/drawing/2014/main" id="{F367C4DD-A566-C44C-81B5-58915C53CFD6}"/>
              </a:ext>
            </a:extLst>
          </p:cNvPr>
          <p:cNvSpPr txBox="1">
            <a:spLocks noChangeArrowheads="1"/>
          </p:cNvSpPr>
          <p:nvPr/>
        </p:nvSpPr>
        <p:spPr bwMode="auto">
          <a:xfrm>
            <a:off x="4343400" y="3711575"/>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7" name="TextBox 21">
            <a:extLst>
              <a:ext uri="{FF2B5EF4-FFF2-40B4-BE49-F238E27FC236}">
                <a16:creationId xmlns:a16="http://schemas.microsoft.com/office/drawing/2014/main" id="{50099793-F8F6-1C42-8AC2-7C31F6176143}"/>
              </a:ext>
            </a:extLst>
          </p:cNvPr>
          <p:cNvSpPr txBox="1">
            <a:spLocks noChangeArrowheads="1"/>
          </p:cNvSpPr>
          <p:nvPr/>
        </p:nvSpPr>
        <p:spPr bwMode="auto">
          <a:xfrm>
            <a:off x="990600" y="3657600"/>
            <a:ext cx="412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4000"/>
              <a:t>?</a:t>
            </a:r>
          </a:p>
        </p:txBody>
      </p:sp>
      <p:sp>
        <p:nvSpPr>
          <p:cNvPr id="15368" name="TextBox 22">
            <a:extLst>
              <a:ext uri="{FF2B5EF4-FFF2-40B4-BE49-F238E27FC236}">
                <a16:creationId xmlns:a16="http://schemas.microsoft.com/office/drawing/2014/main" id="{A7C1F2CA-FB80-584F-8AC6-612FAD35900E}"/>
              </a:ext>
            </a:extLst>
          </p:cNvPr>
          <p:cNvSpPr txBox="1">
            <a:spLocks noChangeArrowheads="1"/>
          </p:cNvSpPr>
          <p:nvPr/>
        </p:nvSpPr>
        <p:spPr bwMode="auto">
          <a:xfrm>
            <a:off x="5200650" y="1981200"/>
            <a:ext cx="3835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some </a:t>
            </a:r>
            <a:r>
              <a:rPr lang="en-US" altLang="en-US">
                <a:solidFill>
                  <a:srgbClr val="0000FF"/>
                </a:solidFill>
              </a:rPr>
              <a:t>current source</a:t>
            </a:r>
          </a:p>
          <a:p>
            <a:r>
              <a:rPr lang="en-US" altLang="en-US"/>
              <a:t>to excite incident waveguide</a:t>
            </a:r>
          </a:p>
          <a:p>
            <a:r>
              <a:rPr lang="en-US" altLang="en-US"/>
              <a:t>mode, planewave, etc…</a:t>
            </a:r>
          </a:p>
          <a:p>
            <a:endParaRPr lang="en-US" altLang="en-US"/>
          </a:p>
          <a:p>
            <a:r>
              <a:rPr lang="en-US" altLang="en-US"/>
              <a:t>— also called </a:t>
            </a:r>
            <a:r>
              <a:rPr lang="en-US" altLang="en-US">
                <a:solidFill>
                  <a:srgbClr val="0000FF"/>
                </a:solidFill>
              </a:rPr>
              <a:t>transparent</a:t>
            </a:r>
          </a:p>
          <a:p>
            <a:r>
              <a:rPr lang="en-US" altLang="en-US"/>
              <a:t>     source since waves</a:t>
            </a:r>
          </a:p>
          <a:p>
            <a:r>
              <a:rPr lang="en-US" altLang="en-US"/>
              <a:t>     do not scatter from it</a:t>
            </a:r>
          </a:p>
          <a:p>
            <a:r>
              <a:rPr lang="en-US" altLang="en-US"/>
              <a:t>        (thanks to linearity)</a:t>
            </a:r>
          </a:p>
          <a:p>
            <a:endParaRPr lang="en-US" altLang="en-US"/>
          </a:p>
          <a:p>
            <a:r>
              <a:rPr lang="en-US" altLang="en-US"/>
              <a:t>— vs. </a:t>
            </a:r>
            <a:r>
              <a:rPr lang="en-US" altLang="en-US">
                <a:solidFill>
                  <a:srgbClr val="0000FF"/>
                </a:solidFill>
              </a:rPr>
              <a:t>hard source </a:t>
            </a:r>
            <a:r>
              <a:rPr lang="en-US" altLang="en-US"/>
              <a:t>=</a:t>
            </a:r>
          </a:p>
          <a:p>
            <a:r>
              <a:rPr lang="en-US" altLang="en-US"/>
              <a:t>        Dirichlet field condition</a:t>
            </a:r>
          </a:p>
        </p:txBody>
      </p:sp>
    </p:spTree>
    <p:extLst>
      <p:ext uri="{BB962C8B-B14F-4D97-AF65-F5344CB8AC3E}">
        <p14:creationId xmlns:p14="http://schemas.microsoft.com/office/powerpoint/2010/main" val="1782220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53466-1737-DC40-909D-3BF11B10D091}"/>
              </a:ext>
            </a:extLst>
          </p:cNvPr>
          <p:cNvSpPr>
            <a:spLocks noGrp="1"/>
          </p:cNvSpPr>
          <p:nvPr>
            <p:ph type="title"/>
          </p:nvPr>
        </p:nvSpPr>
        <p:spPr>
          <a:xfrm>
            <a:off x="76200" y="76200"/>
            <a:ext cx="8991600" cy="1143000"/>
          </a:xfrm>
        </p:spPr>
        <p:txBody>
          <a:bodyPr/>
          <a:lstStyle/>
          <a:p>
            <a:r>
              <a:rPr lang="en-US" altLang="en-US"/>
              <a:t>Equivalent currents</a:t>
            </a:r>
            <a:br>
              <a:rPr lang="en-US" altLang="en-US"/>
            </a:br>
            <a:r>
              <a:rPr lang="en-US" altLang="en-US"/>
              <a:t>(“total-field/scattered-field” approach)</a:t>
            </a:r>
          </a:p>
        </p:txBody>
      </p:sp>
      <p:grpSp>
        <p:nvGrpSpPr>
          <p:cNvPr id="16386" name="Group 13">
            <a:extLst>
              <a:ext uri="{FF2B5EF4-FFF2-40B4-BE49-F238E27FC236}">
                <a16:creationId xmlns:a16="http://schemas.microsoft.com/office/drawing/2014/main" id="{C480FA3C-059C-1341-A9F7-BBEC2707A7BD}"/>
              </a:ext>
            </a:extLst>
          </p:cNvPr>
          <p:cNvGrpSpPr>
            <a:grpSpLocks/>
          </p:cNvGrpSpPr>
          <p:nvPr/>
        </p:nvGrpSpPr>
        <p:grpSpPr bwMode="auto">
          <a:xfrm>
            <a:off x="0" y="1905000"/>
            <a:ext cx="9144000" cy="2994025"/>
            <a:chOff x="0" y="1905000"/>
            <a:chExt cx="9144000" cy="2994643"/>
          </a:xfrm>
        </p:grpSpPr>
        <p:pic>
          <p:nvPicPr>
            <p:cNvPr id="16401" name="Picture 3">
              <a:extLst>
                <a:ext uri="{FF2B5EF4-FFF2-40B4-BE49-F238E27FC236}">
                  <a16:creationId xmlns:a16="http://schemas.microsoft.com/office/drawing/2014/main" id="{5577A779-6857-0345-85D4-6A80219E24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905000"/>
              <a:ext cx="9144000" cy="2994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2" name="Rectangle 4">
              <a:extLst>
                <a:ext uri="{FF2B5EF4-FFF2-40B4-BE49-F238E27FC236}">
                  <a16:creationId xmlns:a16="http://schemas.microsoft.com/office/drawing/2014/main" id="{A49AA31F-C994-5941-8CD8-7947D30D95AC}"/>
                </a:ext>
              </a:extLst>
            </p:cNvPr>
            <p:cNvSpPr>
              <a:spLocks noChangeArrowheads="1"/>
            </p:cNvSpPr>
            <p:nvPr/>
          </p:nvSpPr>
          <p:spPr bwMode="auto">
            <a:xfrm>
              <a:off x="0" y="2819400"/>
              <a:ext cx="391942" cy="379301"/>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3" name="Rectangle 5">
              <a:extLst>
                <a:ext uri="{FF2B5EF4-FFF2-40B4-BE49-F238E27FC236}">
                  <a16:creationId xmlns:a16="http://schemas.microsoft.com/office/drawing/2014/main" id="{8182A3B7-533A-D346-B8FB-BFFF49C63467}"/>
                </a:ext>
              </a:extLst>
            </p:cNvPr>
            <p:cNvSpPr>
              <a:spLocks noChangeArrowheads="1"/>
            </p:cNvSpPr>
            <p:nvPr/>
          </p:nvSpPr>
          <p:spPr bwMode="auto">
            <a:xfrm>
              <a:off x="3339312" y="2292748"/>
              <a:ext cx="607248" cy="419875"/>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4" name="Rectangle 6">
              <a:extLst>
                <a:ext uri="{FF2B5EF4-FFF2-40B4-BE49-F238E27FC236}">
                  <a16:creationId xmlns:a16="http://schemas.microsoft.com/office/drawing/2014/main" id="{BA437D70-081E-7E47-BCFF-EB64116F6AC4}"/>
                </a:ext>
              </a:extLst>
            </p:cNvPr>
            <p:cNvSpPr>
              <a:spLocks noChangeArrowheads="1"/>
            </p:cNvSpPr>
            <p:nvPr/>
          </p:nvSpPr>
          <p:spPr bwMode="auto">
            <a:xfrm>
              <a:off x="4322628" y="3835452"/>
              <a:ext cx="788292" cy="44516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5" name="Rectangle 7">
              <a:extLst>
                <a:ext uri="{FF2B5EF4-FFF2-40B4-BE49-F238E27FC236}">
                  <a16:creationId xmlns:a16="http://schemas.microsoft.com/office/drawing/2014/main" id="{91A6A316-C287-504B-9806-5C9D5AA89C85}"/>
                </a:ext>
              </a:extLst>
            </p:cNvPr>
            <p:cNvSpPr>
              <a:spLocks noChangeArrowheads="1"/>
            </p:cNvSpPr>
            <p:nvPr/>
          </p:nvSpPr>
          <p:spPr bwMode="auto">
            <a:xfrm>
              <a:off x="6486143" y="2250132"/>
              <a:ext cx="553129" cy="33705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6" name="Rectangle 8">
              <a:extLst>
                <a:ext uri="{FF2B5EF4-FFF2-40B4-BE49-F238E27FC236}">
                  <a16:creationId xmlns:a16="http://schemas.microsoft.com/office/drawing/2014/main" id="{9B6AC363-1D97-3348-A47C-BA60246BFFD7}"/>
                </a:ext>
              </a:extLst>
            </p:cNvPr>
            <p:cNvSpPr>
              <a:spLocks noChangeArrowheads="1"/>
            </p:cNvSpPr>
            <p:nvPr/>
          </p:nvSpPr>
          <p:spPr bwMode="auto">
            <a:xfrm>
              <a:off x="5431362" y="2337722"/>
              <a:ext cx="635896" cy="31218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7" name="Rectangle 9">
              <a:extLst>
                <a:ext uri="{FF2B5EF4-FFF2-40B4-BE49-F238E27FC236}">
                  <a16:creationId xmlns:a16="http://schemas.microsoft.com/office/drawing/2014/main" id="{A5D933DB-CE57-9C47-904E-F01C4862E8A6}"/>
                </a:ext>
              </a:extLst>
            </p:cNvPr>
            <p:cNvSpPr>
              <a:spLocks noChangeArrowheads="1"/>
            </p:cNvSpPr>
            <p:nvPr/>
          </p:nvSpPr>
          <p:spPr bwMode="auto">
            <a:xfrm>
              <a:off x="5667966" y="2607847"/>
              <a:ext cx="258191" cy="215904"/>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8" name="Rectangle 10">
              <a:extLst>
                <a:ext uri="{FF2B5EF4-FFF2-40B4-BE49-F238E27FC236}">
                  <a16:creationId xmlns:a16="http://schemas.microsoft.com/office/drawing/2014/main" id="{A083524C-2EE0-1846-B4E4-6CD48A1F7E34}"/>
                </a:ext>
              </a:extLst>
            </p:cNvPr>
            <p:cNvSpPr>
              <a:spLocks noChangeArrowheads="1"/>
            </p:cNvSpPr>
            <p:nvPr/>
          </p:nvSpPr>
          <p:spPr bwMode="auto">
            <a:xfrm>
              <a:off x="7073260" y="3996377"/>
              <a:ext cx="700525" cy="30785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09" name="Rectangle 11">
              <a:extLst>
                <a:ext uri="{FF2B5EF4-FFF2-40B4-BE49-F238E27FC236}">
                  <a16:creationId xmlns:a16="http://schemas.microsoft.com/office/drawing/2014/main" id="{4C40DD99-B371-9E44-8029-CD08ECC6D774}"/>
                </a:ext>
              </a:extLst>
            </p:cNvPr>
            <p:cNvSpPr>
              <a:spLocks noChangeArrowheads="1"/>
            </p:cNvSpPr>
            <p:nvPr/>
          </p:nvSpPr>
          <p:spPr bwMode="auto">
            <a:xfrm>
              <a:off x="7737094" y="4089114"/>
              <a:ext cx="36912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6410" name="Rectangle 12">
              <a:extLst>
                <a:ext uri="{FF2B5EF4-FFF2-40B4-BE49-F238E27FC236}">
                  <a16:creationId xmlns:a16="http://schemas.microsoft.com/office/drawing/2014/main" id="{8B79BAC4-BB61-944E-B224-538637D4EC64}"/>
                </a:ext>
              </a:extLst>
            </p:cNvPr>
            <p:cNvSpPr>
              <a:spLocks noChangeArrowheads="1"/>
            </p:cNvSpPr>
            <p:nvPr/>
          </p:nvSpPr>
          <p:spPr bwMode="auto">
            <a:xfrm>
              <a:off x="8256022" y="2306741"/>
              <a:ext cx="199675" cy="21511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16387" name="TextBox 14">
            <a:extLst>
              <a:ext uri="{FF2B5EF4-FFF2-40B4-BE49-F238E27FC236}">
                <a16:creationId xmlns:a16="http://schemas.microsoft.com/office/drawing/2014/main" id="{F1C73910-811F-4149-A887-5FAC0F5DF170}"/>
              </a:ext>
            </a:extLst>
          </p:cNvPr>
          <p:cNvSpPr txBox="1">
            <a:spLocks noChangeArrowheads="1"/>
          </p:cNvSpPr>
          <p:nvPr/>
        </p:nvSpPr>
        <p:spPr bwMode="auto">
          <a:xfrm>
            <a:off x="76200" y="4572000"/>
            <a:ext cx="318135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known incident fields</a:t>
            </a:r>
          </a:p>
          <a:p>
            <a:endParaRPr lang="en-US" altLang="en-US"/>
          </a:p>
          <a:p>
            <a:endParaRPr lang="en-US" altLang="en-US"/>
          </a:p>
          <a:p>
            <a:r>
              <a:rPr lang="en-US" altLang="en-US"/>
              <a:t>in ambient medium</a:t>
            </a:r>
          </a:p>
          <a:p>
            <a:r>
              <a:rPr lang="en-US" altLang="en-US" sz="1600"/>
              <a:t>(possibly inhomogeneous,</a:t>
            </a:r>
          </a:p>
          <a:p>
            <a:r>
              <a:rPr lang="en-US" altLang="en-US" sz="1600"/>
              <a:t>  e.g. </a:t>
            </a:r>
            <a:r>
              <a:rPr lang="en-US" altLang="en-US" sz="1600">
                <a:solidFill>
                  <a:srgbClr val="0000FF"/>
                </a:solidFill>
              </a:rPr>
              <a:t>waveguide</a:t>
            </a:r>
            <a:r>
              <a:rPr lang="en-US" altLang="en-US" sz="1600"/>
              <a:t> or photonic crystal)</a:t>
            </a:r>
            <a:endParaRPr lang="en-US" altLang="en-US"/>
          </a:p>
        </p:txBody>
      </p:sp>
      <p:graphicFrame>
        <p:nvGraphicFramePr>
          <p:cNvPr id="16388" name="Object 7">
            <a:extLst>
              <a:ext uri="{FF2B5EF4-FFF2-40B4-BE49-F238E27FC236}">
                <a16:creationId xmlns:a16="http://schemas.microsoft.com/office/drawing/2014/main" id="{744D6F9A-4C9E-B749-B583-329E68A6B1DE}"/>
              </a:ext>
            </a:extLst>
          </p:cNvPr>
          <p:cNvGraphicFramePr>
            <a:graphicFrameLocks noChangeAspect="1"/>
          </p:cNvGraphicFramePr>
          <p:nvPr/>
        </p:nvGraphicFramePr>
        <p:xfrm>
          <a:off x="685800" y="4953000"/>
          <a:ext cx="1295400" cy="820738"/>
        </p:xfrm>
        <a:graphic>
          <a:graphicData uri="http://schemas.openxmlformats.org/presentationml/2006/ole">
            <mc:AlternateContent xmlns:mc="http://schemas.openxmlformats.org/markup-compatibility/2006">
              <mc:Choice xmlns:v="urn:schemas-microsoft-com:vml" Requires="v">
                <p:oleObj spid="_x0000_s127013" name="Equation" r:id="rId4" imgW="381000" imgH="241300" progId="Equation.3">
                  <p:embed/>
                </p:oleObj>
              </mc:Choice>
              <mc:Fallback>
                <p:oleObj name="Equation" r:id="rId4" imgW="381000" imgH="241300" progId="Equation.3">
                  <p:embed/>
                  <p:pic>
                    <p:nvPicPr>
                      <p:cNvPr id="16388" name="Object 7">
                        <a:extLst>
                          <a:ext uri="{FF2B5EF4-FFF2-40B4-BE49-F238E27FC236}">
                            <a16:creationId xmlns:a16="http://schemas.microsoft.com/office/drawing/2014/main" id="{744D6F9A-4C9E-B749-B583-329E68A6B1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953000"/>
                        <a:ext cx="1295400" cy="82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9" name="TextBox 16">
            <a:extLst>
              <a:ext uri="{FF2B5EF4-FFF2-40B4-BE49-F238E27FC236}">
                <a16:creationId xmlns:a16="http://schemas.microsoft.com/office/drawing/2014/main" id="{24484523-EFAA-6E41-AC1D-FE2236C050FC}"/>
              </a:ext>
            </a:extLst>
          </p:cNvPr>
          <p:cNvSpPr txBox="1">
            <a:spLocks noChangeArrowheads="1"/>
          </p:cNvSpPr>
          <p:nvPr/>
        </p:nvSpPr>
        <p:spPr bwMode="auto">
          <a:xfrm>
            <a:off x="3657600" y="2286000"/>
            <a:ext cx="3206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00FF"/>
                </a:solidFill>
              </a:rPr>
              <a:t>c</a:t>
            </a:r>
          </a:p>
        </p:txBody>
      </p:sp>
      <p:sp>
        <p:nvSpPr>
          <p:cNvPr id="16390" name="TextBox 17">
            <a:extLst>
              <a:ext uri="{FF2B5EF4-FFF2-40B4-BE49-F238E27FC236}">
                <a16:creationId xmlns:a16="http://schemas.microsoft.com/office/drawing/2014/main" id="{0B604BC7-21CE-DC4D-BA28-20DAC82E78CA}"/>
              </a:ext>
            </a:extLst>
          </p:cNvPr>
          <p:cNvSpPr txBox="1">
            <a:spLocks noChangeArrowheads="1"/>
          </p:cNvSpPr>
          <p:nvPr/>
        </p:nvSpPr>
        <p:spPr bwMode="auto">
          <a:xfrm>
            <a:off x="58738" y="2862263"/>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1" name="TextBox 18">
            <a:extLst>
              <a:ext uri="{FF2B5EF4-FFF2-40B4-BE49-F238E27FC236}">
                <a16:creationId xmlns:a16="http://schemas.microsoft.com/office/drawing/2014/main" id="{F28F8E7F-9218-8C49-9891-8A35021C9DFD}"/>
              </a:ext>
            </a:extLst>
          </p:cNvPr>
          <p:cNvSpPr txBox="1">
            <a:spLocks noChangeArrowheads="1"/>
          </p:cNvSpPr>
          <p:nvPr/>
        </p:nvSpPr>
        <p:spPr bwMode="auto">
          <a:xfrm>
            <a:off x="4419600" y="37338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endParaRPr lang="en-US" altLang="en-US" b="1"/>
          </a:p>
        </p:txBody>
      </p:sp>
      <p:sp>
        <p:nvSpPr>
          <p:cNvPr id="16392" name="TextBox 20">
            <a:extLst>
              <a:ext uri="{FF2B5EF4-FFF2-40B4-BE49-F238E27FC236}">
                <a16:creationId xmlns:a16="http://schemas.microsoft.com/office/drawing/2014/main" id="{AE871F8B-AD1E-104D-93DF-9BAEFFC58F70}"/>
              </a:ext>
            </a:extLst>
          </p:cNvPr>
          <p:cNvSpPr txBox="1">
            <a:spLocks noChangeArrowheads="1"/>
          </p:cNvSpPr>
          <p:nvPr/>
        </p:nvSpPr>
        <p:spPr bwMode="auto">
          <a:xfrm>
            <a:off x="3429000" y="41148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endParaRPr lang="en-US" altLang="en-US" b="1">
              <a:solidFill>
                <a:srgbClr val="FF0000"/>
              </a:solidFill>
            </a:endParaRPr>
          </a:p>
        </p:txBody>
      </p:sp>
      <p:sp>
        <p:nvSpPr>
          <p:cNvPr id="16393" name="TextBox 21">
            <a:extLst>
              <a:ext uri="{FF2B5EF4-FFF2-40B4-BE49-F238E27FC236}">
                <a16:creationId xmlns:a16="http://schemas.microsoft.com/office/drawing/2014/main" id="{9D2FBAA2-4A00-144B-BEEA-BC8685417DD0}"/>
              </a:ext>
            </a:extLst>
          </p:cNvPr>
          <p:cNvSpPr txBox="1">
            <a:spLocks noChangeArrowheads="1"/>
          </p:cNvSpPr>
          <p:nvPr/>
        </p:nvSpPr>
        <p:spPr bwMode="auto">
          <a:xfrm>
            <a:off x="3352800" y="1905000"/>
            <a:ext cx="931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solidFill>
                  <a:srgbClr val="0000FF"/>
                </a:solidFill>
              </a:rPr>
              <a:t>equivalent</a:t>
            </a:r>
          </a:p>
          <a:p>
            <a:pPr algn="ctr"/>
            <a:r>
              <a:rPr lang="en-US" altLang="en-US" sz="1400">
                <a:solidFill>
                  <a:srgbClr val="0000FF"/>
                </a:solidFill>
              </a:rPr>
              <a:t>currents</a:t>
            </a:r>
          </a:p>
        </p:txBody>
      </p:sp>
      <p:sp>
        <p:nvSpPr>
          <p:cNvPr id="16394" name="TextBox 22">
            <a:extLst>
              <a:ext uri="{FF2B5EF4-FFF2-40B4-BE49-F238E27FC236}">
                <a16:creationId xmlns:a16="http://schemas.microsoft.com/office/drawing/2014/main" id="{2990A663-282D-E84F-95ED-B46333F3CCE7}"/>
              </a:ext>
            </a:extLst>
          </p:cNvPr>
          <p:cNvSpPr txBox="1">
            <a:spLocks noChangeArrowheads="1"/>
          </p:cNvSpPr>
          <p:nvPr/>
        </p:nvSpPr>
        <p:spPr bwMode="auto">
          <a:xfrm>
            <a:off x="3657600" y="4648200"/>
            <a:ext cx="23129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to </a:t>
            </a:r>
            <a:r>
              <a:rPr lang="en-US" altLang="en-US">
                <a:solidFill>
                  <a:srgbClr val="0000FF"/>
                </a:solidFill>
              </a:rPr>
              <a:t>construct</a:t>
            </a:r>
          </a:p>
          <a:p>
            <a:r>
              <a:rPr lang="en-US" altLang="en-US"/>
              <a:t>surface currents</a:t>
            </a:r>
          </a:p>
        </p:txBody>
      </p:sp>
      <p:graphicFrame>
        <p:nvGraphicFramePr>
          <p:cNvPr id="16395" name="Object 7">
            <a:extLst>
              <a:ext uri="{FF2B5EF4-FFF2-40B4-BE49-F238E27FC236}">
                <a16:creationId xmlns:a16="http://schemas.microsoft.com/office/drawing/2014/main" id="{548A6EFF-AF82-4046-882B-0CA9DFFEBFF8}"/>
              </a:ext>
            </a:extLst>
          </p:cNvPr>
          <p:cNvGraphicFramePr>
            <a:graphicFrameLocks noChangeAspect="1"/>
          </p:cNvGraphicFramePr>
          <p:nvPr/>
        </p:nvGraphicFramePr>
        <p:xfrm>
          <a:off x="4168775" y="5410200"/>
          <a:ext cx="1187450" cy="863600"/>
        </p:xfrm>
        <a:graphic>
          <a:graphicData uri="http://schemas.openxmlformats.org/presentationml/2006/ole">
            <mc:AlternateContent xmlns:mc="http://schemas.openxmlformats.org/markup-compatibility/2006">
              <mc:Choice xmlns:v="urn:schemas-microsoft-com:vml" Requires="v">
                <p:oleObj spid="_x0000_s127014" name="Equation" r:id="rId6" imgW="349250" imgH="254000" progId="Equation.3">
                  <p:embed/>
                </p:oleObj>
              </mc:Choice>
              <mc:Fallback>
                <p:oleObj name="Equation" r:id="rId6" imgW="349250" imgH="254000" progId="Equation.3">
                  <p:embed/>
                  <p:pic>
                    <p:nvPicPr>
                      <p:cNvPr id="16395" name="Object 7">
                        <a:extLst>
                          <a:ext uri="{FF2B5EF4-FFF2-40B4-BE49-F238E27FC236}">
                            <a16:creationId xmlns:a16="http://schemas.microsoft.com/office/drawing/2014/main" id="{548A6EFF-AF82-4046-882B-0CA9DFFEB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8775" y="5410200"/>
                        <a:ext cx="11874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6" name="TextBox 24">
            <a:extLst>
              <a:ext uri="{FF2B5EF4-FFF2-40B4-BE49-F238E27FC236}">
                <a16:creationId xmlns:a16="http://schemas.microsoft.com/office/drawing/2014/main" id="{5600CD2D-B957-A847-B829-545A15ED293D}"/>
              </a:ext>
            </a:extLst>
          </p:cNvPr>
          <p:cNvSpPr txBox="1">
            <a:spLocks noChangeArrowheads="1"/>
          </p:cNvSpPr>
          <p:nvPr/>
        </p:nvSpPr>
        <p:spPr bwMode="auto">
          <a:xfrm>
            <a:off x="3657600" y="6248400"/>
            <a:ext cx="26638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giving </a:t>
            </a:r>
            <a:r>
              <a:rPr lang="en-US" altLang="en-US">
                <a:solidFill>
                  <a:srgbClr val="0000FF"/>
                </a:solidFill>
              </a:rPr>
              <a:t>same </a:t>
            </a:r>
            <a:r>
              <a:rPr lang="en-US" altLang="en-US" b="1">
                <a:solidFill>
                  <a:srgbClr val="0000FF"/>
                </a:solidFill>
              </a:rPr>
              <a:t>f</a:t>
            </a:r>
            <a:r>
              <a:rPr lang="en-US" altLang="en-US" baseline="30000">
                <a:solidFill>
                  <a:srgbClr val="0000FF"/>
                </a:solidFill>
              </a:rPr>
              <a:t>+</a:t>
            </a:r>
            <a:r>
              <a:rPr lang="en-US" altLang="en-US"/>
              <a:t> in Ω</a:t>
            </a:r>
          </a:p>
        </p:txBody>
      </p:sp>
      <p:sp>
        <p:nvSpPr>
          <p:cNvPr id="16397" name="TextBox 25">
            <a:extLst>
              <a:ext uri="{FF2B5EF4-FFF2-40B4-BE49-F238E27FC236}">
                <a16:creationId xmlns:a16="http://schemas.microsoft.com/office/drawing/2014/main" id="{92E8D4B5-0446-1C49-B921-85B5665192E1}"/>
              </a:ext>
            </a:extLst>
          </p:cNvPr>
          <p:cNvSpPr txBox="1">
            <a:spLocks noChangeArrowheads="1"/>
          </p:cNvSpPr>
          <p:nvPr/>
        </p:nvSpPr>
        <p:spPr bwMode="auto">
          <a:xfrm>
            <a:off x="7315200" y="3957638"/>
            <a:ext cx="787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f</a:t>
            </a:r>
            <a:r>
              <a:rPr lang="en-US" altLang="en-US" baseline="30000"/>
              <a:t>+</a:t>
            </a:r>
            <a:r>
              <a:rPr lang="en-US" altLang="en-US"/>
              <a:t>+</a:t>
            </a:r>
            <a:r>
              <a:rPr lang="en-US" altLang="en-US" b="1">
                <a:solidFill>
                  <a:srgbClr val="008000"/>
                </a:solidFill>
              </a:rPr>
              <a:t>f</a:t>
            </a:r>
            <a:r>
              <a:rPr lang="en-US" altLang="en-US" baseline="30000">
                <a:solidFill>
                  <a:srgbClr val="008000"/>
                </a:solidFill>
              </a:rPr>
              <a:t>–</a:t>
            </a:r>
            <a:endParaRPr lang="en-US" altLang="en-US" b="1" baseline="30000">
              <a:solidFill>
                <a:srgbClr val="008000"/>
              </a:solidFill>
            </a:endParaRPr>
          </a:p>
        </p:txBody>
      </p:sp>
      <p:sp>
        <p:nvSpPr>
          <p:cNvPr id="16398" name="TextBox 26">
            <a:extLst>
              <a:ext uri="{FF2B5EF4-FFF2-40B4-BE49-F238E27FC236}">
                <a16:creationId xmlns:a16="http://schemas.microsoft.com/office/drawing/2014/main" id="{A40A8DB1-386C-A048-91A8-B728AC1FD731}"/>
              </a:ext>
            </a:extLst>
          </p:cNvPr>
          <p:cNvSpPr txBox="1">
            <a:spLocks noChangeArrowheads="1"/>
          </p:cNvSpPr>
          <p:nvPr/>
        </p:nvSpPr>
        <p:spPr bwMode="auto">
          <a:xfrm>
            <a:off x="8382000" y="4038600"/>
            <a:ext cx="3905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008000"/>
                </a:solidFill>
              </a:rPr>
              <a:t>f</a:t>
            </a:r>
            <a:r>
              <a:rPr lang="en-US" altLang="en-US" baseline="30000">
                <a:solidFill>
                  <a:srgbClr val="008000"/>
                </a:solidFill>
              </a:rPr>
              <a:t>–</a:t>
            </a:r>
            <a:endParaRPr lang="en-US" altLang="en-US"/>
          </a:p>
        </p:txBody>
      </p:sp>
      <p:sp>
        <p:nvSpPr>
          <p:cNvPr id="16399" name="TextBox 28">
            <a:extLst>
              <a:ext uri="{FF2B5EF4-FFF2-40B4-BE49-F238E27FC236}">
                <a16:creationId xmlns:a16="http://schemas.microsoft.com/office/drawing/2014/main" id="{D4F473AE-C39C-844C-8EF2-A543D2FF0579}"/>
              </a:ext>
            </a:extLst>
          </p:cNvPr>
          <p:cNvSpPr txBox="1">
            <a:spLocks noChangeArrowheads="1"/>
          </p:cNvSpPr>
          <p:nvPr/>
        </p:nvSpPr>
        <p:spPr bwMode="auto">
          <a:xfrm>
            <a:off x="2405063" y="1295400"/>
            <a:ext cx="37671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16400" name="TextBox 29">
            <a:extLst>
              <a:ext uri="{FF2B5EF4-FFF2-40B4-BE49-F238E27FC236}">
                <a16:creationId xmlns:a16="http://schemas.microsoft.com/office/drawing/2014/main" id="{D1D3053C-A77F-0A4A-A069-AADAAD8A17A7}"/>
              </a:ext>
            </a:extLst>
          </p:cNvPr>
          <p:cNvSpPr txBox="1">
            <a:spLocks noChangeArrowheads="1"/>
          </p:cNvSpPr>
          <p:nvPr/>
        </p:nvSpPr>
        <p:spPr bwMode="auto">
          <a:xfrm>
            <a:off x="6673850" y="4876800"/>
            <a:ext cx="25638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do simulations</a:t>
            </a:r>
          </a:p>
          <a:p>
            <a:r>
              <a:rPr lang="en-US" altLang="en-US"/>
              <a:t>in finite domain</a:t>
            </a:r>
          </a:p>
          <a:p>
            <a:r>
              <a:rPr lang="en-US" altLang="en-US"/>
              <a:t>+ inhomogeneities</a:t>
            </a:r>
          </a:p>
          <a:p>
            <a:r>
              <a:rPr lang="en-US" altLang="en-US"/>
              <a:t>    / interactions</a:t>
            </a:r>
          </a:p>
          <a:p>
            <a:r>
              <a:rPr lang="en-US" altLang="en-US"/>
              <a:t> = scattered field </a:t>
            </a:r>
            <a:r>
              <a:rPr lang="en-US" altLang="en-US" b="1">
                <a:solidFill>
                  <a:srgbClr val="008000"/>
                </a:solidFill>
              </a:rPr>
              <a:t>f</a:t>
            </a:r>
            <a:r>
              <a:rPr lang="en-US" altLang="en-US" baseline="30000">
                <a:solidFill>
                  <a:srgbClr val="008000"/>
                </a:solidFill>
              </a:rPr>
              <a:t>–</a:t>
            </a:r>
          </a:p>
        </p:txBody>
      </p:sp>
    </p:spTree>
    <p:extLst>
      <p:ext uri="{BB962C8B-B14F-4D97-AF65-F5344CB8AC3E}">
        <p14:creationId xmlns:p14="http://schemas.microsoft.com/office/powerpoint/2010/main" val="8883160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1B441891-398B-E240-B9EB-B088D4DD4C32}"/>
              </a:ext>
            </a:extLst>
          </p:cNvPr>
          <p:cNvSpPr>
            <a:spLocks noGrp="1"/>
          </p:cNvSpPr>
          <p:nvPr>
            <p:ph type="title"/>
          </p:nvPr>
        </p:nvSpPr>
        <p:spPr>
          <a:xfrm>
            <a:off x="228600" y="152400"/>
            <a:ext cx="8686800" cy="5562600"/>
          </a:xfrm>
        </p:spPr>
        <p:txBody>
          <a:bodyPr/>
          <a:lstStyle/>
          <a:p>
            <a:r>
              <a:rPr lang="en-US" altLang="en-US" dirty="0"/>
              <a:t>The </a:t>
            </a:r>
            <a:r>
              <a:rPr lang="en-US" altLang="en-US" i="1" dirty="0"/>
              <a:t>Principle of Equivalence</a:t>
            </a:r>
            <a:br>
              <a:rPr lang="en-US" altLang="en-US" dirty="0"/>
            </a:br>
            <a:r>
              <a:rPr lang="en-US" altLang="en-US" dirty="0"/>
              <a:t>in classical EM</a:t>
            </a:r>
            <a:br>
              <a:rPr lang="en-US" altLang="en-US" dirty="0"/>
            </a:br>
            <a:br>
              <a:rPr lang="en-US" altLang="en-US" dirty="0"/>
            </a:br>
            <a:r>
              <a:rPr lang="en-US" altLang="en-US" sz="3600" dirty="0"/>
              <a:t>(or Stratton–Chu equivalence principle)</a:t>
            </a:r>
            <a:br>
              <a:rPr lang="en-US" altLang="en-US" sz="3600" dirty="0"/>
            </a:br>
            <a:r>
              <a:rPr lang="en-US" altLang="en-US" sz="3600" dirty="0"/>
              <a:t>(formalizes Huygens’ Principle)</a:t>
            </a:r>
            <a:br>
              <a:rPr lang="en-US" altLang="en-US" sz="3600" dirty="0"/>
            </a:br>
            <a:r>
              <a:rPr lang="en-US" altLang="en-US" sz="3600" dirty="0"/>
              <a:t>(or total-field/scattered-field, TFSF)</a:t>
            </a:r>
            <a:br>
              <a:rPr lang="en-US" altLang="en-US" sz="3600" dirty="0"/>
            </a:br>
            <a:r>
              <a:rPr lang="en-US" altLang="en-US" sz="3600" dirty="0"/>
              <a:t>(near-to-far-field transformation)</a:t>
            </a:r>
            <a:br>
              <a:rPr lang="en-US" altLang="en-US" sz="3600" dirty="0"/>
            </a:br>
            <a:br>
              <a:rPr lang="en-US" altLang="en-US" sz="3600" dirty="0"/>
            </a:br>
            <a:r>
              <a:rPr lang="en-US" altLang="en-US" sz="2800" dirty="0"/>
              <a:t>(close connection to Schur complement [</a:t>
            </a:r>
            <a:r>
              <a:rPr lang="en-US" altLang="en-US" sz="2800" dirty="0" err="1"/>
              <a:t>Kuchment</a:t>
            </a:r>
            <a:r>
              <a:rPr lang="en-US" altLang="en-US" sz="2800" dirty="0"/>
              <a:t>])</a:t>
            </a:r>
          </a:p>
        </p:txBody>
      </p:sp>
      <p:sp>
        <p:nvSpPr>
          <p:cNvPr id="17410" name="TextBox 2">
            <a:extLst>
              <a:ext uri="{FF2B5EF4-FFF2-40B4-BE49-F238E27FC236}">
                <a16:creationId xmlns:a16="http://schemas.microsoft.com/office/drawing/2014/main" id="{525BE9CA-4ED7-A148-A87F-D57E6D00E90B}"/>
              </a:ext>
            </a:extLst>
          </p:cNvPr>
          <p:cNvSpPr txBox="1">
            <a:spLocks noChangeArrowheads="1"/>
          </p:cNvSpPr>
          <p:nvPr/>
        </p:nvSpPr>
        <p:spPr bwMode="auto">
          <a:xfrm>
            <a:off x="1546225" y="57150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17411" name="TextBox 19">
            <a:extLst>
              <a:ext uri="{FF2B5EF4-FFF2-40B4-BE49-F238E27FC236}">
                <a16:creationId xmlns:a16="http://schemas.microsoft.com/office/drawing/2014/main" id="{61AA288F-1071-F84B-8C6A-31B46C038E8E}"/>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Tree>
    <p:extLst>
      <p:ext uri="{BB962C8B-B14F-4D97-AF65-F5344CB8AC3E}">
        <p14:creationId xmlns:p14="http://schemas.microsoft.com/office/powerpoint/2010/main" val="3172428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169553D-1E2F-2A41-9EDC-F912D7B688EB}"/>
              </a:ext>
            </a:extLst>
          </p:cNvPr>
          <p:cNvSpPr>
            <a:spLocks noGrp="1"/>
          </p:cNvSpPr>
          <p:nvPr>
            <p:ph type="title"/>
          </p:nvPr>
        </p:nvSpPr>
        <p:spPr>
          <a:xfrm>
            <a:off x="228600" y="152400"/>
            <a:ext cx="8686800" cy="1143000"/>
          </a:xfrm>
        </p:spPr>
        <p:txBody>
          <a:bodyPr/>
          <a:lstStyle/>
          <a:p>
            <a:pPr>
              <a:defRPr/>
            </a:pPr>
            <a:r>
              <a:rPr lang="en-US" dirty="0"/>
              <a:t>starting point: solution in all space</a:t>
            </a:r>
          </a:p>
        </p:txBody>
      </p:sp>
      <p:sp>
        <p:nvSpPr>
          <p:cNvPr id="18434" name="Freeform 5">
            <a:extLst>
              <a:ext uri="{FF2B5EF4-FFF2-40B4-BE49-F238E27FC236}">
                <a16:creationId xmlns:a16="http://schemas.microsoft.com/office/drawing/2014/main" id="{C0EB660F-C62E-B442-A53B-1F4F6FEFFED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FFFFFF"/>
          </a:solidFill>
          <a:ln w="9525">
            <a:solidFill>
              <a:schemeClr val="tx1"/>
            </a:solidFill>
            <a:prstDash val="dash"/>
            <a:round/>
            <a:headEnd/>
            <a:tailEnd/>
          </a:ln>
        </p:spPr>
        <p:txBody>
          <a:bodyPr/>
          <a:lstStyle/>
          <a:p>
            <a:endParaRPr lang="en-US"/>
          </a:p>
        </p:txBody>
      </p:sp>
      <p:sp>
        <p:nvSpPr>
          <p:cNvPr id="18435" name="TextBox 1">
            <a:extLst>
              <a:ext uri="{FF2B5EF4-FFF2-40B4-BE49-F238E27FC236}">
                <a16:creationId xmlns:a16="http://schemas.microsoft.com/office/drawing/2014/main" id="{4A0B7884-8943-1243-91E6-6C32FABB8436}"/>
              </a:ext>
            </a:extLst>
          </p:cNvPr>
          <p:cNvSpPr txBox="1">
            <a:spLocks noChangeArrowheads="1"/>
          </p:cNvSpPr>
          <p:nvPr/>
        </p:nvSpPr>
        <p:spPr bwMode="auto">
          <a:xfrm>
            <a:off x="4519613" y="2052638"/>
            <a:ext cx="14287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χ</a:t>
            </a:r>
          </a:p>
        </p:txBody>
      </p:sp>
      <p:sp>
        <p:nvSpPr>
          <p:cNvPr id="18436" name="TextBox 6">
            <a:extLst>
              <a:ext uri="{FF2B5EF4-FFF2-40B4-BE49-F238E27FC236}">
                <a16:creationId xmlns:a16="http://schemas.microsoft.com/office/drawing/2014/main" id="{26586C2D-1BE8-9447-834F-2FE0DDFE779E}"/>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cxnSp>
        <p:nvCxnSpPr>
          <p:cNvPr id="4" name="Curved Connector 3">
            <a:extLst>
              <a:ext uri="{FF2B5EF4-FFF2-40B4-BE49-F238E27FC236}">
                <a16:creationId xmlns:a16="http://schemas.microsoft.com/office/drawing/2014/main" id="{4E61D08C-0E2E-8E4A-8F92-7605F2738A4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438" name="TextBox 5">
            <a:extLst>
              <a:ext uri="{FF2B5EF4-FFF2-40B4-BE49-F238E27FC236}">
                <a16:creationId xmlns:a16="http://schemas.microsoft.com/office/drawing/2014/main" id="{10300C82-1660-5A44-BC36-A6C57504E332}"/>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a:t>
            </a:r>
            <a:endParaRPr lang="en-US" altLang="en-US" sz="1800">
              <a:solidFill>
                <a:srgbClr val="FF0000"/>
              </a:solidFill>
            </a:endParaRPr>
          </a:p>
        </p:txBody>
      </p:sp>
      <p:graphicFrame>
        <p:nvGraphicFramePr>
          <p:cNvPr id="18439" name="Object 7">
            <a:extLst>
              <a:ext uri="{FF2B5EF4-FFF2-40B4-BE49-F238E27FC236}">
                <a16:creationId xmlns:a16="http://schemas.microsoft.com/office/drawing/2014/main" id="{3F020711-710F-E949-B5CF-91E0D0182EDA}"/>
              </a:ext>
            </a:extLst>
          </p:cNvPr>
          <p:cNvGraphicFramePr>
            <a:graphicFrameLocks noChangeAspect="1"/>
          </p:cNvGraphicFramePr>
          <p:nvPr/>
        </p:nvGraphicFramePr>
        <p:xfrm>
          <a:off x="2857500" y="4114800"/>
          <a:ext cx="1704975" cy="1079500"/>
        </p:xfrm>
        <a:graphic>
          <a:graphicData uri="http://schemas.openxmlformats.org/presentationml/2006/ole">
            <mc:AlternateContent xmlns:mc="http://schemas.openxmlformats.org/markup-compatibility/2006">
              <mc:Choice xmlns:v="urn:schemas-microsoft-com:vml" Requires="v">
                <p:oleObj spid="_x0000_s129061" name="Equation" r:id="rId3" imgW="381000" imgH="241300" progId="Equation.3">
                  <p:embed/>
                </p:oleObj>
              </mc:Choice>
              <mc:Fallback>
                <p:oleObj name="Equation" r:id="rId3" imgW="381000" imgH="241300" progId="Equation.3">
                  <p:embed/>
                  <p:pic>
                    <p:nvPicPr>
                      <p:cNvPr id="18439" name="Object 7">
                        <a:extLst>
                          <a:ext uri="{FF2B5EF4-FFF2-40B4-BE49-F238E27FC236}">
                            <a16:creationId xmlns:a16="http://schemas.microsoft.com/office/drawing/2014/main" id="{3F020711-710F-E949-B5CF-91E0D0182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0" y="4114800"/>
                        <a:ext cx="1704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0" name="TextBox 8">
            <a:extLst>
              <a:ext uri="{FF2B5EF4-FFF2-40B4-BE49-F238E27FC236}">
                <a16:creationId xmlns:a16="http://schemas.microsoft.com/office/drawing/2014/main" id="{B7CB58C2-55A4-CD4E-BEC1-A1A92DB1C0DC}"/>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graphicFrame>
        <p:nvGraphicFramePr>
          <p:cNvPr id="18441" name="Object 14">
            <a:extLst>
              <a:ext uri="{FF2B5EF4-FFF2-40B4-BE49-F238E27FC236}">
                <a16:creationId xmlns:a16="http://schemas.microsoft.com/office/drawing/2014/main" id="{D5667BFB-CE8B-DC40-90F2-0C60B6BF21D3}"/>
              </a:ext>
            </a:extLst>
          </p:cNvPr>
          <p:cNvGraphicFramePr>
            <a:graphicFrameLocks noChangeAspect="1"/>
          </p:cNvGraphicFramePr>
          <p:nvPr/>
        </p:nvGraphicFramePr>
        <p:xfrm>
          <a:off x="587375" y="5715000"/>
          <a:ext cx="3829050" cy="1066800"/>
        </p:xfrm>
        <a:graphic>
          <a:graphicData uri="http://schemas.openxmlformats.org/presentationml/2006/ole">
            <mc:AlternateContent xmlns:mc="http://schemas.openxmlformats.org/markup-compatibility/2006">
              <mc:Choice xmlns:v="urn:schemas-microsoft-com:vml" Requires="v">
                <p:oleObj spid="_x0000_s129062" name="Equation" r:id="rId5" imgW="889000" imgH="247650" progId="Equation.3">
                  <p:embed/>
                </p:oleObj>
              </mc:Choice>
              <mc:Fallback>
                <p:oleObj name="Equation" r:id="rId5" imgW="889000" imgH="247650" progId="Equation.3">
                  <p:embed/>
                  <p:pic>
                    <p:nvPicPr>
                      <p:cNvPr id="18441" name="Object 14">
                        <a:extLst>
                          <a:ext uri="{FF2B5EF4-FFF2-40B4-BE49-F238E27FC236}">
                            <a16:creationId xmlns:a16="http://schemas.microsoft.com/office/drawing/2014/main" id="{D5667BFB-CE8B-DC40-90F2-0C60B6BF2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375" y="5715000"/>
                        <a:ext cx="382905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2" name="TextBox 8">
            <a:extLst>
              <a:ext uri="{FF2B5EF4-FFF2-40B4-BE49-F238E27FC236}">
                <a16:creationId xmlns:a16="http://schemas.microsoft.com/office/drawing/2014/main" id="{8FC7CA20-E758-E84C-8738-FE9022855B8C}"/>
              </a:ext>
            </a:extLst>
          </p:cNvPr>
          <p:cNvSpPr txBox="1">
            <a:spLocks noChangeArrowheads="1"/>
          </p:cNvSpPr>
          <p:nvPr/>
        </p:nvSpPr>
        <p:spPr bwMode="auto">
          <a:xfrm>
            <a:off x="80963" y="5253038"/>
            <a:ext cx="72437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solve (source-free) Maxwell PDE (in frequency domain):</a:t>
            </a:r>
          </a:p>
        </p:txBody>
      </p:sp>
      <p:cxnSp>
        <p:nvCxnSpPr>
          <p:cNvPr id="17" name="Curved Connector 16">
            <a:extLst>
              <a:ext uri="{FF2B5EF4-FFF2-40B4-BE49-F238E27FC236}">
                <a16:creationId xmlns:a16="http://schemas.microsoft.com/office/drawing/2014/main" id="{58A9EE5F-4F98-504E-8252-4020A0D9E64F}"/>
              </a:ext>
            </a:extLst>
          </p:cNvPr>
          <p:cNvCxnSpPr/>
          <p:nvPr/>
        </p:nvCxnSpPr>
        <p:spPr bwMode="auto">
          <a:xfrm>
            <a:off x="4800600" y="3048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Curved Connector 18">
            <a:extLst>
              <a:ext uri="{FF2B5EF4-FFF2-40B4-BE49-F238E27FC236}">
                <a16:creationId xmlns:a16="http://schemas.microsoft.com/office/drawing/2014/main" id="{4DC6C6AF-3F51-154E-A379-6FDBA65A817A}"/>
              </a:ext>
            </a:extLst>
          </p:cNvPr>
          <p:cNvCxnSpPr/>
          <p:nvPr/>
        </p:nvCxnSpPr>
        <p:spPr bwMode="auto">
          <a:xfrm>
            <a:off x="7162800" y="34290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024268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A3D4F24-B550-5B40-8E45-CB4CE3F2F6E1}"/>
              </a:ext>
            </a:extLst>
          </p:cNvPr>
          <p:cNvSpPr>
            <a:spLocks noGrp="1"/>
          </p:cNvSpPr>
          <p:nvPr>
            <p:ph type="title"/>
          </p:nvPr>
        </p:nvSpPr>
        <p:spPr>
          <a:xfrm>
            <a:off x="228600" y="152400"/>
            <a:ext cx="8686800" cy="1143000"/>
          </a:xfrm>
        </p:spPr>
        <p:txBody>
          <a:bodyPr/>
          <a:lstStyle/>
          <a:p>
            <a:r>
              <a:rPr lang="en-US" altLang="en-US"/>
              <a:t>constructing solution in Ω</a:t>
            </a:r>
          </a:p>
        </p:txBody>
      </p:sp>
      <p:sp>
        <p:nvSpPr>
          <p:cNvPr id="19458" name="TextBox 6">
            <a:extLst>
              <a:ext uri="{FF2B5EF4-FFF2-40B4-BE49-F238E27FC236}">
                <a16:creationId xmlns:a16="http://schemas.microsoft.com/office/drawing/2014/main" id="{EC96EB90-2552-274F-ADCE-6943F8D960AD}"/>
              </a:ext>
            </a:extLst>
          </p:cNvPr>
          <p:cNvSpPr txBox="1">
            <a:spLocks noChangeArrowheads="1"/>
          </p:cNvSpPr>
          <p:nvPr/>
        </p:nvSpPr>
        <p:spPr bwMode="auto">
          <a:xfrm>
            <a:off x="6513513" y="2514600"/>
            <a:ext cx="4206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Ω</a:t>
            </a:r>
          </a:p>
        </p:txBody>
      </p:sp>
      <p:sp>
        <p:nvSpPr>
          <p:cNvPr id="19459" name="TextBox 8">
            <a:extLst>
              <a:ext uri="{FF2B5EF4-FFF2-40B4-BE49-F238E27FC236}">
                <a16:creationId xmlns:a16="http://schemas.microsoft.com/office/drawing/2014/main" id="{BFA94FC5-F8D7-2741-8835-1D11CBFAB481}"/>
              </a:ext>
            </a:extLst>
          </p:cNvPr>
          <p:cNvSpPr txBox="1">
            <a:spLocks noChangeArrowheads="1"/>
          </p:cNvSpPr>
          <p:nvPr/>
        </p:nvSpPr>
        <p:spPr bwMode="auto">
          <a:xfrm>
            <a:off x="381000" y="4495800"/>
            <a:ext cx="48339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construct </a:t>
            </a:r>
            <a:r>
              <a:rPr lang="en-US" altLang="en-US" b="1">
                <a:solidFill>
                  <a:srgbClr val="0000FF"/>
                </a:solidFill>
              </a:rPr>
              <a:t>c </a:t>
            </a:r>
            <a:r>
              <a:rPr lang="en-US" altLang="en-US">
                <a:solidFill>
                  <a:srgbClr val="0000FF"/>
                </a:solidFill>
              </a:rPr>
              <a:t>so that </a:t>
            </a:r>
            <a:r>
              <a:rPr lang="en-US" altLang="en-US" b="1">
                <a:solidFill>
                  <a:srgbClr val="0000FF"/>
                </a:solidFill>
              </a:rPr>
              <a:t>f</a:t>
            </a:r>
            <a:r>
              <a:rPr lang="en-US" altLang="en-US">
                <a:solidFill>
                  <a:srgbClr val="0000FF"/>
                </a:solidFill>
              </a:rPr>
              <a:t> is a new solution:</a:t>
            </a:r>
          </a:p>
        </p:txBody>
      </p:sp>
      <p:cxnSp>
        <p:nvCxnSpPr>
          <p:cNvPr id="19" name="Curved Connector 18">
            <a:extLst>
              <a:ext uri="{FF2B5EF4-FFF2-40B4-BE49-F238E27FC236}">
                <a16:creationId xmlns:a16="http://schemas.microsoft.com/office/drawing/2014/main" id="{8970D882-43EC-6341-856B-47A9B92E5212}"/>
              </a:ext>
            </a:extLst>
          </p:cNvPr>
          <p:cNvCxnSpPr/>
          <p:nvPr/>
        </p:nvCxnSpPr>
        <p:spPr bwMode="auto">
          <a:xfrm>
            <a:off x="5943600" y="3200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1" name="TextBox 1">
            <a:extLst>
              <a:ext uri="{FF2B5EF4-FFF2-40B4-BE49-F238E27FC236}">
                <a16:creationId xmlns:a16="http://schemas.microsoft.com/office/drawing/2014/main" id="{CB11ED30-7D8D-9647-90E1-89894A5406FA}"/>
              </a:ext>
            </a:extLst>
          </p:cNvPr>
          <p:cNvSpPr txBox="1">
            <a:spLocks noChangeArrowheads="1"/>
          </p:cNvSpPr>
          <p:nvPr/>
        </p:nvSpPr>
        <p:spPr bwMode="auto">
          <a:xfrm>
            <a:off x="3657600" y="27432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0</a:t>
            </a:r>
            <a:endParaRPr lang="en-US" altLang="en-US" b="1">
              <a:solidFill>
                <a:srgbClr val="FF0000"/>
              </a:solidFill>
            </a:endParaRPr>
          </a:p>
        </p:txBody>
      </p:sp>
      <p:sp>
        <p:nvSpPr>
          <p:cNvPr id="19462" name="TextBox 15">
            <a:extLst>
              <a:ext uri="{FF2B5EF4-FFF2-40B4-BE49-F238E27FC236}">
                <a16:creationId xmlns:a16="http://schemas.microsoft.com/office/drawing/2014/main" id="{BE650BAD-025B-5B48-B117-90AC96C104A6}"/>
              </a:ext>
            </a:extLst>
          </p:cNvPr>
          <p:cNvSpPr txBox="1">
            <a:spLocks noChangeArrowheads="1"/>
          </p:cNvSpPr>
          <p:nvPr/>
        </p:nvSpPr>
        <p:spPr bwMode="auto">
          <a:xfrm>
            <a:off x="5943600" y="3505200"/>
            <a:ext cx="990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 </a:t>
            </a:r>
            <a:r>
              <a:rPr lang="en-US" altLang="en-US">
                <a:solidFill>
                  <a:srgbClr val="FF0000"/>
                </a:solidFill>
              </a:rPr>
              <a:t>= </a:t>
            </a:r>
            <a:r>
              <a:rPr lang="en-US" altLang="en-US" b="1">
                <a:solidFill>
                  <a:srgbClr val="FF0000"/>
                </a:solidFill>
              </a:rPr>
              <a:t>f</a:t>
            </a:r>
            <a:r>
              <a:rPr lang="en-US" altLang="en-US" baseline="30000">
                <a:solidFill>
                  <a:srgbClr val="FF0000"/>
                </a:solidFill>
              </a:rPr>
              <a:t>+</a:t>
            </a:r>
            <a:endParaRPr lang="en-US" altLang="en-US" b="1" baseline="30000">
              <a:solidFill>
                <a:srgbClr val="FF0000"/>
              </a:solidFill>
            </a:endParaRPr>
          </a:p>
        </p:txBody>
      </p:sp>
      <p:sp>
        <p:nvSpPr>
          <p:cNvPr id="19464" name="Freeform 5">
            <a:extLst>
              <a:ext uri="{FF2B5EF4-FFF2-40B4-BE49-F238E27FC236}">
                <a16:creationId xmlns:a16="http://schemas.microsoft.com/office/drawing/2014/main" id="{14E6F85D-009A-7245-A5C7-DE455C06D8F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21" name="Straight Arrow Connector 20">
            <a:extLst>
              <a:ext uri="{FF2B5EF4-FFF2-40B4-BE49-F238E27FC236}">
                <a16:creationId xmlns:a16="http://schemas.microsoft.com/office/drawing/2014/main" id="{EFFB019A-14FE-EA46-A581-642B7A0E6BEB}"/>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6" name="TextBox 9">
            <a:extLst>
              <a:ext uri="{FF2B5EF4-FFF2-40B4-BE49-F238E27FC236}">
                <a16:creationId xmlns:a16="http://schemas.microsoft.com/office/drawing/2014/main" id="{B146BCB3-D55C-9845-BFAA-015ED2B6758C}"/>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cxnSp>
        <p:nvCxnSpPr>
          <p:cNvPr id="23" name="Straight Arrow Connector 22">
            <a:extLst>
              <a:ext uri="{FF2B5EF4-FFF2-40B4-BE49-F238E27FC236}">
                <a16:creationId xmlns:a16="http://schemas.microsoft.com/office/drawing/2014/main" id="{A53F62E1-5F90-734D-A4FE-4F04ECB2FC9E}"/>
              </a:ext>
            </a:extLst>
          </p:cNvPr>
          <p:cNvCxnSpPr/>
          <p:nvPr/>
        </p:nvCxnSpPr>
        <p:spPr bwMode="auto">
          <a:xfrm flipH="1" flipV="1">
            <a:off x="6324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9468" name="TextBox 6">
            <a:extLst>
              <a:ext uri="{FF2B5EF4-FFF2-40B4-BE49-F238E27FC236}">
                <a16:creationId xmlns:a16="http://schemas.microsoft.com/office/drawing/2014/main" id="{5D6D33CA-5FD9-EE49-A791-53EAFE44B7B2}"/>
              </a:ext>
            </a:extLst>
          </p:cNvPr>
          <p:cNvSpPr txBox="1">
            <a:spLocks noChangeArrowheads="1"/>
          </p:cNvSpPr>
          <p:nvPr/>
        </p:nvSpPr>
        <p:spPr bwMode="auto">
          <a:xfrm>
            <a:off x="6629400" y="41910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EEEF5E1-C909-2E42-A68D-CA1C98FB58AC}"/>
                  </a:ext>
                </a:extLst>
              </p:cNvPr>
              <p:cNvSpPr txBox="1"/>
              <p:nvPr/>
            </p:nvSpPr>
            <p:spPr>
              <a:xfrm>
                <a:off x="954210" y="5219379"/>
                <a:ext cx="6083588" cy="13900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i="1">
                                        <a:solidFill>
                                          <a:srgbClr val="0432FF"/>
                                        </a:solidFill>
                                        <a:latin typeface="Cambria Math" panose="02040503050406030204" pitchFamily="18" charset="0"/>
                                        <a:ea typeface="Cambria Math" panose="02040503050406030204" pitchFamily="18" charset="0"/>
                                      </a:rPr>
                                      <m:t>+</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xmlns="">
          <p:sp>
            <p:nvSpPr>
              <p:cNvPr id="3" name="TextBox 2">
                <a:extLst>
                  <a:ext uri="{FF2B5EF4-FFF2-40B4-BE49-F238E27FC236}">
                    <a16:creationId xmlns:a16="http://schemas.microsoft.com/office/drawing/2014/main" id="{7EEEF5E1-C909-2E42-A68D-CA1C98FB58AC}"/>
                  </a:ext>
                </a:extLst>
              </p:cNvPr>
              <p:cNvSpPr txBox="1">
                <a:spLocks noRot="1" noChangeAspect="1" noMove="1" noResize="1" noEditPoints="1" noAdjustHandles="1" noChangeArrowheads="1" noChangeShapeType="1" noTextEdit="1"/>
              </p:cNvSpPr>
              <p:nvPr/>
            </p:nvSpPr>
            <p:spPr>
              <a:xfrm>
                <a:off x="954210" y="5219379"/>
                <a:ext cx="6083588" cy="1390061"/>
              </a:xfrm>
              <a:prstGeom prst="rect">
                <a:avLst/>
              </a:prstGeom>
              <a:blipFill>
                <a:blip r:embed="rId2"/>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6304FF8-FDB7-E64F-B02D-1CED094DC6B0}"/>
              </a:ext>
            </a:extLst>
          </p:cNvPr>
          <p:cNvSpPr txBox="1"/>
          <p:nvPr/>
        </p:nvSpPr>
        <p:spPr>
          <a:xfrm>
            <a:off x="6850047" y="5255926"/>
            <a:ext cx="1601721" cy="338554"/>
          </a:xfrm>
          <a:prstGeom prst="rect">
            <a:avLst/>
          </a:prstGeom>
          <a:noFill/>
        </p:spPr>
        <p:txBody>
          <a:bodyPr wrap="none" rtlCol="0">
            <a:spAutoFit/>
          </a:bodyPr>
          <a:lstStyle/>
          <a:p>
            <a:r>
              <a:rPr lang="en-US" sz="1600" dirty="0"/>
              <a:t>“electric” current</a:t>
            </a:r>
          </a:p>
        </p:txBody>
      </p:sp>
      <p:sp>
        <p:nvSpPr>
          <p:cNvPr id="20" name="TextBox 19">
            <a:extLst>
              <a:ext uri="{FF2B5EF4-FFF2-40B4-BE49-F238E27FC236}">
                <a16:creationId xmlns:a16="http://schemas.microsoft.com/office/drawing/2014/main" id="{4806BDC1-6AF4-C548-A640-D2760EB9DD68}"/>
              </a:ext>
            </a:extLst>
          </p:cNvPr>
          <p:cNvSpPr txBox="1"/>
          <p:nvPr/>
        </p:nvSpPr>
        <p:spPr>
          <a:xfrm>
            <a:off x="6850047" y="5575855"/>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15265083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FB81F-D14B-914A-B739-DB8F1736F498}"/>
              </a:ext>
            </a:extLst>
          </p:cNvPr>
          <p:cNvSpPr>
            <a:spLocks noGrp="1"/>
          </p:cNvSpPr>
          <p:nvPr>
            <p:ph type="title"/>
          </p:nvPr>
        </p:nvSpPr>
        <p:spPr>
          <a:xfrm>
            <a:off x="152400" y="76200"/>
            <a:ext cx="8839200" cy="914400"/>
          </a:xfrm>
        </p:spPr>
        <p:txBody>
          <a:bodyPr/>
          <a:lstStyle/>
          <a:p>
            <a:pPr>
              <a:defRPr/>
            </a:pPr>
            <a:r>
              <a:rPr lang="en-US" dirty="0"/>
              <a:t>Exciting a waveguide mode in FDTD</a:t>
            </a:r>
          </a:p>
        </p:txBody>
      </p:sp>
      <p:pic>
        <p:nvPicPr>
          <p:cNvPr id="20482" name="Picture 2">
            <a:extLst>
              <a:ext uri="{FF2B5EF4-FFF2-40B4-BE49-F238E27FC236}">
                <a16:creationId xmlns:a16="http://schemas.microsoft.com/office/drawing/2014/main" id="{B1119D80-E421-0848-9E48-8092EA5EE75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612900"/>
            <a:ext cx="9144000" cy="362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TextBox 3">
            <a:extLst>
              <a:ext uri="{FF2B5EF4-FFF2-40B4-BE49-F238E27FC236}">
                <a16:creationId xmlns:a16="http://schemas.microsoft.com/office/drawing/2014/main" id="{10115CD6-863C-0142-B3BA-8B0FEFB1E767}"/>
              </a:ext>
            </a:extLst>
          </p:cNvPr>
          <p:cNvSpPr txBox="1">
            <a:spLocks noChangeArrowheads="1"/>
          </p:cNvSpPr>
          <p:nvPr/>
        </p:nvSpPr>
        <p:spPr bwMode="auto">
          <a:xfrm>
            <a:off x="2362200" y="61722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0484" name="TextBox 4">
            <a:extLst>
              <a:ext uri="{FF2B5EF4-FFF2-40B4-BE49-F238E27FC236}">
                <a16:creationId xmlns:a16="http://schemas.microsoft.com/office/drawing/2014/main" id="{9894A36D-A203-E449-9D16-DCD295DD623F}"/>
              </a:ext>
            </a:extLst>
          </p:cNvPr>
          <p:cNvSpPr txBox="1">
            <a:spLocks noChangeArrowheads="1"/>
          </p:cNvSpPr>
          <p:nvPr/>
        </p:nvSpPr>
        <p:spPr bwMode="auto">
          <a:xfrm>
            <a:off x="1858963" y="2209800"/>
            <a:ext cx="16462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(constant </a:t>
            </a:r>
            <a:r>
              <a:rPr lang="en-US" altLang="en-US" b="1"/>
              <a:t>J</a:t>
            </a:r>
            <a:r>
              <a:rPr lang="en-US" altLang="en-US"/>
              <a:t>)</a:t>
            </a:r>
          </a:p>
        </p:txBody>
      </p:sp>
      <p:sp>
        <p:nvSpPr>
          <p:cNvPr id="20485" name="TextBox 5">
            <a:extLst>
              <a:ext uri="{FF2B5EF4-FFF2-40B4-BE49-F238E27FC236}">
                <a16:creationId xmlns:a16="http://schemas.microsoft.com/office/drawing/2014/main" id="{FB4C9BB5-44E5-BC43-BE9F-68961B526643}"/>
              </a:ext>
            </a:extLst>
          </p:cNvPr>
          <p:cNvSpPr txBox="1">
            <a:spLocks noChangeArrowheads="1"/>
          </p:cNvSpPr>
          <p:nvPr/>
        </p:nvSpPr>
        <p:spPr bwMode="auto">
          <a:xfrm>
            <a:off x="1066800" y="990600"/>
            <a:ext cx="70326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compute mode in MPB, then use as source in M</a:t>
            </a:r>
            <a:r>
              <a:rPr lang="en-US" altLang="en-US" sz="1800"/>
              <a:t>EEP</a:t>
            </a:r>
            <a:endParaRPr lang="en-US" altLang="en-US"/>
          </a:p>
        </p:txBody>
      </p:sp>
    </p:spTree>
    <p:extLst>
      <p:ext uri="{BB962C8B-B14F-4D97-AF65-F5344CB8AC3E}">
        <p14:creationId xmlns:p14="http://schemas.microsoft.com/office/powerpoint/2010/main" val="8803002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E4A40DD5-431B-074D-A622-BE615C29126A}"/>
              </a:ext>
            </a:extLst>
          </p:cNvPr>
          <p:cNvSpPr>
            <a:spLocks noChangeArrowheads="1"/>
          </p:cNvSpPr>
          <p:nvPr/>
        </p:nvSpPr>
        <p:spPr bwMode="auto">
          <a:xfrm>
            <a:off x="457200" y="6019800"/>
            <a:ext cx="8001000" cy="762000"/>
          </a:xfrm>
          <a:prstGeom prst="rect">
            <a:avLst/>
          </a:prstGeom>
          <a:solidFill>
            <a:srgbClr val="FFFF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19" name="Rectangle 3">
            <a:extLst>
              <a:ext uri="{FF2B5EF4-FFF2-40B4-BE49-F238E27FC236}">
                <a16:creationId xmlns:a16="http://schemas.microsoft.com/office/drawing/2014/main" id="{53A2990A-0F2A-EE46-85B2-DD2D1610DCC4}"/>
              </a:ext>
            </a:extLst>
          </p:cNvPr>
          <p:cNvSpPr>
            <a:spLocks noGrp="1" noChangeArrowheads="1"/>
          </p:cNvSpPr>
          <p:nvPr>
            <p:ph type="title"/>
          </p:nvPr>
        </p:nvSpPr>
        <p:spPr>
          <a:xfrm>
            <a:off x="152400" y="0"/>
            <a:ext cx="8839200" cy="990600"/>
          </a:xfrm>
        </p:spPr>
        <p:txBody>
          <a:bodyPr/>
          <a:lstStyle/>
          <a:p>
            <a:pPr eaLnBrk="1" hangingPunct="1">
              <a:defRPr/>
            </a:pPr>
            <a:r>
              <a:rPr lang="en-US" sz="3600">
                <a:cs typeface="+mj-cs"/>
              </a:rPr>
              <a:t>Development of Classical EM Computations</a:t>
            </a:r>
          </a:p>
        </p:txBody>
      </p:sp>
      <p:sp>
        <p:nvSpPr>
          <p:cNvPr id="9220" name="Oval 4">
            <a:extLst>
              <a:ext uri="{FF2B5EF4-FFF2-40B4-BE49-F238E27FC236}">
                <a16:creationId xmlns:a16="http://schemas.microsoft.com/office/drawing/2014/main" id="{3917BD25-EC76-264B-92CB-DE2BAA0E870F}"/>
              </a:ext>
            </a:extLst>
          </p:cNvPr>
          <p:cNvSpPr>
            <a:spLocks noChangeArrowheads="1"/>
          </p:cNvSpPr>
          <p:nvPr/>
        </p:nvSpPr>
        <p:spPr bwMode="auto">
          <a:xfrm>
            <a:off x="457200" y="889000"/>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1</a:t>
            </a:r>
          </a:p>
        </p:txBody>
      </p:sp>
      <p:sp>
        <p:nvSpPr>
          <p:cNvPr id="9221" name="Text Box 5">
            <a:extLst>
              <a:ext uri="{FF2B5EF4-FFF2-40B4-BE49-F238E27FC236}">
                <a16:creationId xmlns:a16="http://schemas.microsoft.com/office/drawing/2014/main" id="{C91A72B5-B207-3D43-90BB-7F8C3570EC50}"/>
              </a:ext>
            </a:extLst>
          </p:cNvPr>
          <p:cNvSpPr txBox="1">
            <a:spLocks noChangeArrowheads="1"/>
          </p:cNvSpPr>
          <p:nvPr/>
        </p:nvSpPr>
        <p:spPr bwMode="auto">
          <a:xfrm>
            <a:off x="1066800" y="858838"/>
            <a:ext cx="34480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Analytical solutions</a:t>
            </a:r>
          </a:p>
        </p:txBody>
      </p:sp>
      <p:sp>
        <p:nvSpPr>
          <p:cNvPr id="9222" name="Oval 6">
            <a:extLst>
              <a:ext uri="{FF2B5EF4-FFF2-40B4-BE49-F238E27FC236}">
                <a16:creationId xmlns:a16="http://schemas.microsoft.com/office/drawing/2014/main" id="{B0FCF92F-A466-AF46-8DD3-AFDF9CDE9165}"/>
              </a:ext>
            </a:extLst>
          </p:cNvPr>
          <p:cNvSpPr>
            <a:spLocks noChangeArrowheads="1"/>
          </p:cNvSpPr>
          <p:nvPr/>
        </p:nvSpPr>
        <p:spPr bwMode="auto">
          <a:xfrm>
            <a:off x="457200" y="1604963"/>
            <a:ext cx="533400" cy="533400"/>
          </a:xfrm>
          <a:prstGeom prst="ellipse">
            <a:avLst/>
          </a:prstGeom>
          <a:solidFill>
            <a:srgbClr val="CCCCCC"/>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2</a:t>
            </a:r>
          </a:p>
        </p:txBody>
      </p:sp>
      <p:sp>
        <p:nvSpPr>
          <p:cNvPr id="9223" name="Text Box 7">
            <a:extLst>
              <a:ext uri="{FF2B5EF4-FFF2-40B4-BE49-F238E27FC236}">
                <a16:creationId xmlns:a16="http://schemas.microsoft.com/office/drawing/2014/main" id="{9634447C-C5D4-6546-B4C0-A92306D91BD6}"/>
              </a:ext>
            </a:extLst>
          </p:cNvPr>
          <p:cNvSpPr txBox="1">
            <a:spLocks noChangeArrowheads="1"/>
          </p:cNvSpPr>
          <p:nvPr/>
        </p:nvSpPr>
        <p:spPr bwMode="auto">
          <a:xfrm>
            <a:off x="1066800" y="1574800"/>
            <a:ext cx="7569200" cy="5794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a:solidFill>
                  <a:schemeClr val="accent2"/>
                </a:solidFill>
                <a:latin typeface="Times" charset="0"/>
                <a:ea typeface="ＭＳ Ｐゴシック" charset="0"/>
              </a:rPr>
              <a:t>Semi-analytical solutions</a:t>
            </a:r>
            <a:r>
              <a:rPr lang="en-US" sz="3200">
                <a:latin typeface="Times" charset="0"/>
                <a:ea typeface="ＭＳ Ｐゴシック" charset="0"/>
              </a:rPr>
              <a:t> &amp;</a:t>
            </a:r>
            <a:r>
              <a:rPr lang="en-US" sz="3200">
                <a:solidFill>
                  <a:schemeClr val="accent2"/>
                </a:solidFill>
                <a:latin typeface="Times" charset="0"/>
                <a:ea typeface="ＭＳ Ｐゴシック" charset="0"/>
              </a:rPr>
              <a:t> </a:t>
            </a:r>
            <a:r>
              <a:rPr lang="en-US" sz="3200">
                <a:latin typeface="Times" charset="0"/>
                <a:ea typeface="ＭＳ Ｐゴシック" charset="0"/>
              </a:rPr>
              <a:t>spectral methods</a:t>
            </a:r>
            <a:endParaRPr lang="en-US" sz="3200">
              <a:solidFill>
                <a:schemeClr val="accent2"/>
              </a:solidFill>
              <a:latin typeface="Times" charset="0"/>
              <a:ea typeface="ＭＳ Ｐゴシック" charset="0"/>
            </a:endParaRPr>
          </a:p>
        </p:txBody>
      </p:sp>
      <p:sp>
        <p:nvSpPr>
          <p:cNvPr id="9224" name="Oval 8">
            <a:extLst>
              <a:ext uri="{FF2B5EF4-FFF2-40B4-BE49-F238E27FC236}">
                <a16:creationId xmlns:a16="http://schemas.microsoft.com/office/drawing/2014/main" id="{DD92E8D7-3DEA-D544-B90A-6D101A9AD3B0}"/>
              </a:ext>
            </a:extLst>
          </p:cNvPr>
          <p:cNvSpPr>
            <a:spLocks noChangeArrowheads="1"/>
          </p:cNvSpPr>
          <p:nvPr/>
        </p:nvSpPr>
        <p:spPr bwMode="auto">
          <a:xfrm>
            <a:off x="457200" y="2316163"/>
            <a:ext cx="533400" cy="533400"/>
          </a:xfrm>
          <a:prstGeom prst="ellipse">
            <a:avLst/>
          </a:prstGeom>
          <a:solidFill>
            <a:srgbClr val="FFFF66"/>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defRPr/>
            </a:pPr>
            <a:r>
              <a:rPr lang="en-US" b="1">
                <a:latin typeface="Times" charset="0"/>
                <a:ea typeface="ＭＳ Ｐゴシック" charset="0"/>
              </a:rPr>
              <a:t>3</a:t>
            </a:r>
          </a:p>
        </p:txBody>
      </p:sp>
      <p:sp>
        <p:nvSpPr>
          <p:cNvPr id="9225" name="Text Box 9">
            <a:extLst>
              <a:ext uri="{FF2B5EF4-FFF2-40B4-BE49-F238E27FC236}">
                <a16:creationId xmlns:a16="http://schemas.microsoft.com/office/drawing/2014/main" id="{991FC458-0C99-244A-A2E1-45D8FE21EE1D}"/>
              </a:ext>
            </a:extLst>
          </p:cNvPr>
          <p:cNvSpPr txBox="1">
            <a:spLocks noChangeArrowheads="1"/>
          </p:cNvSpPr>
          <p:nvPr/>
        </p:nvSpPr>
        <p:spPr bwMode="auto">
          <a:xfrm>
            <a:off x="1066800" y="2286000"/>
            <a:ext cx="7764463" cy="58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200" dirty="0">
                <a:solidFill>
                  <a:schemeClr val="accent2"/>
                </a:solidFill>
                <a:latin typeface="Times" charset="0"/>
                <a:ea typeface="ＭＳ Ｐゴシック" charset="0"/>
              </a:rPr>
              <a:t>Brute force: </a:t>
            </a:r>
            <a:r>
              <a:rPr lang="en-US" sz="3200" dirty="0">
                <a:latin typeface="Times" charset="0"/>
                <a:ea typeface="ＭＳ Ｐゴシック" charset="0"/>
              </a:rPr>
              <a:t>generic grid/mesh</a:t>
            </a:r>
            <a:r>
              <a:rPr lang="en-US" dirty="0">
                <a:latin typeface="Times" charset="0"/>
                <a:ea typeface="ＭＳ Ｐゴシック" charset="0"/>
              </a:rPr>
              <a:t> (or generic spectral)</a:t>
            </a:r>
            <a:endParaRPr lang="en-US" sz="3200" dirty="0">
              <a:solidFill>
                <a:schemeClr val="accent2"/>
              </a:solidFill>
              <a:latin typeface="Times" charset="0"/>
              <a:ea typeface="ＭＳ Ｐゴシック" charset="0"/>
            </a:endParaRPr>
          </a:p>
        </p:txBody>
      </p:sp>
      <p:pic>
        <p:nvPicPr>
          <p:cNvPr id="9226" name="Picture 10">
            <a:extLst>
              <a:ext uri="{FF2B5EF4-FFF2-40B4-BE49-F238E27FC236}">
                <a16:creationId xmlns:a16="http://schemas.microsoft.com/office/drawing/2014/main" id="{F580D2D8-3426-7E4E-9016-B673D9C26C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63" y="4391025"/>
            <a:ext cx="1581150"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21514" name="Group 11">
            <a:extLst>
              <a:ext uri="{FF2B5EF4-FFF2-40B4-BE49-F238E27FC236}">
                <a16:creationId xmlns:a16="http://schemas.microsoft.com/office/drawing/2014/main" id="{FDC790E5-51F0-E847-9837-82342B670C43}"/>
              </a:ext>
            </a:extLst>
          </p:cNvPr>
          <p:cNvGrpSpPr>
            <a:grpSpLocks/>
          </p:cNvGrpSpPr>
          <p:nvPr/>
        </p:nvGrpSpPr>
        <p:grpSpPr bwMode="auto">
          <a:xfrm>
            <a:off x="80963" y="4619625"/>
            <a:ext cx="1219200" cy="1219200"/>
            <a:chOff x="336" y="3408"/>
            <a:chExt cx="768" cy="768"/>
          </a:xfrm>
        </p:grpSpPr>
        <p:sp>
          <p:nvSpPr>
            <p:cNvPr id="9228" name="Line 12">
              <a:extLst>
                <a:ext uri="{FF2B5EF4-FFF2-40B4-BE49-F238E27FC236}">
                  <a16:creationId xmlns:a16="http://schemas.microsoft.com/office/drawing/2014/main" id="{CD824071-33E7-F548-B53D-0701D697C292}"/>
                </a:ext>
              </a:extLst>
            </p:cNvPr>
            <p:cNvSpPr>
              <a:spLocks noChangeShapeType="1"/>
            </p:cNvSpPr>
            <p:nvPr/>
          </p:nvSpPr>
          <p:spPr bwMode="auto">
            <a:xfrm>
              <a:off x="33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29" name="Line 13">
              <a:extLst>
                <a:ext uri="{FF2B5EF4-FFF2-40B4-BE49-F238E27FC236}">
                  <a16:creationId xmlns:a16="http://schemas.microsoft.com/office/drawing/2014/main" id="{FB539782-9AD7-E647-BC5A-A240C8E10599}"/>
                </a:ext>
              </a:extLst>
            </p:cNvPr>
            <p:cNvSpPr>
              <a:spLocks noChangeShapeType="1"/>
            </p:cNvSpPr>
            <p:nvPr/>
          </p:nvSpPr>
          <p:spPr bwMode="auto">
            <a:xfrm>
              <a:off x="38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0" name="Line 14">
              <a:extLst>
                <a:ext uri="{FF2B5EF4-FFF2-40B4-BE49-F238E27FC236}">
                  <a16:creationId xmlns:a16="http://schemas.microsoft.com/office/drawing/2014/main" id="{843ADDE0-0AA8-6346-B720-8BB60206950F}"/>
                </a:ext>
              </a:extLst>
            </p:cNvPr>
            <p:cNvSpPr>
              <a:spLocks noChangeShapeType="1"/>
            </p:cNvSpPr>
            <p:nvPr/>
          </p:nvSpPr>
          <p:spPr bwMode="auto">
            <a:xfrm>
              <a:off x="43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1" name="Line 15">
              <a:extLst>
                <a:ext uri="{FF2B5EF4-FFF2-40B4-BE49-F238E27FC236}">
                  <a16:creationId xmlns:a16="http://schemas.microsoft.com/office/drawing/2014/main" id="{4B7FBB24-15C8-7D47-864C-6404D300A414}"/>
                </a:ext>
              </a:extLst>
            </p:cNvPr>
            <p:cNvSpPr>
              <a:spLocks noChangeShapeType="1"/>
            </p:cNvSpPr>
            <p:nvPr/>
          </p:nvSpPr>
          <p:spPr bwMode="auto">
            <a:xfrm>
              <a:off x="48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2" name="Line 16">
              <a:extLst>
                <a:ext uri="{FF2B5EF4-FFF2-40B4-BE49-F238E27FC236}">
                  <a16:creationId xmlns:a16="http://schemas.microsoft.com/office/drawing/2014/main" id="{33CFE4B0-3AF3-8147-BB0B-1AEE060CAA89}"/>
                </a:ext>
              </a:extLst>
            </p:cNvPr>
            <p:cNvSpPr>
              <a:spLocks noChangeShapeType="1"/>
            </p:cNvSpPr>
            <p:nvPr/>
          </p:nvSpPr>
          <p:spPr bwMode="auto">
            <a:xfrm>
              <a:off x="52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3" name="Line 17">
              <a:extLst>
                <a:ext uri="{FF2B5EF4-FFF2-40B4-BE49-F238E27FC236}">
                  <a16:creationId xmlns:a16="http://schemas.microsoft.com/office/drawing/2014/main" id="{5E8C2DAB-8C29-DE4F-B1C9-2C6B808A25A7}"/>
                </a:ext>
              </a:extLst>
            </p:cNvPr>
            <p:cNvSpPr>
              <a:spLocks noChangeShapeType="1"/>
            </p:cNvSpPr>
            <p:nvPr/>
          </p:nvSpPr>
          <p:spPr bwMode="auto">
            <a:xfrm>
              <a:off x="57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4" name="Line 18">
              <a:extLst>
                <a:ext uri="{FF2B5EF4-FFF2-40B4-BE49-F238E27FC236}">
                  <a16:creationId xmlns:a16="http://schemas.microsoft.com/office/drawing/2014/main" id="{FF9BEB3D-ECF7-C848-9C3E-695185FBF084}"/>
                </a:ext>
              </a:extLst>
            </p:cNvPr>
            <p:cNvSpPr>
              <a:spLocks noChangeShapeType="1"/>
            </p:cNvSpPr>
            <p:nvPr/>
          </p:nvSpPr>
          <p:spPr bwMode="auto">
            <a:xfrm>
              <a:off x="62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5" name="Line 19">
              <a:extLst>
                <a:ext uri="{FF2B5EF4-FFF2-40B4-BE49-F238E27FC236}">
                  <a16:creationId xmlns:a16="http://schemas.microsoft.com/office/drawing/2014/main" id="{FF57A527-C425-7047-AB93-7375042811DA}"/>
                </a:ext>
              </a:extLst>
            </p:cNvPr>
            <p:cNvSpPr>
              <a:spLocks noChangeShapeType="1"/>
            </p:cNvSpPr>
            <p:nvPr/>
          </p:nvSpPr>
          <p:spPr bwMode="auto">
            <a:xfrm>
              <a:off x="67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6" name="Line 20">
              <a:extLst>
                <a:ext uri="{FF2B5EF4-FFF2-40B4-BE49-F238E27FC236}">
                  <a16:creationId xmlns:a16="http://schemas.microsoft.com/office/drawing/2014/main" id="{EA13E178-F8A0-594C-8F63-E3B779A627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7" name="Line 21">
              <a:extLst>
                <a:ext uri="{FF2B5EF4-FFF2-40B4-BE49-F238E27FC236}">
                  <a16:creationId xmlns:a16="http://schemas.microsoft.com/office/drawing/2014/main" id="{42D92E77-48A5-C94E-A871-6530C2B98002}"/>
                </a:ext>
              </a:extLst>
            </p:cNvPr>
            <p:cNvSpPr>
              <a:spLocks noChangeShapeType="1"/>
            </p:cNvSpPr>
            <p:nvPr/>
          </p:nvSpPr>
          <p:spPr bwMode="auto">
            <a:xfrm>
              <a:off x="76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8" name="Line 22">
              <a:extLst>
                <a:ext uri="{FF2B5EF4-FFF2-40B4-BE49-F238E27FC236}">
                  <a16:creationId xmlns:a16="http://schemas.microsoft.com/office/drawing/2014/main" id="{F6503D12-96D0-A442-A1A3-4469429B24C7}"/>
                </a:ext>
              </a:extLst>
            </p:cNvPr>
            <p:cNvSpPr>
              <a:spLocks noChangeShapeType="1"/>
            </p:cNvSpPr>
            <p:nvPr/>
          </p:nvSpPr>
          <p:spPr bwMode="auto">
            <a:xfrm>
              <a:off x="81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39" name="Line 23">
              <a:extLst>
                <a:ext uri="{FF2B5EF4-FFF2-40B4-BE49-F238E27FC236}">
                  <a16:creationId xmlns:a16="http://schemas.microsoft.com/office/drawing/2014/main" id="{F4703364-69C7-544D-88E4-45255944CA88}"/>
                </a:ext>
              </a:extLst>
            </p:cNvPr>
            <p:cNvSpPr>
              <a:spLocks noChangeShapeType="1"/>
            </p:cNvSpPr>
            <p:nvPr/>
          </p:nvSpPr>
          <p:spPr bwMode="auto">
            <a:xfrm>
              <a:off x="86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0" name="Line 24">
              <a:extLst>
                <a:ext uri="{FF2B5EF4-FFF2-40B4-BE49-F238E27FC236}">
                  <a16:creationId xmlns:a16="http://schemas.microsoft.com/office/drawing/2014/main" id="{10D19EC1-12EE-E24C-909D-92A81D4C5EEB}"/>
                </a:ext>
              </a:extLst>
            </p:cNvPr>
            <p:cNvSpPr>
              <a:spLocks noChangeShapeType="1"/>
            </p:cNvSpPr>
            <p:nvPr/>
          </p:nvSpPr>
          <p:spPr bwMode="auto">
            <a:xfrm>
              <a:off x="912"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1" name="Line 25">
              <a:extLst>
                <a:ext uri="{FF2B5EF4-FFF2-40B4-BE49-F238E27FC236}">
                  <a16:creationId xmlns:a16="http://schemas.microsoft.com/office/drawing/2014/main" id="{64E8ADA3-38CF-B441-AE5F-9D1B2560A50B}"/>
                </a:ext>
              </a:extLst>
            </p:cNvPr>
            <p:cNvSpPr>
              <a:spLocks noChangeShapeType="1"/>
            </p:cNvSpPr>
            <p:nvPr/>
          </p:nvSpPr>
          <p:spPr bwMode="auto">
            <a:xfrm>
              <a:off x="96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2" name="Line 26">
              <a:extLst>
                <a:ext uri="{FF2B5EF4-FFF2-40B4-BE49-F238E27FC236}">
                  <a16:creationId xmlns:a16="http://schemas.microsoft.com/office/drawing/2014/main" id="{7DDFA18E-FF2B-0240-BBE9-59764C45C8A9}"/>
                </a:ext>
              </a:extLst>
            </p:cNvPr>
            <p:cNvSpPr>
              <a:spLocks noChangeShapeType="1"/>
            </p:cNvSpPr>
            <p:nvPr/>
          </p:nvSpPr>
          <p:spPr bwMode="auto">
            <a:xfrm>
              <a:off x="1008"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3" name="Line 27">
              <a:extLst>
                <a:ext uri="{FF2B5EF4-FFF2-40B4-BE49-F238E27FC236}">
                  <a16:creationId xmlns:a16="http://schemas.microsoft.com/office/drawing/2014/main" id="{E0B91DFE-2349-0744-86BB-C5328DB53CD1}"/>
                </a:ext>
              </a:extLst>
            </p:cNvPr>
            <p:cNvSpPr>
              <a:spLocks noChangeShapeType="1"/>
            </p:cNvSpPr>
            <p:nvPr/>
          </p:nvSpPr>
          <p:spPr bwMode="auto">
            <a:xfrm>
              <a:off x="1056"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4" name="Line 28">
              <a:extLst>
                <a:ext uri="{FF2B5EF4-FFF2-40B4-BE49-F238E27FC236}">
                  <a16:creationId xmlns:a16="http://schemas.microsoft.com/office/drawing/2014/main" id="{3043387C-82DC-2D4C-8C56-00BFA565798D}"/>
                </a:ext>
              </a:extLst>
            </p:cNvPr>
            <p:cNvSpPr>
              <a:spLocks noChangeShapeType="1"/>
            </p:cNvSpPr>
            <p:nvPr/>
          </p:nvSpPr>
          <p:spPr bwMode="auto">
            <a:xfrm>
              <a:off x="1104"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grpSp>
        <p:nvGrpSpPr>
          <p:cNvPr id="21515" name="Group 29">
            <a:extLst>
              <a:ext uri="{FF2B5EF4-FFF2-40B4-BE49-F238E27FC236}">
                <a16:creationId xmlns:a16="http://schemas.microsoft.com/office/drawing/2014/main" id="{62D52E0D-B814-1A4A-A978-DEFBC411707A}"/>
              </a:ext>
            </a:extLst>
          </p:cNvPr>
          <p:cNvGrpSpPr>
            <a:grpSpLocks/>
          </p:cNvGrpSpPr>
          <p:nvPr/>
        </p:nvGrpSpPr>
        <p:grpSpPr bwMode="auto">
          <a:xfrm rot="5400000">
            <a:off x="80963" y="4619625"/>
            <a:ext cx="1219200" cy="1219200"/>
            <a:chOff x="336" y="3408"/>
            <a:chExt cx="768" cy="768"/>
          </a:xfrm>
        </p:grpSpPr>
        <p:sp>
          <p:nvSpPr>
            <p:cNvPr id="9246" name="Line 30">
              <a:extLst>
                <a:ext uri="{FF2B5EF4-FFF2-40B4-BE49-F238E27FC236}">
                  <a16:creationId xmlns:a16="http://schemas.microsoft.com/office/drawing/2014/main" id="{AED3F77C-AF9F-D244-A8D8-C49D3D6B2F6C}"/>
                </a:ext>
              </a:extLst>
            </p:cNvPr>
            <p:cNvSpPr>
              <a:spLocks noChangeShapeType="1"/>
            </p:cNvSpPr>
            <p:nvPr/>
          </p:nvSpPr>
          <p:spPr bwMode="auto">
            <a:xfrm>
              <a:off x="33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7" name="Line 31">
              <a:extLst>
                <a:ext uri="{FF2B5EF4-FFF2-40B4-BE49-F238E27FC236}">
                  <a16:creationId xmlns:a16="http://schemas.microsoft.com/office/drawing/2014/main" id="{ED846CAC-75A3-2040-9C55-34FD0D13BADF}"/>
                </a:ext>
              </a:extLst>
            </p:cNvPr>
            <p:cNvSpPr>
              <a:spLocks noChangeShapeType="1"/>
            </p:cNvSpPr>
            <p:nvPr/>
          </p:nvSpPr>
          <p:spPr bwMode="auto">
            <a:xfrm>
              <a:off x="38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8" name="Line 32">
              <a:extLst>
                <a:ext uri="{FF2B5EF4-FFF2-40B4-BE49-F238E27FC236}">
                  <a16:creationId xmlns:a16="http://schemas.microsoft.com/office/drawing/2014/main" id="{BFF9A8C1-6FA7-B14D-B3D8-DFD9E534FADA}"/>
                </a:ext>
              </a:extLst>
            </p:cNvPr>
            <p:cNvSpPr>
              <a:spLocks noChangeShapeType="1"/>
            </p:cNvSpPr>
            <p:nvPr/>
          </p:nvSpPr>
          <p:spPr bwMode="auto">
            <a:xfrm>
              <a:off x="43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49" name="Line 33">
              <a:extLst>
                <a:ext uri="{FF2B5EF4-FFF2-40B4-BE49-F238E27FC236}">
                  <a16:creationId xmlns:a16="http://schemas.microsoft.com/office/drawing/2014/main" id="{FEC97859-9D4C-464D-ACA0-242906B3D341}"/>
                </a:ext>
              </a:extLst>
            </p:cNvPr>
            <p:cNvSpPr>
              <a:spLocks noChangeShapeType="1"/>
            </p:cNvSpPr>
            <p:nvPr/>
          </p:nvSpPr>
          <p:spPr bwMode="auto">
            <a:xfrm>
              <a:off x="478"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0" name="Line 34">
              <a:extLst>
                <a:ext uri="{FF2B5EF4-FFF2-40B4-BE49-F238E27FC236}">
                  <a16:creationId xmlns:a16="http://schemas.microsoft.com/office/drawing/2014/main" id="{45D4637A-C796-4046-98FD-1F78BB57C2D0}"/>
                </a:ext>
              </a:extLst>
            </p:cNvPr>
            <p:cNvSpPr>
              <a:spLocks noChangeShapeType="1"/>
            </p:cNvSpPr>
            <p:nvPr/>
          </p:nvSpPr>
          <p:spPr bwMode="auto">
            <a:xfrm>
              <a:off x="52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1" name="Line 35">
              <a:extLst>
                <a:ext uri="{FF2B5EF4-FFF2-40B4-BE49-F238E27FC236}">
                  <a16:creationId xmlns:a16="http://schemas.microsoft.com/office/drawing/2014/main" id="{B5550225-A920-684D-A4B1-77CC15F78EA5}"/>
                </a:ext>
              </a:extLst>
            </p:cNvPr>
            <p:cNvSpPr>
              <a:spLocks noChangeShapeType="1"/>
            </p:cNvSpPr>
            <p:nvPr/>
          </p:nvSpPr>
          <p:spPr bwMode="auto">
            <a:xfrm>
              <a:off x="57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2" name="Line 36">
              <a:extLst>
                <a:ext uri="{FF2B5EF4-FFF2-40B4-BE49-F238E27FC236}">
                  <a16:creationId xmlns:a16="http://schemas.microsoft.com/office/drawing/2014/main" id="{EE771A34-7663-D146-8BF4-852C780E480F}"/>
                </a:ext>
              </a:extLst>
            </p:cNvPr>
            <p:cNvSpPr>
              <a:spLocks noChangeShapeType="1"/>
            </p:cNvSpPr>
            <p:nvPr/>
          </p:nvSpPr>
          <p:spPr bwMode="auto">
            <a:xfrm>
              <a:off x="62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3" name="Line 37">
              <a:extLst>
                <a:ext uri="{FF2B5EF4-FFF2-40B4-BE49-F238E27FC236}">
                  <a16:creationId xmlns:a16="http://schemas.microsoft.com/office/drawing/2014/main" id="{1F2C43DF-498B-CF45-B4BC-6099643B92FF}"/>
                </a:ext>
              </a:extLst>
            </p:cNvPr>
            <p:cNvSpPr>
              <a:spLocks noChangeShapeType="1"/>
            </p:cNvSpPr>
            <p:nvPr/>
          </p:nvSpPr>
          <p:spPr bwMode="auto">
            <a:xfrm>
              <a:off x="67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4" name="Line 38">
              <a:extLst>
                <a:ext uri="{FF2B5EF4-FFF2-40B4-BE49-F238E27FC236}">
                  <a16:creationId xmlns:a16="http://schemas.microsoft.com/office/drawing/2014/main" id="{1A154235-109B-4A4D-ABE6-F2E7F2D5F680}"/>
                </a:ext>
              </a:extLst>
            </p:cNvPr>
            <p:cNvSpPr>
              <a:spLocks noChangeShapeType="1"/>
            </p:cNvSpPr>
            <p:nvPr/>
          </p:nvSpPr>
          <p:spPr bwMode="auto">
            <a:xfrm>
              <a:off x="720" y="3408"/>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5" name="Line 39">
              <a:extLst>
                <a:ext uri="{FF2B5EF4-FFF2-40B4-BE49-F238E27FC236}">
                  <a16:creationId xmlns:a16="http://schemas.microsoft.com/office/drawing/2014/main" id="{EC5A443C-7534-E748-ACF2-4E6EE1E04FFB}"/>
                </a:ext>
              </a:extLst>
            </p:cNvPr>
            <p:cNvSpPr>
              <a:spLocks noChangeShapeType="1"/>
            </p:cNvSpPr>
            <p:nvPr/>
          </p:nvSpPr>
          <p:spPr bwMode="auto">
            <a:xfrm>
              <a:off x="76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6" name="Line 40">
              <a:extLst>
                <a:ext uri="{FF2B5EF4-FFF2-40B4-BE49-F238E27FC236}">
                  <a16:creationId xmlns:a16="http://schemas.microsoft.com/office/drawing/2014/main" id="{C02E731B-F76B-474C-B6C9-5C2C28915F07}"/>
                </a:ext>
              </a:extLst>
            </p:cNvPr>
            <p:cNvSpPr>
              <a:spLocks noChangeShapeType="1"/>
            </p:cNvSpPr>
            <p:nvPr/>
          </p:nvSpPr>
          <p:spPr bwMode="auto">
            <a:xfrm>
              <a:off x="81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7" name="Line 41">
              <a:extLst>
                <a:ext uri="{FF2B5EF4-FFF2-40B4-BE49-F238E27FC236}">
                  <a16:creationId xmlns:a16="http://schemas.microsoft.com/office/drawing/2014/main" id="{FB862A07-8A11-384C-9C76-F903B967C357}"/>
                </a:ext>
              </a:extLst>
            </p:cNvPr>
            <p:cNvSpPr>
              <a:spLocks noChangeShapeType="1"/>
            </p:cNvSpPr>
            <p:nvPr/>
          </p:nvSpPr>
          <p:spPr bwMode="auto">
            <a:xfrm>
              <a:off x="86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8" name="Line 42">
              <a:extLst>
                <a:ext uri="{FF2B5EF4-FFF2-40B4-BE49-F238E27FC236}">
                  <a16:creationId xmlns:a16="http://schemas.microsoft.com/office/drawing/2014/main" id="{E2B34A36-D5F4-C841-81D4-C853BDDF4711}"/>
                </a:ext>
              </a:extLst>
            </p:cNvPr>
            <p:cNvSpPr>
              <a:spLocks noChangeShapeType="1"/>
            </p:cNvSpPr>
            <p:nvPr/>
          </p:nvSpPr>
          <p:spPr bwMode="auto">
            <a:xfrm>
              <a:off x="910"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59" name="Line 43">
              <a:extLst>
                <a:ext uri="{FF2B5EF4-FFF2-40B4-BE49-F238E27FC236}">
                  <a16:creationId xmlns:a16="http://schemas.microsoft.com/office/drawing/2014/main" id="{C46E24EF-DA94-7844-A851-6152844E14E4}"/>
                </a:ext>
              </a:extLst>
            </p:cNvPr>
            <p:cNvSpPr>
              <a:spLocks noChangeShapeType="1"/>
            </p:cNvSpPr>
            <p:nvPr/>
          </p:nvSpPr>
          <p:spPr bwMode="auto">
            <a:xfrm>
              <a:off x="958"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0" name="Line 44">
              <a:extLst>
                <a:ext uri="{FF2B5EF4-FFF2-40B4-BE49-F238E27FC236}">
                  <a16:creationId xmlns:a16="http://schemas.microsoft.com/office/drawing/2014/main" id="{FDDDAECF-09B2-E144-B9B7-1E1AE441EDB0}"/>
                </a:ext>
              </a:extLst>
            </p:cNvPr>
            <p:cNvSpPr>
              <a:spLocks noChangeShapeType="1"/>
            </p:cNvSpPr>
            <p:nvPr/>
          </p:nvSpPr>
          <p:spPr bwMode="auto">
            <a:xfrm>
              <a:off x="1006"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1" name="Line 45">
              <a:extLst>
                <a:ext uri="{FF2B5EF4-FFF2-40B4-BE49-F238E27FC236}">
                  <a16:creationId xmlns:a16="http://schemas.microsoft.com/office/drawing/2014/main" id="{F7C78BCE-B625-CE43-AA3B-42BFA214FCB6}"/>
                </a:ext>
              </a:extLst>
            </p:cNvPr>
            <p:cNvSpPr>
              <a:spLocks noChangeShapeType="1"/>
            </p:cNvSpPr>
            <p:nvPr/>
          </p:nvSpPr>
          <p:spPr bwMode="auto">
            <a:xfrm>
              <a:off x="1054"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sp>
          <p:nvSpPr>
            <p:cNvPr id="9262" name="Line 46">
              <a:extLst>
                <a:ext uri="{FF2B5EF4-FFF2-40B4-BE49-F238E27FC236}">
                  <a16:creationId xmlns:a16="http://schemas.microsoft.com/office/drawing/2014/main" id="{CDAACF92-84F1-FF4E-BE2F-03DEB1119511}"/>
                </a:ext>
              </a:extLst>
            </p:cNvPr>
            <p:cNvSpPr>
              <a:spLocks noChangeShapeType="1"/>
            </p:cNvSpPr>
            <p:nvPr/>
          </p:nvSpPr>
          <p:spPr bwMode="auto">
            <a:xfrm>
              <a:off x="1102" y="3410"/>
              <a:ext cx="0" cy="76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endParaRPr>
            </a:p>
          </p:txBody>
        </p:sp>
      </p:grpSp>
      <p:sp>
        <p:nvSpPr>
          <p:cNvPr id="9263" name="Text Box 47">
            <a:extLst>
              <a:ext uri="{FF2B5EF4-FFF2-40B4-BE49-F238E27FC236}">
                <a16:creationId xmlns:a16="http://schemas.microsoft.com/office/drawing/2014/main" id="{76C63026-F805-8C43-B6B4-A535EA63FD03}"/>
              </a:ext>
            </a:extLst>
          </p:cNvPr>
          <p:cNvSpPr txBox="1">
            <a:spLocks noChangeArrowheads="1"/>
          </p:cNvSpPr>
          <p:nvPr/>
        </p:nvSpPr>
        <p:spPr bwMode="auto">
          <a:xfrm>
            <a:off x="1223963" y="4502150"/>
            <a:ext cx="2582862" cy="132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sym typeface="Symbol" pitchFamily="2" charset="2"/>
              </a:rPr>
              <a:t>←</a:t>
            </a:r>
            <a:r>
              <a:rPr lang="en-US" altLang="en-US" sz="2000">
                <a:solidFill>
                  <a:schemeClr val="accent2"/>
                </a:solidFill>
              </a:rPr>
              <a:t>finite differences</a:t>
            </a:r>
          </a:p>
          <a:p>
            <a:r>
              <a:rPr lang="en-US" altLang="en-US" sz="2000" i="1"/>
              <a:t>  (or</a:t>
            </a:r>
            <a:r>
              <a:rPr lang="en-US" altLang="en-US" sz="2000" i="1">
                <a:solidFill>
                  <a:schemeClr val="accent2"/>
                </a:solidFill>
              </a:rPr>
              <a:t> Fourier series</a:t>
            </a:r>
            <a:r>
              <a:rPr lang="en-US" altLang="en-US" sz="2000" i="1"/>
              <a:t>)</a:t>
            </a:r>
            <a:endParaRPr lang="en-US" altLang="en-US" sz="2000">
              <a:solidFill>
                <a:schemeClr val="accent2"/>
              </a:solidFill>
            </a:endParaRPr>
          </a:p>
          <a:p>
            <a:endParaRPr lang="en-US" altLang="en-US" sz="2000"/>
          </a:p>
          <a:p>
            <a:r>
              <a:rPr lang="en-US" altLang="en-US" sz="2000"/>
              <a:t>     &amp; </a:t>
            </a:r>
            <a:r>
              <a:rPr lang="en-US" altLang="en-US" sz="2000">
                <a:solidFill>
                  <a:schemeClr val="accent2"/>
                </a:solidFill>
              </a:rPr>
              <a:t>finite elements</a:t>
            </a:r>
            <a:r>
              <a:rPr lang="en-US" altLang="en-US" sz="2000">
                <a:sym typeface="Symbol" pitchFamily="2" charset="2"/>
              </a:rPr>
              <a:t>→</a:t>
            </a:r>
            <a:endParaRPr lang="en-US" altLang="en-US" sz="2000"/>
          </a:p>
        </p:txBody>
      </p:sp>
      <p:sp>
        <p:nvSpPr>
          <p:cNvPr id="9264" name="Text Box 48">
            <a:extLst>
              <a:ext uri="{FF2B5EF4-FFF2-40B4-BE49-F238E27FC236}">
                <a16:creationId xmlns:a16="http://schemas.microsoft.com/office/drawing/2014/main" id="{C5A619D5-2919-F742-BD1A-BF41D28D2203}"/>
              </a:ext>
            </a:extLst>
          </p:cNvPr>
          <p:cNvSpPr txBox="1">
            <a:spLocks noChangeArrowheads="1"/>
          </p:cNvSpPr>
          <p:nvPr/>
        </p:nvSpPr>
        <p:spPr bwMode="auto">
          <a:xfrm>
            <a:off x="350838" y="3108325"/>
            <a:ext cx="5135562" cy="1187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PDEs</a:t>
            </a:r>
            <a:r>
              <a:rPr lang="en-US" altLang="en-US"/>
              <a:t>: discretize </a:t>
            </a:r>
            <a:r>
              <a:rPr lang="en-US" altLang="en-US">
                <a:solidFill>
                  <a:srgbClr val="FF0000"/>
                </a:solidFill>
              </a:rPr>
              <a:t>space</a:t>
            </a:r>
            <a:r>
              <a:rPr lang="en-US" altLang="en-US"/>
              <a:t> into grid/mesh</a:t>
            </a:r>
          </a:p>
          <a:p>
            <a:r>
              <a:rPr lang="en-US" altLang="en-US"/>
              <a:t>— </a:t>
            </a:r>
            <a:r>
              <a:rPr lang="en-US" altLang="en-US">
                <a:solidFill>
                  <a:srgbClr val="FF0000"/>
                </a:solidFill>
              </a:rPr>
              <a:t>simple</a:t>
            </a:r>
            <a:r>
              <a:rPr lang="en-US" altLang="en-US"/>
              <a:t> (low-degree polynomial)</a:t>
            </a:r>
          </a:p>
          <a:p>
            <a:r>
              <a:rPr lang="en-US" altLang="en-US"/>
              <a:t>     </a:t>
            </a:r>
            <a:r>
              <a:rPr lang="en-US" altLang="en-US">
                <a:solidFill>
                  <a:srgbClr val="FF0000"/>
                </a:solidFill>
              </a:rPr>
              <a:t>approximations</a:t>
            </a:r>
            <a:r>
              <a:rPr lang="en-US" altLang="en-US"/>
              <a:t> in each pixel/</a:t>
            </a:r>
            <a:r>
              <a:rPr lang="en-US" altLang="en-US">
                <a:solidFill>
                  <a:srgbClr val="FF0000"/>
                </a:solidFill>
              </a:rPr>
              <a:t>element</a:t>
            </a:r>
            <a:endParaRPr lang="en-US" altLang="en-US"/>
          </a:p>
        </p:txBody>
      </p:sp>
      <p:sp>
        <p:nvSpPr>
          <p:cNvPr id="9265" name="Text Box 49">
            <a:extLst>
              <a:ext uri="{FF2B5EF4-FFF2-40B4-BE49-F238E27FC236}">
                <a16:creationId xmlns:a16="http://schemas.microsoft.com/office/drawing/2014/main" id="{CB14C08E-FA8D-DE4C-A9C8-26EA01FF76E3}"/>
              </a:ext>
            </a:extLst>
          </p:cNvPr>
          <p:cNvSpPr txBox="1">
            <a:spLocks noChangeArrowheads="1"/>
          </p:cNvSpPr>
          <p:nvPr/>
        </p:nvSpPr>
        <p:spPr bwMode="auto">
          <a:xfrm>
            <a:off x="520700" y="6019800"/>
            <a:ext cx="7902575"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chemeClr val="accent2"/>
                </a:solidFill>
              </a:rPr>
              <a:t>lose orders of magnitude</a:t>
            </a:r>
            <a:r>
              <a:rPr lang="en-US" altLang="en-US"/>
              <a:t> in performance … </a:t>
            </a:r>
            <a:r>
              <a:rPr lang="en-US" altLang="en-US" i="1"/>
              <a:t>but</a:t>
            </a:r>
            <a:r>
              <a:rPr lang="en-US" altLang="en-US"/>
              <a:t> </a:t>
            </a:r>
            <a:r>
              <a:rPr lang="en-US" altLang="en-US">
                <a:solidFill>
                  <a:schemeClr val="accent2"/>
                </a:solidFill>
              </a:rPr>
              <a:t>re-usable code</a:t>
            </a:r>
          </a:p>
          <a:p>
            <a:pPr algn="ctr"/>
            <a:r>
              <a:rPr lang="en-US" altLang="en-US"/>
              <a:t>€ computer time  &lt;&lt; €€€€ programmer time</a:t>
            </a:r>
          </a:p>
        </p:txBody>
      </p:sp>
      <p:pic>
        <p:nvPicPr>
          <p:cNvPr id="9266" name="Picture 50">
            <a:extLst>
              <a:ext uri="{FF2B5EF4-FFF2-40B4-BE49-F238E27FC236}">
                <a16:creationId xmlns:a16="http://schemas.microsoft.com/office/drawing/2014/main" id="{6E92CCA1-BC54-C240-9E94-413732CD4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5400" y="4535488"/>
            <a:ext cx="1778000" cy="1484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267" name="Text Box 51">
            <a:extLst>
              <a:ext uri="{FF2B5EF4-FFF2-40B4-BE49-F238E27FC236}">
                <a16:creationId xmlns:a16="http://schemas.microsoft.com/office/drawing/2014/main" id="{33CD9E09-AB57-964D-9E65-53FBF8470E21}"/>
              </a:ext>
            </a:extLst>
          </p:cNvPr>
          <p:cNvSpPr txBox="1">
            <a:spLocks noChangeArrowheads="1"/>
          </p:cNvSpPr>
          <p:nvPr/>
        </p:nvSpPr>
        <p:spPr bwMode="auto">
          <a:xfrm>
            <a:off x="5334000" y="2971800"/>
            <a:ext cx="3814763" cy="1552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chemeClr val="accent2"/>
                </a:solidFill>
              </a:rPr>
              <a:t>integral equations</a:t>
            </a:r>
            <a:r>
              <a:rPr lang="en-US" altLang="en-US"/>
              <a:t>:</a:t>
            </a:r>
          </a:p>
          <a:p>
            <a:r>
              <a:rPr lang="en-US" altLang="en-US"/>
              <a:t>— </a:t>
            </a:r>
            <a:r>
              <a:rPr lang="en-US" altLang="en-US">
                <a:solidFill>
                  <a:srgbClr val="FF0000"/>
                </a:solidFill>
              </a:rPr>
              <a:t>boundary elements </a:t>
            </a:r>
            <a:r>
              <a:rPr lang="en-US" altLang="en-US"/>
              <a:t>mesh</a:t>
            </a:r>
          </a:p>
          <a:p>
            <a:r>
              <a:rPr lang="en-US" altLang="en-US"/>
              <a:t>     </a:t>
            </a:r>
            <a:r>
              <a:rPr lang="en-US" altLang="en-US">
                <a:solidFill>
                  <a:srgbClr val="FF0000"/>
                </a:solidFill>
              </a:rPr>
              <a:t>surface </a:t>
            </a:r>
            <a:r>
              <a:rPr lang="en-US" altLang="en-US"/>
              <a:t>unknowns coupled</a:t>
            </a:r>
          </a:p>
          <a:p>
            <a:r>
              <a:rPr lang="en-US" altLang="en-US"/>
              <a:t>     by Green</a:t>
            </a:r>
            <a:r>
              <a:rPr lang="ja-JP" altLang="en-US">
                <a:latin typeface="Arial" panose="020B0604020202020204" pitchFamily="34" charset="0"/>
              </a:rPr>
              <a:t>’</a:t>
            </a:r>
            <a:r>
              <a:rPr lang="en-US" altLang="ja-JP"/>
              <a:t>s functions</a:t>
            </a:r>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DEE27-DB9A-4347-9077-364471F75FDC}"/>
              </a:ext>
            </a:extLst>
          </p:cNvPr>
          <p:cNvSpPr>
            <a:spLocks noGrp="1"/>
          </p:cNvSpPr>
          <p:nvPr>
            <p:ph type="title"/>
          </p:nvPr>
        </p:nvSpPr>
        <p:spPr>
          <a:xfrm>
            <a:off x="609600" y="152400"/>
            <a:ext cx="7772400" cy="838200"/>
          </a:xfrm>
        </p:spPr>
        <p:txBody>
          <a:bodyPr/>
          <a:lstStyle/>
          <a:p>
            <a:pPr>
              <a:defRPr/>
            </a:pPr>
            <a:r>
              <a:rPr lang="en-US" dirty="0"/>
              <a:t>Problems with equivalent sources</a:t>
            </a:r>
          </a:p>
        </p:txBody>
      </p:sp>
      <p:sp>
        <p:nvSpPr>
          <p:cNvPr id="21506" name="TextBox 2">
            <a:extLst>
              <a:ext uri="{FF2B5EF4-FFF2-40B4-BE49-F238E27FC236}">
                <a16:creationId xmlns:a16="http://schemas.microsoft.com/office/drawing/2014/main" id="{A383EB73-AEFC-C341-9603-5535E5408C43}"/>
              </a:ext>
            </a:extLst>
          </p:cNvPr>
          <p:cNvSpPr txBox="1">
            <a:spLocks noChangeArrowheads="1"/>
          </p:cNvSpPr>
          <p:nvPr/>
        </p:nvSpPr>
        <p:spPr bwMode="auto">
          <a:xfrm>
            <a:off x="762000" y="1771650"/>
            <a:ext cx="82962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Discretization mismatch: </a:t>
            </a:r>
            <a:r>
              <a:rPr lang="en-US" altLang="en-US"/>
              <a:t>at finite resolution, solutions from</a:t>
            </a:r>
          </a:p>
          <a:p>
            <a:r>
              <a:rPr lang="en-US" altLang="en-US"/>
              <a:t>  one technique (MPB) don’t exactly match discrete modes </a:t>
            </a:r>
          </a:p>
          <a:p>
            <a:r>
              <a:rPr lang="en-US" altLang="en-US"/>
              <a:t>  in another technique (Meep) — leads to </a:t>
            </a:r>
            <a:r>
              <a:rPr lang="en-US" altLang="en-US">
                <a:solidFill>
                  <a:srgbClr val="0000FF"/>
                </a:solidFill>
              </a:rPr>
              <a:t>small </a:t>
            </a:r>
            <a:r>
              <a:rPr lang="en-US" altLang="en-US"/>
              <a:t>imperfections</a:t>
            </a:r>
          </a:p>
          <a:p>
            <a:r>
              <a:rPr lang="en-US" altLang="en-US"/>
              <a:t>	— solvable by using the same discretization to find modes</a:t>
            </a:r>
          </a:p>
          <a:p>
            <a:endParaRPr lang="en-US" altLang="en-US"/>
          </a:p>
          <a:p>
            <a:r>
              <a:rPr lang="en-US" altLang="en-US"/>
              <a:t>• </a:t>
            </a:r>
            <a:r>
              <a:rPr lang="en-US" altLang="en-US">
                <a:solidFill>
                  <a:srgbClr val="FF0000"/>
                </a:solidFill>
              </a:rPr>
              <a:t>Dispersion: </a:t>
            </a:r>
            <a:r>
              <a:rPr lang="en-US" altLang="en-US"/>
              <a:t>mode profile varies with ω, so injecting a pulse </a:t>
            </a:r>
            <a:r>
              <a:rPr lang="en-US" altLang="en-US" i="1"/>
              <a:t>p</a:t>
            </a:r>
            <a:r>
              <a:rPr lang="en-US" altLang="en-US"/>
              <a:t>(</a:t>
            </a:r>
            <a:r>
              <a:rPr lang="en-US" altLang="en-US" i="1"/>
              <a:t>t</a:t>
            </a:r>
            <a:r>
              <a:rPr lang="en-US" altLang="en-US"/>
              <a:t>)</a:t>
            </a:r>
          </a:p>
          <a:p>
            <a:r>
              <a:rPr lang="en-US" altLang="en-US"/>
              <a:t>                      requires a </a:t>
            </a:r>
            <a:r>
              <a:rPr lang="en-US" altLang="en-US">
                <a:solidFill>
                  <a:srgbClr val="0000FF"/>
                </a:solidFill>
              </a:rPr>
              <a:t>convolution</a:t>
            </a:r>
            <a:r>
              <a:rPr lang="en-US" altLang="en-US"/>
              <a:t> with </a:t>
            </a:r>
            <a:r>
              <a:rPr lang="en-US" altLang="en-US" b="1"/>
              <a:t>c</a:t>
            </a:r>
            <a:r>
              <a:rPr lang="en-US" altLang="en-US"/>
              <a:t>(</a:t>
            </a:r>
            <a:r>
              <a:rPr lang="en-US" altLang="en-US" b="1"/>
              <a:t>x</a:t>
            </a:r>
            <a:r>
              <a:rPr lang="en-US" altLang="en-US"/>
              <a:t>,ω) ↔ </a:t>
            </a:r>
            <a:r>
              <a:rPr lang="en-US" altLang="en-US" b="1"/>
              <a:t>c</a:t>
            </a:r>
            <a:r>
              <a:rPr lang="en-US" altLang="en-US"/>
              <a:t>(</a:t>
            </a:r>
            <a:r>
              <a:rPr lang="en-US" altLang="en-US" b="1"/>
              <a:t>x</a:t>
            </a:r>
            <a:r>
              <a:rPr lang="en-US" altLang="en-US"/>
              <a:t>,</a:t>
            </a:r>
            <a:r>
              <a:rPr lang="en-US" altLang="en-US" i="1"/>
              <a:t>t</a:t>
            </a:r>
            <a:r>
              <a:rPr lang="en-US" altLang="en-US"/>
              <a:t>)</a:t>
            </a:r>
          </a:p>
        </p:txBody>
      </p:sp>
      <p:sp>
        <p:nvSpPr>
          <p:cNvPr id="21507" name="TextBox 3">
            <a:extLst>
              <a:ext uri="{FF2B5EF4-FFF2-40B4-BE49-F238E27FC236}">
                <a16:creationId xmlns:a16="http://schemas.microsoft.com/office/drawing/2014/main" id="{B18C95CA-276C-E447-ABEC-62243838AC0A}"/>
              </a:ext>
            </a:extLst>
          </p:cNvPr>
          <p:cNvSpPr txBox="1">
            <a:spLocks noChangeArrowheads="1"/>
          </p:cNvSpPr>
          <p:nvPr/>
        </p:nvSpPr>
        <p:spPr bwMode="auto">
          <a:xfrm>
            <a:off x="6630988" y="4267200"/>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100"/>
              <a:t>Fourier</a:t>
            </a:r>
          </a:p>
        </p:txBody>
      </p:sp>
      <p:sp>
        <p:nvSpPr>
          <p:cNvPr id="21508" name="TextBox 4">
            <a:extLst>
              <a:ext uri="{FF2B5EF4-FFF2-40B4-BE49-F238E27FC236}">
                <a16:creationId xmlns:a16="http://schemas.microsoft.com/office/drawing/2014/main" id="{FF056EE2-8871-0343-9BC2-CE6FFE1A7F42}"/>
              </a:ext>
            </a:extLst>
          </p:cNvPr>
          <p:cNvSpPr txBox="1">
            <a:spLocks noChangeArrowheads="1"/>
          </p:cNvSpPr>
          <p:nvPr/>
        </p:nvSpPr>
        <p:spPr bwMode="auto">
          <a:xfrm>
            <a:off x="3422650" y="4643438"/>
            <a:ext cx="50736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currents(</a:t>
            </a:r>
            <a:r>
              <a:rPr lang="en-US" altLang="en-US" b="1">
                <a:solidFill>
                  <a:srgbClr val="0000FF"/>
                </a:solidFill>
              </a:rPr>
              <a:t>x</a:t>
            </a:r>
            <a:r>
              <a:rPr lang="en-US" altLang="en-US">
                <a:solidFill>
                  <a:srgbClr val="0000FF"/>
                </a:solidFill>
              </a:rPr>
              <a:t>,t) = </a:t>
            </a:r>
            <a:r>
              <a:rPr lang="en-US" altLang="en-US" i="1">
                <a:solidFill>
                  <a:srgbClr val="0000FF"/>
                </a:solidFill>
              </a:rPr>
              <a:t>p</a:t>
            </a:r>
            <a:r>
              <a:rPr lang="en-US" altLang="en-US">
                <a:solidFill>
                  <a:srgbClr val="0000FF"/>
                </a:solidFill>
              </a:rPr>
              <a:t>(</a:t>
            </a:r>
            <a:r>
              <a:rPr lang="en-US" altLang="en-US" i="1">
                <a:solidFill>
                  <a:srgbClr val="0000FF"/>
                </a:solidFill>
              </a:rPr>
              <a:t>t</a:t>
            </a:r>
            <a:r>
              <a:rPr lang="en-US" altLang="en-US">
                <a:solidFill>
                  <a:srgbClr val="0000FF"/>
                </a:solidFill>
              </a:rPr>
              <a:t>) * </a:t>
            </a:r>
            <a:r>
              <a:rPr lang="en-US" altLang="en-US" b="1">
                <a:solidFill>
                  <a:srgbClr val="0000FF"/>
                </a:solidFill>
              </a:rPr>
              <a:t>c</a:t>
            </a:r>
            <a:r>
              <a:rPr lang="en-US" altLang="en-US">
                <a:solidFill>
                  <a:srgbClr val="0000FF"/>
                </a:solidFill>
              </a:rPr>
              <a:t>(</a:t>
            </a:r>
            <a:r>
              <a:rPr lang="en-US" altLang="en-US" b="1">
                <a:solidFill>
                  <a:srgbClr val="0000FF"/>
                </a:solidFill>
              </a:rPr>
              <a:t>x</a:t>
            </a:r>
            <a:r>
              <a:rPr lang="en-US" altLang="en-US">
                <a:solidFill>
                  <a:srgbClr val="0000FF"/>
                </a:solidFill>
              </a:rPr>
              <a:t>,</a:t>
            </a:r>
            <a:r>
              <a:rPr lang="en-US" altLang="en-US" i="1">
                <a:solidFill>
                  <a:srgbClr val="0000FF"/>
                </a:solidFill>
              </a:rPr>
              <a:t>t</a:t>
            </a:r>
            <a:r>
              <a:rPr lang="en-US" altLang="en-US">
                <a:solidFill>
                  <a:srgbClr val="0000FF"/>
                </a:solidFill>
              </a:rPr>
              <a:t>) </a:t>
            </a:r>
            <a:r>
              <a:rPr lang="en-US" altLang="en-US"/>
              <a:t>≈ </a:t>
            </a:r>
            <a:r>
              <a:rPr lang="en-US" altLang="en-US" i="1"/>
              <a:t>p</a:t>
            </a:r>
            <a:r>
              <a:rPr lang="en-US" altLang="en-US"/>
              <a:t>(</a:t>
            </a:r>
            <a:r>
              <a:rPr lang="en-US" altLang="en-US" i="1"/>
              <a:t>t</a:t>
            </a:r>
            <a:r>
              <a:rPr lang="en-US" altLang="en-US"/>
              <a:t>) </a:t>
            </a:r>
            <a:r>
              <a:rPr lang="en-US" altLang="en-US" b="1"/>
              <a:t>c</a:t>
            </a:r>
            <a:r>
              <a:rPr lang="en-US" altLang="en-US"/>
              <a:t>(</a:t>
            </a:r>
            <a:r>
              <a:rPr lang="en-US" altLang="en-US" b="1"/>
              <a:t>x</a:t>
            </a:r>
            <a:r>
              <a:rPr lang="en-US" altLang="en-US"/>
              <a:t>,ω)</a:t>
            </a:r>
          </a:p>
        </p:txBody>
      </p:sp>
      <p:sp>
        <p:nvSpPr>
          <p:cNvPr id="21509" name="TextBox 5">
            <a:extLst>
              <a:ext uri="{FF2B5EF4-FFF2-40B4-BE49-F238E27FC236}">
                <a16:creationId xmlns:a16="http://schemas.microsoft.com/office/drawing/2014/main" id="{E9888BE1-24C5-D944-B52D-D1600BA5D8F9}"/>
              </a:ext>
            </a:extLst>
          </p:cNvPr>
          <p:cNvSpPr txBox="1">
            <a:spLocks noChangeArrowheads="1"/>
          </p:cNvSpPr>
          <p:nvPr/>
        </p:nvSpPr>
        <p:spPr bwMode="auto">
          <a:xfrm>
            <a:off x="5875338" y="3957638"/>
            <a:ext cx="2873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0" name="TextBox 6">
            <a:extLst>
              <a:ext uri="{FF2B5EF4-FFF2-40B4-BE49-F238E27FC236}">
                <a16:creationId xmlns:a16="http://schemas.microsoft.com/office/drawing/2014/main" id="{8261A235-9F77-6A4D-BE84-F6B94F61E8A4}"/>
              </a:ext>
            </a:extLst>
          </p:cNvPr>
          <p:cNvSpPr txBox="1">
            <a:spLocks noChangeArrowheads="1"/>
          </p:cNvSpPr>
          <p:nvPr/>
        </p:nvSpPr>
        <p:spPr bwMode="auto">
          <a:xfrm>
            <a:off x="1371600" y="985838"/>
            <a:ext cx="64579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(if not solved, </a:t>
            </a:r>
            <a:r>
              <a:rPr lang="en-US" altLang="en-US">
                <a:solidFill>
                  <a:srgbClr val="0000FF"/>
                </a:solidFill>
              </a:rPr>
              <a:t>undesired excitation of other w</a:t>
            </a:r>
            <a:r>
              <a:rPr lang="en-US" altLang="en-US"/>
              <a:t>aves)</a:t>
            </a:r>
          </a:p>
        </p:txBody>
      </p:sp>
      <p:sp>
        <p:nvSpPr>
          <p:cNvPr id="21511" name="TextBox 7">
            <a:extLst>
              <a:ext uri="{FF2B5EF4-FFF2-40B4-BE49-F238E27FC236}">
                <a16:creationId xmlns:a16="http://schemas.microsoft.com/office/drawing/2014/main" id="{FD4A8989-9A65-BD44-897A-352ECADDB52C}"/>
              </a:ext>
            </a:extLst>
          </p:cNvPr>
          <p:cNvSpPr txBox="1">
            <a:spLocks noChangeArrowheads="1"/>
          </p:cNvSpPr>
          <p:nvPr/>
        </p:nvSpPr>
        <p:spPr bwMode="auto">
          <a:xfrm>
            <a:off x="1447800" y="5353050"/>
            <a:ext cx="726916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convolutions </a:t>
            </a:r>
            <a:r>
              <a:rPr lang="en-US" altLang="en-US">
                <a:solidFill>
                  <a:srgbClr val="0000FF"/>
                </a:solidFill>
              </a:rPr>
              <a:t>expensive</a:t>
            </a:r>
            <a:r>
              <a:rPr lang="en-US" altLang="en-US"/>
              <a:t>, can be approximated by</a:t>
            </a:r>
          </a:p>
          <a:p>
            <a:r>
              <a:rPr lang="en-US" altLang="en-US"/>
              <a:t>   finite-time (FIR/IIR) calculations using DSP techniques</a:t>
            </a:r>
          </a:p>
          <a:p>
            <a:r>
              <a:rPr lang="en-US" altLang="en-US"/>
              <a:t>– specialized methods are known for </a:t>
            </a:r>
            <a:r>
              <a:rPr lang="en-US" altLang="en-US">
                <a:solidFill>
                  <a:srgbClr val="0000FF"/>
                </a:solidFill>
              </a:rPr>
              <a:t>planewave sources</a:t>
            </a:r>
          </a:p>
        </p:txBody>
      </p:sp>
      <p:sp>
        <p:nvSpPr>
          <p:cNvPr id="21512" name="TextBox 8">
            <a:extLst>
              <a:ext uri="{FF2B5EF4-FFF2-40B4-BE49-F238E27FC236}">
                <a16:creationId xmlns:a16="http://schemas.microsoft.com/office/drawing/2014/main" id="{A37071C6-6D8A-B042-8B96-BB234B81490A}"/>
              </a:ext>
            </a:extLst>
          </p:cNvPr>
          <p:cNvSpPr txBox="1">
            <a:spLocks noChangeArrowheads="1"/>
          </p:cNvSpPr>
          <p:nvPr/>
        </p:nvSpPr>
        <p:spPr bwMode="auto">
          <a:xfrm>
            <a:off x="2438400" y="1371600"/>
            <a:ext cx="37671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 arXiv:1301.5366 ]</a:t>
            </a:r>
          </a:p>
        </p:txBody>
      </p:sp>
      <p:sp>
        <p:nvSpPr>
          <p:cNvPr id="21513" name="TextBox 9">
            <a:extLst>
              <a:ext uri="{FF2B5EF4-FFF2-40B4-BE49-F238E27FC236}">
                <a16:creationId xmlns:a16="http://schemas.microsoft.com/office/drawing/2014/main" id="{69072346-175D-2740-9D38-41FA7CCB4576}"/>
              </a:ext>
            </a:extLst>
          </p:cNvPr>
          <p:cNvSpPr txBox="1">
            <a:spLocks noChangeArrowheads="1"/>
          </p:cNvSpPr>
          <p:nvPr/>
        </p:nvSpPr>
        <p:spPr bwMode="auto">
          <a:xfrm>
            <a:off x="7510463" y="4625975"/>
            <a:ext cx="2873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1514" name="TextBox 10">
            <a:extLst>
              <a:ext uri="{FF2B5EF4-FFF2-40B4-BE49-F238E27FC236}">
                <a16:creationId xmlns:a16="http://schemas.microsoft.com/office/drawing/2014/main" id="{4252C8C5-589C-084C-858B-58143C29E348}"/>
              </a:ext>
            </a:extLst>
          </p:cNvPr>
          <p:cNvSpPr txBox="1">
            <a:spLocks noChangeArrowheads="1"/>
          </p:cNvSpPr>
          <p:nvPr/>
        </p:nvSpPr>
        <p:spPr bwMode="auto">
          <a:xfrm>
            <a:off x="6781800" y="4995863"/>
            <a:ext cx="17303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i="1"/>
              <a:t>narrow</a:t>
            </a:r>
            <a:r>
              <a:rPr lang="en-US" altLang="en-US" sz="1600"/>
              <a:t>-bandwidth</a:t>
            </a:r>
          </a:p>
        </p:txBody>
      </p:sp>
      <p:sp>
        <p:nvSpPr>
          <p:cNvPr id="21515" name="TextBox 12">
            <a:extLst>
              <a:ext uri="{FF2B5EF4-FFF2-40B4-BE49-F238E27FC236}">
                <a16:creationId xmlns:a16="http://schemas.microsoft.com/office/drawing/2014/main" id="{2E6852B2-1CE1-2C45-AD7D-E0C6D05D0351}"/>
              </a:ext>
            </a:extLst>
          </p:cNvPr>
          <p:cNvSpPr txBox="1">
            <a:spLocks noChangeArrowheads="1"/>
          </p:cNvSpPr>
          <p:nvPr/>
        </p:nvSpPr>
        <p:spPr bwMode="auto">
          <a:xfrm>
            <a:off x="5991225" y="6443663"/>
            <a:ext cx="25431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(have numerical dispersion!)</a:t>
            </a:r>
          </a:p>
        </p:txBody>
      </p:sp>
      <p:sp>
        <p:nvSpPr>
          <p:cNvPr id="21516" name="TextBox 13">
            <a:extLst>
              <a:ext uri="{FF2B5EF4-FFF2-40B4-BE49-F238E27FC236}">
                <a16:creationId xmlns:a16="http://schemas.microsoft.com/office/drawing/2014/main" id="{D0EF348C-4DC0-5248-AD7C-3BD2E44D7F8A}"/>
              </a:ext>
            </a:extLst>
          </p:cNvPr>
          <p:cNvSpPr txBox="1">
            <a:spLocks noChangeArrowheads="1"/>
          </p:cNvSpPr>
          <p:nvPr/>
        </p:nvSpPr>
        <p:spPr bwMode="auto">
          <a:xfrm rot="-5400000">
            <a:off x="-799306" y="4833144"/>
            <a:ext cx="23558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time domain </a:t>
            </a:r>
            <a:r>
              <a:rPr lang="en-US" altLang="en-US"/>
              <a:t>only</a:t>
            </a:r>
          </a:p>
        </p:txBody>
      </p:sp>
    </p:spTree>
    <p:extLst>
      <p:ext uri="{BB962C8B-B14F-4D97-AF65-F5344CB8AC3E}">
        <p14:creationId xmlns:p14="http://schemas.microsoft.com/office/powerpoint/2010/main" val="6462651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AF1D4-C926-6E47-9EDA-D69BD3746B44}"/>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3" name="Rectangle 2">
            <a:extLst>
              <a:ext uri="{FF2B5EF4-FFF2-40B4-BE49-F238E27FC236}">
                <a16:creationId xmlns:a16="http://schemas.microsoft.com/office/drawing/2014/main" id="{590CEC96-75CC-4244-BEF5-17F1EA14E91F}"/>
              </a:ext>
            </a:extLst>
          </p:cNvPr>
          <p:cNvSpPr/>
          <p:nvPr/>
        </p:nvSpPr>
        <p:spPr bwMode="auto">
          <a:xfrm>
            <a:off x="5486400" y="25146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4" name="Rectangle 3">
            <a:extLst>
              <a:ext uri="{FF2B5EF4-FFF2-40B4-BE49-F238E27FC236}">
                <a16:creationId xmlns:a16="http://schemas.microsoft.com/office/drawing/2014/main" id="{0F8A9463-D170-F242-94D3-9F3D3E4B86A7}"/>
              </a:ext>
            </a:extLst>
          </p:cNvPr>
          <p:cNvSpPr/>
          <p:nvPr/>
        </p:nvSpPr>
        <p:spPr bwMode="auto">
          <a:xfrm>
            <a:off x="762000" y="19812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6" name="Rectangle 5">
            <a:extLst>
              <a:ext uri="{FF2B5EF4-FFF2-40B4-BE49-F238E27FC236}">
                <a16:creationId xmlns:a16="http://schemas.microsoft.com/office/drawing/2014/main" id="{AFE11B04-6A15-E749-8A94-0C013432C105}"/>
              </a:ext>
            </a:extLst>
          </p:cNvPr>
          <p:cNvSpPr/>
          <p:nvPr/>
        </p:nvSpPr>
        <p:spPr bwMode="auto">
          <a:xfrm rot="5400000">
            <a:off x="2247900" y="3467100"/>
            <a:ext cx="3200400" cy="228600"/>
          </a:xfrm>
          <a:prstGeom prst="rect">
            <a:avLst/>
          </a:prstGeom>
          <a:solidFill>
            <a:schemeClr val="accent1"/>
          </a:solidFill>
          <a:ln w="9525"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2533" name="TextBox 6">
            <a:extLst>
              <a:ext uri="{FF2B5EF4-FFF2-40B4-BE49-F238E27FC236}">
                <a16:creationId xmlns:a16="http://schemas.microsoft.com/office/drawing/2014/main" id="{629D72FC-F1EF-3C45-A09C-0EDF7164ACCE}"/>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cxnSp>
        <p:nvCxnSpPr>
          <p:cNvPr id="9" name="Straight Connector 8">
            <a:extLst>
              <a:ext uri="{FF2B5EF4-FFF2-40B4-BE49-F238E27FC236}">
                <a16:creationId xmlns:a16="http://schemas.microsoft.com/office/drawing/2014/main" id="{ED47E890-7D6B-6C41-85CE-FA789A908265}"/>
              </a:ext>
            </a:extLst>
          </p:cNvPr>
          <p:cNvCxnSpPr/>
          <p:nvPr/>
        </p:nvCxnSpPr>
        <p:spPr bwMode="auto">
          <a:xfrm>
            <a:off x="1066800" y="19812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35" name="TextBox 9">
            <a:extLst>
              <a:ext uri="{FF2B5EF4-FFF2-40B4-BE49-F238E27FC236}">
                <a16:creationId xmlns:a16="http://schemas.microsoft.com/office/drawing/2014/main" id="{C6B86C70-B9C0-2545-B512-B869F5320C89}"/>
              </a:ext>
            </a:extLst>
          </p:cNvPr>
          <p:cNvSpPr txBox="1">
            <a:spLocks noChangeArrowheads="1"/>
          </p:cNvSpPr>
          <p:nvPr/>
        </p:nvSpPr>
        <p:spPr bwMode="auto">
          <a:xfrm>
            <a:off x="103188" y="2209800"/>
            <a:ext cx="1954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simple</a:t>
            </a:r>
          </a:p>
          <a:p>
            <a:pPr algn="ctr"/>
            <a:r>
              <a:rPr lang="en-US" altLang="en-US" sz="1800"/>
              <a:t>constant-amplitude</a:t>
            </a:r>
          </a:p>
          <a:p>
            <a:pPr algn="ctr"/>
            <a:r>
              <a:rPr lang="en-US" altLang="en-US" sz="1800"/>
              <a:t>line-current</a:t>
            </a:r>
            <a:r>
              <a:rPr lang="en-US" altLang="en-US" sz="1800">
                <a:solidFill>
                  <a:srgbClr val="FF0000"/>
                </a:solidFill>
              </a:rPr>
              <a:t> </a:t>
            </a:r>
            <a:r>
              <a:rPr lang="en-US" altLang="en-US" sz="1800" b="1">
                <a:solidFill>
                  <a:srgbClr val="FF0000"/>
                </a:solidFill>
              </a:rPr>
              <a:t>J</a:t>
            </a:r>
            <a:endParaRPr lang="en-US" altLang="en-US" sz="1800">
              <a:solidFill>
                <a:srgbClr val="FF0000"/>
              </a:solidFill>
            </a:endParaRPr>
          </a:p>
        </p:txBody>
      </p:sp>
      <p:cxnSp>
        <p:nvCxnSpPr>
          <p:cNvPr id="11" name="Straight Connector 10">
            <a:extLst>
              <a:ext uri="{FF2B5EF4-FFF2-40B4-BE49-F238E27FC236}">
                <a16:creationId xmlns:a16="http://schemas.microsoft.com/office/drawing/2014/main" id="{22E80D25-225E-404B-8C03-8963D31EB221}"/>
              </a:ext>
            </a:extLst>
          </p:cNvPr>
          <p:cNvCxnSpPr/>
          <p:nvPr/>
        </p:nvCxnSpPr>
        <p:spPr bwMode="auto">
          <a:xfrm>
            <a:off x="5791200" y="2514600"/>
            <a:ext cx="0" cy="228600"/>
          </a:xfrm>
          <a:prstGeom prst="line">
            <a:avLst/>
          </a:prstGeom>
          <a:solidFill>
            <a:schemeClr val="accent1"/>
          </a:solidFill>
          <a:ln w="19050"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37" name="TextBox 12">
            <a:extLst>
              <a:ext uri="{FF2B5EF4-FFF2-40B4-BE49-F238E27FC236}">
                <a16:creationId xmlns:a16="http://schemas.microsoft.com/office/drawing/2014/main" id="{238EDBF7-8762-B043-9018-37AECEA9146A}"/>
              </a:ext>
            </a:extLst>
          </p:cNvPr>
          <p:cNvSpPr txBox="1">
            <a:spLocks noChangeArrowheads="1"/>
          </p:cNvSpPr>
          <p:nvPr/>
        </p:nvSpPr>
        <p:spPr bwMode="auto">
          <a:xfrm>
            <a:off x="5410200" y="2743200"/>
            <a:ext cx="831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a:t>same </a:t>
            </a:r>
            <a:r>
              <a:rPr lang="en-US" altLang="en-US" sz="1800" b="1">
                <a:solidFill>
                  <a:srgbClr val="FF0000"/>
                </a:solidFill>
              </a:rPr>
              <a:t>J</a:t>
            </a:r>
            <a:endParaRPr lang="en-US" altLang="en-US" sz="1800">
              <a:solidFill>
                <a:srgbClr val="FF0000"/>
              </a:solidFill>
            </a:endParaRPr>
          </a:p>
        </p:txBody>
      </p:sp>
      <p:cxnSp>
        <p:nvCxnSpPr>
          <p:cNvPr id="15" name="Straight Connector 14">
            <a:extLst>
              <a:ext uri="{FF2B5EF4-FFF2-40B4-BE49-F238E27FC236}">
                <a16:creationId xmlns:a16="http://schemas.microsoft.com/office/drawing/2014/main" id="{E52DB071-F90B-A340-857A-7F930029BE80}"/>
              </a:ext>
            </a:extLst>
          </p:cNvPr>
          <p:cNvCxnSpPr/>
          <p:nvPr/>
        </p:nvCxnSpPr>
        <p:spPr bwMode="auto">
          <a:xfrm>
            <a:off x="1803400" y="17526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6" name="Straight Connector 15">
            <a:extLst>
              <a:ext uri="{FF2B5EF4-FFF2-40B4-BE49-F238E27FC236}">
                <a16:creationId xmlns:a16="http://schemas.microsoft.com/office/drawing/2014/main" id="{F4AD6799-C5D1-6842-AFB0-91DD3D5744E2}"/>
              </a:ext>
            </a:extLst>
          </p:cNvPr>
          <p:cNvCxnSpPr/>
          <p:nvPr/>
        </p:nvCxnSpPr>
        <p:spPr bwMode="auto">
          <a:xfrm>
            <a:off x="6451600"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8" name="Straight Connector 17">
            <a:extLst>
              <a:ext uri="{FF2B5EF4-FFF2-40B4-BE49-F238E27FC236}">
                <a16:creationId xmlns:a16="http://schemas.microsoft.com/office/drawing/2014/main" id="{F6DA3FFB-68A8-6442-92AA-78EBFDDAAEE4}"/>
              </a:ext>
            </a:extLst>
          </p:cNvPr>
          <p:cNvCxnSpPr/>
          <p:nvPr/>
        </p:nvCxnSpPr>
        <p:spPr bwMode="auto">
          <a:xfrm flipH="1">
            <a:off x="3429000" y="4876800"/>
            <a:ext cx="762000"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41" name="TextBox 20">
            <a:extLst>
              <a:ext uri="{FF2B5EF4-FFF2-40B4-BE49-F238E27FC236}">
                <a16:creationId xmlns:a16="http://schemas.microsoft.com/office/drawing/2014/main" id="{2C20F8D3-5D9D-7743-A74E-D13A96F461E8}"/>
              </a:ext>
            </a:extLst>
          </p:cNvPr>
          <p:cNvSpPr txBox="1">
            <a:spLocks noChangeArrowheads="1"/>
          </p:cNvSpPr>
          <p:nvPr/>
        </p:nvSpPr>
        <p:spPr bwMode="auto">
          <a:xfrm>
            <a:off x="1676400" y="1524000"/>
            <a:ext cx="2619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2" name="TextBox 21">
            <a:extLst>
              <a:ext uri="{FF2B5EF4-FFF2-40B4-BE49-F238E27FC236}">
                <a16:creationId xmlns:a16="http://schemas.microsoft.com/office/drawing/2014/main" id="{CC2C773D-1800-5F4C-A3C7-94330E7B18E7}"/>
              </a:ext>
            </a:extLst>
          </p:cNvPr>
          <p:cNvSpPr txBox="1">
            <a:spLocks noChangeArrowheads="1"/>
          </p:cNvSpPr>
          <p:nvPr/>
        </p:nvSpPr>
        <p:spPr bwMode="auto">
          <a:xfrm>
            <a:off x="3217863" y="471011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
        <p:nvSpPr>
          <p:cNvPr id="22543" name="TextBox 22">
            <a:extLst>
              <a:ext uri="{FF2B5EF4-FFF2-40B4-BE49-F238E27FC236}">
                <a16:creationId xmlns:a16="http://schemas.microsoft.com/office/drawing/2014/main" id="{ACDA9CEA-79F1-0A44-B519-C7A2F28DEC8A}"/>
              </a:ext>
            </a:extLst>
          </p:cNvPr>
          <p:cNvSpPr txBox="1">
            <a:spLocks noChangeArrowheads="1"/>
          </p:cNvSpPr>
          <p:nvPr/>
        </p:nvSpPr>
        <p:spPr bwMode="auto">
          <a:xfrm>
            <a:off x="6324600" y="1998663"/>
            <a:ext cx="2603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1</a:t>
            </a:r>
          </a:p>
        </p:txBody>
      </p:sp>
      <p:sp>
        <p:nvSpPr>
          <p:cNvPr id="22544" name="TextBox 24">
            <a:extLst>
              <a:ext uri="{FF2B5EF4-FFF2-40B4-BE49-F238E27FC236}">
                <a16:creationId xmlns:a16="http://schemas.microsoft.com/office/drawing/2014/main" id="{FBC13149-A017-5746-8305-6F8C22776907}"/>
              </a:ext>
            </a:extLst>
          </p:cNvPr>
          <p:cNvSpPr txBox="1">
            <a:spLocks noChangeArrowheads="1"/>
          </p:cNvSpPr>
          <p:nvPr/>
        </p:nvSpPr>
        <p:spPr bwMode="auto">
          <a:xfrm>
            <a:off x="4343400" y="3505200"/>
            <a:ext cx="4289425" cy="304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want </a:t>
            </a:r>
            <a:r>
              <a:rPr lang="en-US" altLang="en-US">
                <a:solidFill>
                  <a:srgbClr val="0000FF"/>
                </a:solidFill>
              </a:rPr>
              <a:t>incident, transmitted,</a:t>
            </a:r>
          </a:p>
          <a:p>
            <a:r>
              <a:rPr lang="en-US" altLang="en-US">
                <a:solidFill>
                  <a:srgbClr val="0000FF"/>
                </a:solidFill>
              </a:rPr>
              <a:t>and reflected </a:t>
            </a:r>
            <a:r>
              <a:rPr lang="en-US" altLang="en-US"/>
              <a:t>energy-flux spectra:</a:t>
            </a:r>
          </a:p>
          <a:p>
            <a:endParaRPr lang="en-US" altLang="en-US"/>
          </a:p>
          <a:p>
            <a:r>
              <a:rPr lang="en-US" altLang="en-US"/>
              <a:t>  </a:t>
            </a:r>
            <a:r>
              <a:rPr lang="en-US" altLang="en-US">
                <a:solidFill>
                  <a:srgbClr val="0000FF"/>
                </a:solidFill>
              </a:rPr>
              <a:t>incident</a:t>
            </a:r>
            <a:r>
              <a:rPr lang="en-US" altLang="en-US"/>
              <a:t>: Poynting flux of </a:t>
            </a:r>
            <a:r>
              <a:rPr lang="en-US" altLang="en-US" b="1"/>
              <a:t>f</a:t>
            </a:r>
            <a:r>
              <a:rPr lang="en-US" altLang="en-US" baseline="-25000"/>
              <a:t>straight</a:t>
            </a:r>
            <a:endParaRPr lang="en-US" altLang="en-US"/>
          </a:p>
          <a:p>
            <a:endParaRPr lang="en-US" altLang="en-US"/>
          </a:p>
          <a:p>
            <a:r>
              <a:rPr lang="en-US" altLang="en-US"/>
              <a:t>  </a:t>
            </a:r>
            <a:r>
              <a:rPr lang="en-US" altLang="en-US">
                <a:solidFill>
                  <a:srgbClr val="0000FF"/>
                </a:solidFill>
              </a:rPr>
              <a:t>transmitted</a:t>
            </a:r>
            <a:r>
              <a:rPr lang="en-US" altLang="en-US"/>
              <a:t>: flux of </a:t>
            </a:r>
            <a:r>
              <a:rPr lang="en-US" altLang="en-US" b="1"/>
              <a:t>f</a:t>
            </a:r>
            <a:r>
              <a:rPr lang="en-US" altLang="en-US" baseline="-25000"/>
              <a:t>bend</a:t>
            </a:r>
            <a:endParaRPr lang="en-US" altLang="en-US"/>
          </a:p>
          <a:p>
            <a:endParaRPr lang="en-US" altLang="en-US"/>
          </a:p>
          <a:p>
            <a:r>
              <a:rPr lang="en-US" altLang="en-US"/>
              <a:t>  </a:t>
            </a:r>
            <a:r>
              <a:rPr lang="en-US" altLang="en-US">
                <a:solidFill>
                  <a:srgbClr val="0000FF"/>
                </a:solidFill>
              </a:rPr>
              <a:t>reflected</a:t>
            </a:r>
            <a:r>
              <a:rPr lang="en-US" altLang="en-US"/>
              <a:t>: flux of </a:t>
            </a:r>
            <a:r>
              <a:rPr lang="en-US" altLang="en-US" b="1"/>
              <a:t>f</a:t>
            </a:r>
            <a:r>
              <a:rPr lang="en-US" altLang="en-US" baseline="-25000"/>
              <a:t>bend</a:t>
            </a:r>
            <a:r>
              <a:rPr lang="en-US" altLang="en-US"/>
              <a:t>–</a:t>
            </a:r>
            <a:r>
              <a:rPr lang="en-US" altLang="en-US" b="1"/>
              <a:t>f</a:t>
            </a:r>
            <a:r>
              <a:rPr lang="en-US" altLang="en-US" baseline="-25000"/>
              <a:t>straight</a:t>
            </a:r>
          </a:p>
        </p:txBody>
      </p:sp>
      <p:graphicFrame>
        <p:nvGraphicFramePr>
          <p:cNvPr id="22545" name="Object 25">
            <a:extLst>
              <a:ext uri="{FF2B5EF4-FFF2-40B4-BE49-F238E27FC236}">
                <a16:creationId xmlns:a16="http://schemas.microsoft.com/office/drawing/2014/main" id="{3B536A2F-B5A5-2A49-834A-B5EAF8097773}"/>
              </a:ext>
            </a:extLst>
          </p:cNvPr>
          <p:cNvGraphicFramePr>
            <a:graphicFrameLocks noChangeAspect="1"/>
          </p:cNvGraphicFramePr>
          <p:nvPr/>
        </p:nvGraphicFramePr>
        <p:xfrm>
          <a:off x="293688" y="5726113"/>
          <a:ext cx="3592512" cy="609600"/>
        </p:xfrm>
        <a:graphic>
          <a:graphicData uri="http://schemas.openxmlformats.org/presentationml/2006/ole">
            <mc:AlternateContent xmlns:mc="http://schemas.openxmlformats.org/markup-compatibility/2006">
              <mc:Choice xmlns:v="urn:schemas-microsoft-com:vml" Requires="v">
                <p:oleObj spid="_x0000_s133139" name="Equation" r:id="rId3" imgW="1047750" imgH="177800" progId="Equation.3">
                  <p:embed/>
                </p:oleObj>
              </mc:Choice>
              <mc:Fallback>
                <p:oleObj name="Equation" r:id="rId3" imgW="1047750" imgH="177800" progId="Equation.3">
                  <p:embed/>
                  <p:pic>
                    <p:nvPicPr>
                      <p:cNvPr id="22545" name="Object 25">
                        <a:extLst>
                          <a:ext uri="{FF2B5EF4-FFF2-40B4-BE49-F238E27FC236}">
                            <a16:creationId xmlns:a16="http://schemas.microsoft.com/office/drawing/2014/main" id="{3B536A2F-B5A5-2A49-834A-B5EAF80977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688" y="5726113"/>
                        <a:ext cx="35925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46" name="TextBox 26">
            <a:extLst>
              <a:ext uri="{FF2B5EF4-FFF2-40B4-BE49-F238E27FC236}">
                <a16:creationId xmlns:a16="http://schemas.microsoft.com/office/drawing/2014/main" id="{A6F39F5A-9711-7549-B9E6-63423D290408}"/>
              </a:ext>
            </a:extLst>
          </p:cNvPr>
          <p:cNvSpPr txBox="1">
            <a:spLocks noChangeArrowheads="1"/>
          </p:cNvSpPr>
          <p:nvPr/>
        </p:nvSpPr>
        <p:spPr bwMode="auto">
          <a:xfrm>
            <a:off x="179388" y="5040313"/>
            <a:ext cx="278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accumulate (discrete-time)</a:t>
            </a:r>
          </a:p>
          <a:p>
            <a:r>
              <a:rPr lang="en-US" altLang="en-US" sz="1800"/>
              <a:t>Fourier transforms of fields:</a:t>
            </a:r>
          </a:p>
        </p:txBody>
      </p:sp>
      <p:sp>
        <p:nvSpPr>
          <p:cNvPr id="22547" name="TextBox 27">
            <a:extLst>
              <a:ext uri="{FF2B5EF4-FFF2-40B4-BE49-F238E27FC236}">
                <a16:creationId xmlns:a16="http://schemas.microsoft.com/office/drawing/2014/main" id="{6F56A3FF-6368-7E4F-AA62-15ADC62E269D}"/>
              </a:ext>
            </a:extLst>
          </p:cNvPr>
          <p:cNvSpPr txBox="1">
            <a:spLocks noChangeArrowheads="1"/>
          </p:cNvSpPr>
          <p:nvPr/>
        </p:nvSpPr>
        <p:spPr bwMode="auto">
          <a:xfrm>
            <a:off x="217488" y="6259513"/>
            <a:ext cx="24209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at desired frequencies ω</a:t>
            </a:r>
          </a:p>
        </p:txBody>
      </p:sp>
      <p:sp>
        <p:nvSpPr>
          <p:cNvPr id="22548" name="TextBox 28">
            <a:extLst>
              <a:ext uri="{FF2B5EF4-FFF2-40B4-BE49-F238E27FC236}">
                <a16:creationId xmlns:a16="http://schemas.microsoft.com/office/drawing/2014/main" id="{3DE5C9AC-BF06-C94C-8BC9-76106741F897}"/>
              </a:ext>
            </a:extLst>
          </p:cNvPr>
          <p:cNvSpPr txBox="1">
            <a:spLocks noChangeArrowheads="1"/>
          </p:cNvSpPr>
          <p:nvPr/>
        </p:nvSpPr>
        <p:spPr bwMode="auto">
          <a:xfrm>
            <a:off x="7823200" y="4538663"/>
            <a:ext cx="28733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49" name="TextBox 29">
            <a:extLst>
              <a:ext uri="{FF2B5EF4-FFF2-40B4-BE49-F238E27FC236}">
                <a16:creationId xmlns:a16="http://schemas.microsoft.com/office/drawing/2014/main" id="{A3DDBFC6-9C32-FD4D-BE57-00057494D6A4}"/>
              </a:ext>
            </a:extLst>
          </p:cNvPr>
          <p:cNvSpPr txBox="1">
            <a:spLocks noChangeArrowheads="1"/>
          </p:cNvSpPr>
          <p:nvPr/>
        </p:nvSpPr>
        <p:spPr bwMode="auto">
          <a:xfrm>
            <a:off x="7713663" y="4525963"/>
            <a:ext cx="2873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0" name="TextBox 31">
            <a:extLst>
              <a:ext uri="{FF2B5EF4-FFF2-40B4-BE49-F238E27FC236}">
                <a16:creationId xmlns:a16="http://schemas.microsoft.com/office/drawing/2014/main" id="{DD9CC143-0301-7C45-BD42-3AEBF044244E}"/>
              </a:ext>
            </a:extLst>
          </p:cNvPr>
          <p:cNvSpPr txBox="1">
            <a:spLocks noChangeArrowheads="1"/>
          </p:cNvSpPr>
          <p:nvPr/>
        </p:nvSpPr>
        <p:spPr bwMode="auto">
          <a:xfrm>
            <a:off x="7026275" y="5257800"/>
            <a:ext cx="2873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2</a:t>
            </a:r>
          </a:p>
        </p:txBody>
      </p:sp>
      <p:sp>
        <p:nvSpPr>
          <p:cNvPr id="22551" name="TextBox 32">
            <a:extLst>
              <a:ext uri="{FF2B5EF4-FFF2-40B4-BE49-F238E27FC236}">
                <a16:creationId xmlns:a16="http://schemas.microsoft.com/office/drawing/2014/main" id="{ACDE7EB6-377B-E948-B25F-163EAACE4F9F}"/>
              </a:ext>
            </a:extLst>
          </p:cNvPr>
          <p:cNvSpPr txBox="1">
            <a:spLocks noChangeArrowheads="1"/>
          </p:cNvSpPr>
          <p:nvPr/>
        </p:nvSpPr>
        <p:spPr bwMode="auto">
          <a:xfrm>
            <a:off x="6934200" y="52530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2" name="TextBox 33">
            <a:extLst>
              <a:ext uri="{FF2B5EF4-FFF2-40B4-BE49-F238E27FC236}">
                <a16:creationId xmlns:a16="http://schemas.microsoft.com/office/drawing/2014/main" id="{CF31A040-202A-0B47-A1C2-21D00244C983}"/>
              </a:ext>
            </a:extLst>
          </p:cNvPr>
          <p:cNvSpPr txBox="1">
            <a:spLocks noChangeArrowheads="1"/>
          </p:cNvSpPr>
          <p:nvPr/>
        </p:nvSpPr>
        <p:spPr bwMode="auto">
          <a:xfrm>
            <a:off x="6697663" y="5994400"/>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3" name="TextBox 34">
            <a:extLst>
              <a:ext uri="{FF2B5EF4-FFF2-40B4-BE49-F238E27FC236}">
                <a16:creationId xmlns:a16="http://schemas.microsoft.com/office/drawing/2014/main" id="{256E35B8-BCE2-CE49-9B60-698135EB455E}"/>
              </a:ext>
            </a:extLst>
          </p:cNvPr>
          <p:cNvSpPr txBox="1">
            <a:spLocks noChangeArrowheads="1"/>
          </p:cNvSpPr>
          <p:nvPr/>
        </p:nvSpPr>
        <p:spPr bwMode="auto">
          <a:xfrm>
            <a:off x="6604000" y="5981700"/>
            <a:ext cx="287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sp>
        <p:nvSpPr>
          <p:cNvPr id="22554" name="TextBox 35">
            <a:extLst>
              <a:ext uri="{FF2B5EF4-FFF2-40B4-BE49-F238E27FC236}">
                <a16:creationId xmlns:a16="http://schemas.microsoft.com/office/drawing/2014/main" id="{CAFCB137-872F-7640-B8C1-9B56F24F7A92}"/>
              </a:ext>
            </a:extLst>
          </p:cNvPr>
          <p:cNvSpPr txBox="1">
            <a:spLocks noChangeArrowheads="1"/>
          </p:cNvSpPr>
          <p:nvPr/>
        </p:nvSpPr>
        <p:spPr bwMode="auto">
          <a:xfrm>
            <a:off x="7358063" y="5991225"/>
            <a:ext cx="2873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1</a:t>
            </a:r>
          </a:p>
        </p:txBody>
      </p:sp>
      <p:sp>
        <p:nvSpPr>
          <p:cNvPr id="22555" name="TextBox 36">
            <a:extLst>
              <a:ext uri="{FF2B5EF4-FFF2-40B4-BE49-F238E27FC236}">
                <a16:creationId xmlns:a16="http://schemas.microsoft.com/office/drawing/2014/main" id="{095CCFD7-DDB7-7A4D-A416-987621F49063}"/>
              </a:ext>
            </a:extLst>
          </p:cNvPr>
          <p:cNvSpPr txBox="1">
            <a:spLocks noChangeArrowheads="1"/>
          </p:cNvSpPr>
          <p:nvPr/>
        </p:nvSpPr>
        <p:spPr bwMode="auto">
          <a:xfrm>
            <a:off x="7264400" y="5976938"/>
            <a:ext cx="287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ˆ</a:t>
            </a:r>
          </a:p>
        </p:txBody>
      </p:sp>
      <p:cxnSp>
        <p:nvCxnSpPr>
          <p:cNvPr id="39" name="Straight Connector 38">
            <a:extLst>
              <a:ext uri="{FF2B5EF4-FFF2-40B4-BE49-F238E27FC236}">
                <a16:creationId xmlns:a16="http://schemas.microsoft.com/office/drawing/2014/main" id="{9D88907B-0EFD-0B45-8E3A-DE325FA0EB09}"/>
              </a:ext>
            </a:extLst>
          </p:cNvPr>
          <p:cNvCxnSpPr/>
          <p:nvPr/>
        </p:nvCxnSpPr>
        <p:spPr bwMode="auto">
          <a:xfrm>
            <a:off x="8551863" y="2286000"/>
            <a:ext cx="0" cy="6858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2557" name="TextBox 39">
            <a:extLst>
              <a:ext uri="{FF2B5EF4-FFF2-40B4-BE49-F238E27FC236}">
                <a16:creationId xmlns:a16="http://schemas.microsoft.com/office/drawing/2014/main" id="{D9DFDC05-4363-F84D-92DA-FE3829EC7651}"/>
              </a:ext>
            </a:extLst>
          </p:cNvPr>
          <p:cNvSpPr txBox="1">
            <a:spLocks noChangeArrowheads="1"/>
          </p:cNvSpPr>
          <p:nvPr/>
        </p:nvSpPr>
        <p:spPr bwMode="auto">
          <a:xfrm>
            <a:off x="8424863" y="1998663"/>
            <a:ext cx="261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200" b="1"/>
              <a:t>2</a:t>
            </a:r>
          </a:p>
        </p:txBody>
      </p:sp>
    </p:spTree>
    <p:extLst>
      <p:ext uri="{BB962C8B-B14F-4D97-AF65-F5344CB8AC3E}">
        <p14:creationId xmlns:p14="http://schemas.microsoft.com/office/powerpoint/2010/main" val="12751109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561B-29E0-734D-92C6-FB295A014485}"/>
              </a:ext>
            </a:extLst>
          </p:cNvPr>
          <p:cNvSpPr>
            <a:spLocks noGrp="1"/>
          </p:cNvSpPr>
          <p:nvPr>
            <p:ph type="title"/>
          </p:nvPr>
        </p:nvSpPr>
        <p:spPr>
          <a:xfrm>
            <a:off x="228600" y="152400"/>
            <a:ext cx="8686800" cy="1143000"/>
          </a:xfrm>
        </p:spPr>
        <p:txBody>
          <a:bodyPr/>
          <a:lstStyle/>
          <a:p>
            <a:pPr>
              <a:defRPr/>
            </a:pPr>
            <a:r>
              <a:rPr lang="en-US" dirty="0"/>
              <a:t>Shortcut: Subtract two simulations</a:t>
            </a:r>
          </a:p>
        </p:txBody>
      </p:sp>
      <p:sp>
        <p:nvSpPr>
          <p:cNvPr id="23554" name="TextBox 6">
            <a:extLst>
              <a:ext uri="{FF2B5EF4-FFF2-40B4-BE49-F238E27FC236}">
                <a16:creationId xmlns:a16="http://schemas.microsoft.com/office/drawing/2014/main" id="{C9534836-0B4C-B84C-87F5-6F473DEC56F1}"/>
              </a:ext>
            </a:extLst>
          </p:cNvPr>
          <p:cNvSpPr txBox="1">
            <a:spLocks noChangeArrowheads="1"/>
          </p:cNvSpPr>
          <p:nvPr/>
        </p:nvSpPr>
        <p:spPr bwMode="auto">
          <a:xfrm>
            <a:off x="1143000" y="1066800"/>
            <a:ext cx="70596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example: 90° bend of single-mode dielectric waveguide</a:t>
            </a:r>
          </a:p>
        </p:txBody>
      </p:sp>
      <p:pic>
        <p:nvPicPr>
          <p:cNvPr id="23555" name="Picture 11">
            <a:extLst>
              <a:ext uri="{FF2B5EF4-FFF2-40B4-BE49-F238E27FC236}">
                <a16:creationId xmlns:a16="http://schemas.microsoft.com/office/drawing/2014/main" id="{5C591AAF-5D39-E549-8E28-D47ABCBAA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81375" y="1676400"/>
            <a:ext cx="5686425"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6" name="TextBox 13">
            <a:extLst>
              <a:ext uri="{FF2B5EF4-FFF2-40B4-BE49-F238E27FC236}">
                <a16:creationId xmlns:a16="http://schemas.microsoft.com/office/drawing/2014/main" id="{609818C3-87CB-0C48-8347-92049F8D1380}"/>
              </a:ext>
            </a:extLst>
          </p:cNvPr>
          <p:cNvSpPr txBox="1">
            <a:spLocks noChangeArrowheads="1"/>
          </p:cNvSpPr>
          <p:nvPr/>
        </p:nvSpPr>
        <p:spPr bwMode="auto">
          <a:xfrm>
            <a:off x="5181600" y="5757863"/>
            <a:ext cx="19923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(waveguide width) / λ</a:t>
            </a:r>
          </a:p>
        </p:txBody>
      </p:sp>
      <p:pic>
        <p:nvPicPr>
          <p:cNvPr id="23557" name="Tutorial-wvg-ez.gif">
            <a:hlinkClick r:id="" action="ppaction://media"/>
            <a:extLst>
              <a:ext uri="{FF2B5EF4-FFF2-40B4-BE49-F238E27FC236}">
                <a16:creationId xmlns:a16="http://schemas.microsoft.com/office/drawing/2014/main" id="{0BD46042-9C48-C94C-95A0-1231FA598E7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981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Tutorial-wvg-ez0.gif">
            <a:hlinkClick r:id="" action="ppaction://media"/>
            <a:extLst>
              <a:ext uri="{FF2B5EF4-FFF2-40B4-BE49-F238E27FC236}">
                <a16:creationId xmlns:a16="http://schemas.microsoft.com/office/drawing/2014/main" id="{E61CA2ED-B4D7-6948-81F0-078087BDF9F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39800" y="4267200"/>
            <a:ext cx="2032000"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26503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0B002-9BA0-2543-9382-0ABD0C391D52}"/>
              </a:ext>
            </a:extLst>
          </p:cNvPr>
          <p:cNvSpPr>
            <a:spLocks noGrp="1"/>
          </p:cNvSpPr>
          <p:nvPr>
            <p:ph type="title"/>
          </p:nvPr>
        </p:nvSpPr>
        <p:spPr>
          <a:xfrm>
            <a:off x="228600" y="152400"/>
            <a:ext cx="7010400" cy="1143000"/>
          </a:xfrm>
        </p:spPr>
        <p:txBody>
          <a:bodyPr/>
          <a:lstStyle/>
          <a:p>
            <a:pPr>
              <a:defRPr/>
            </a:pPr>
            <a:r>
              <a:rPr lang="en-US" dirty="0"/>
              <a:t>Shortcut: </a:t>
            </a:r>
            <a:r>
              <a:rPr lang="en-US" dirty="0" err="1"/>
              <a:t>Planewave</a:t>
            </a:r>
            <a:r>
              <a:rPr lang="en-US" dirty="0"/>
              <a:t> sources</a:t>
            </a:r>
            <a:br>
              <a:rPr lang="en-US" dirty="0"/>
            </a:br>
            <a:r>
              <a:rPr lang="en-US" dirty="0"/>
              <a:t>for periodic media</a:t>
            </a:r>
          </a:p>
        </p:txBody>
      </p:sp>
      <p:pic>
        <p:nvPicPr>
          <p:cNvPr id="24578" name="Picture 2">
            <a:extLst>
              <a:ext uri="{FF2B5EF4-FFF2-40B4-BE49-F238E27FC236}">
                <a16:creationId xmlns:a16="http://schemas.microsoft.com/office/drawing/2014/main" id="{BE518A26-C117-6742-AF97-D8FD4242595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371600"/>
            <a:ext cx="9144000" cy="451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id="{28B475E4-DEDF-E749-9803-B8CA7592326C}"/>
              </a:ext>
            </a:extLst>
          </p:cNvPr>
          <p:cNvSpPr txBox="1">
            <a:spLocks noChangeArrowheads="1"/>
          </p:cNvSpPr>
          <p:nvPr/>
        </p:nvSpPr>
        <p:spPr bwMode="auto">
          <a:xfrm>
            <a:off x="152400" y="5943600"/>
            <a:ext cx="45180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#1: </a:t>
            </a:r>
            <a:r>
              <a:rPr lang="en-US" altLang="en-US">
                <a:solidFill>
                  <a:srgbClr val="0000FF"/>
                </a:solidFill>
              </a:rPr>
              <a:t>incident &amp; scattered fields</a:t>
            </a:r>
          </a:p>
          <a:p>
            <a:r>
              <a:rPr lang="en-US" altLang="en-US">
                <a:solidFill>
                  <a:srgbClr val="0000FF"/>
                </a:solidFill>
              </a:rPr>
              <a:t>are Bloch-periodic/quasiperiodic</a:t>
            </a:r>
          </a:p>
        </p:txBody>
      </p:sp>
      <p:sp>
        <p:nvSpPr>
          <p:cNvPr id="24580" name="TextBox 4">
            <a:extLst>
              <a:ext uri="{FF2B5EF4-FFF2-40B4-BE49-F238E27FC236}">
                <a16:creationId xmlns:a16="http://schemas.microsoft.com/office/drawing/2014/main" id="{1DF4F1EF-7F76-394A-B501-16CF6A5D1ACF}"/>
              </a:ext>
            </a:extLst>
          </p:cNvPr>
          <p:cNvSpPr txBox="1">
            <a:spLocks noChangeArrowheads="1"/>
          </p:cNvSpPr>
          <p:nvPr/>
        </p:nvSpPr>
        <p:spPr bwMode="auto">
          <a:xfrm>
            <a:off x="6858000" y="609600"/>
            <a:ext cx="22717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review article:</a:t>
            </a:r>
          </a:p>
          <a:p>
            <a:r>
              <a:rPr lang="en-US" altLang="en-US" sz="2000"/>
              <a:t>   arXiv:1301.5366 ]</a:t>
            </a:r>
          </a:p>
        </p:txBody>
      </p:sp>
      <p:sp>
        <p:nvSpPr>
          <p:cNvPr id="24581" name="TextBox 6">
            <a:extLst>
              <a:ext uri="{FF2B5EF4-FFF2-40B4-BE49-F238E27FC236}">
                <a16:creationId xmlns:a16="http://schemas.microsoft.com/office/drawing/2014/main" id="{4B962D31-9DBA-8B4E-AE94-01B1376261B8}"/>
              </a:ext>
            </a:extLst>
          </p:cNvPr>
          <p:cNvSpPr txBox="1">
            <a:spLocks noChangeArrowheads="1"/>
          </p:cNvSpPr>
          <p:nvPr/>
        </p:nvSpPr>
        <p:spPr bwMode="auto">
          <a:xfrm>
            <a:off x="4267200" y="4953000"/>
            <a:ext cx="26193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Bloch-periodic </a:t>
            </a:r>
            <a:r>
              <a:rPr lang="en-US" altLang="en-US" i="1">
                <a:solidFill>
                  <a:srgbClr val="0000FF"/>
                </a:solidFill>
              </a:rPr>
              <a:t>e</a:t>
            </a:r>
            <a:r>
              <a:rPr lang="en-US" altLang="en-US" i="1" baseline="30000">
                <a:solidFill>
                  <a:srgbClr val="0000FF"/>
                </a:solidFill>
              </a:rPr>
              <a:t>ik</a:t>
            </a:r>
            <a:r>
              <a:rPr lang="en-US" altLang="en-US" sz="1600" i="1" baseline="30000">
                <a:solidFill>
                  <a:srgbClr val="0000FF"/>
                </a:solidFill>
              </a:rPr>
              <a:t>x</a:t>
            </a:r>
            <a:r>
              <a:rPr lang="en-US" altLang="en-US" i="1" baseline="30000">
                <a:solidFill>
                  <a:srgbClr val="0000FF"/>
                </a:solidFill>
              </a:rPr>
              <a:t>a</a:t>
            </a:r>
          </a:p>
        </p:txBody>
      </p:sp>
      <p:cxnSp>
        <p:nvCxnSpPr>
          <p:cNvPr id="9" name="Curved Connector 8">
            <a:extLst>
              <a:ext uri="{FF2B5EF4-FFF2-40B4-BE49-F238E27FC236}">
                <a16:creationId xmlns:a16="http://schemas.microsoft.com/office/drawing/2014/main" id="{00616896-BE23-6A4D-A8CB-649EB0E0E0C6}"/>
              </a:ext>
            </a:extLst>
          </p:cNvPr>
          <p:cNvCxnSpPr/>
          <p:nvPr/>
        </p:nvCxnSpPr>
        <p:spPr bwMode="auto">
          <a:xfrm flipV="1">
            <a:off x="6731000" y="4884738"/>
            <a:ext cx="381000" cy="228600"/>
          </a:xfrm>
          <a:prstGeom prst="curvedConnector3">
            <a:avLst/>
          </a:prstGeom>
          <a:solidFill>
            <a:schemeClr val="accent1"/>
          </a:solidFill>
          <a:ln w="9525" cap="flat" cmpd="sng" algn="ctr">
            <a:solidFill>
              <a:srgbClr val="0000FF"/>
            </a:solidFill>
            <a:prstDash val="solid"/>
            <a:round/>
            <a:headEnd type="arrow"/>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4583" name="TextBox 9">
            <a:extLst>
              <a:ext uri="{FF2B5EF4-FFF2-40B4-BE49-F238E27FC236}">
                <a16:creationId xmlns:a16="http://schemas.microsoft.com/office/drawing/2014/main" id="{CE4C838F-69EB-B041-AB2F-6FDDDD96823C}"/>
              </a:ext>
            </a:extLst>
          </p:cNvPr>
          <p:cNvSpPr txBox="1">
            <a:spLocks noChangeArrowheads="1"/>
          </p:cNvSpPr>
          <p:nvPr/>
        </p:nvSpPr>
        <p:spPr bwMode="auto">
          <a:xfrm>
            <a:off x="5181600" y="6027738"/>
            <a:ext cx="37655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trick #2: </a:t>
            </a:r>
            <a:r>
              <a:rPr lang="en-US" altLang="en-US" i="1">
                <a:solidFill>
                  <a:srgbClr val="008000"/>
                </a:solidFill>
              </a:rPr>
              <a:t>e</a:t>
            </a:r>
            <a:r>
              <a:rPr lang="en-US" altLang="en-US" i="1" baseline="30000">
                <a:solidFill>
                  <a:srgbClr val="008000"/>
                </a:solidFill>
              </a:rPr>
              <a:t>ik</a:t>
            </a:r>
            <a:r>
              <a:rPr lang="en-US" altLang="en-US" sz="1600" i="1" baseline="30000">
                <a:solidFill>
                  <a:srgbClr val="008000"/>
                </a:solidFill>
              </a:rPr>
              <a:t>x</a:t>
            </a:r>
            <a:r>
              <a:rPr lang="en-US" altLang="en-US" i="1" baseline="30000">
                <a:solidFill>
                  <a:srgbClr val="008000"/>
                </a:solidFill>
              </a:rPr>
              <a:t>x</a:t>
            </a:r>
            <a:r>
              <a:rPr lang="en-US" altLang="en-US">
                <a:solidFill>
                  <a:srgbClr val="008000"/>
                </a:solidFill>
              </a:rPr>
              <a:t> current source</a:t>
            </a:r>
          </a:p>
          <a:p>
            <a:r>
              <a:rPr lang="en-US" altLang="en-US"/>
              <a:t>	  produces planewave</a:t>
            </a:r>
          </a:p>
        </p:txBody>
      </p:sp>
    </p:spTree>
    <p:extLst>
      <p:ext uri="{BB962C8B-B14F-4D97-AF65-F5344CB8AC3E}">
        <p14:creationId xmlns:p14="http://schemas.microsoft.com/office/powerpoint/2010/main" val="2912489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76907-C0A0-9140-BAA7-7155E5588B72}"/>
              </a:ext>
            </a:extLst>
          </p:cNvPr>
          <p:cNvSpPr>
            <a:spLocks noGrp="1"/>
          </p:cNvSpPr>
          <p:nvPr>
            <p:ph type="title"/>
          </p:nvPr>
        </p:nvSpPr>
        <p:spPr>
          <a:xfrm>
            <a:off x="76200" y="152400"/>
            <a:ext cx="6629400" cy="1143000"/>
          </a:xfrm>
        </p:spPr>
        <p:txBody>
          <a:bodyPr/>
          <a:lstStyle/>
          <a:p>
            <a:pPr>
              <a:defRPr/>
            </a:pPr>
            <a:r>
              <a:rPr lang="en-US" dirty="0"/>
              <a:t>Reflection spectra example</a:t>
            </a:r>
            <a:br>
              <a:rPr lang="en-US" dirty="0"/>
            </a:br>
            <a:r>
              <a:rPr lang="en-US" dirty="0"/>
              <a:t>for periodic media</a:t>
            </a:r>
          </a:p>
        </p:txBody>
      </p:sp>
      <p:pic>
        <p:nvPicPr>
          <p:cNvPr id="25602" name="Picture 5">
            <a:extLst>
              <a:ext uri="{FF2B5EF4-FFF2-40B4-BE49-F238E27FC236}">
                <a16:creationId xmlns:a16="http://schemas.microsoft.com/office/drawing/2014/main" id="{963C9FBC-9FB0-B04E-9DD0-E72485BFE8F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0"/>
            <a:ext cx="2125663"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3" name="Picture 7">
            <a:extLst>
              <a:ext uri="{FF2B5EF4-FFF2-40B4-BE49-F238E27FC236}">
                <a16:creationId xmlns:a16="http://schemas.microsoft.com/office/drawing/2014/main" id="{9CDD1025-E98D-1343-9E15-00A267B0CFB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04398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Box 11">
            <a:extLst>
              <a:ext uri="{FF2B5EF4-FFF2-40B4-BE49-F238E27FC236}">
                <a16:creationId xmlns:a16="http://schemas.microsoft.com/office/drawing/2014/main" id="{25B587CF-D384-1548-9FE8-510A9E474953}"/>
              </a:ext>
            </a:extLst>
          </p:cNvPr>
          <p:cNvSpPr txBox="1">
            <a:spLocks noChangeArrowheads="1"/>
          </p:cNvSpPr>
          <p:nvPr/>
        </p:nvSpPr>
        <p:spPr bwMode="auto">
          <a:xfrm>
            <a:off x="1600200" y="1443038"/>
            <a:ext cx="3829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(Fano resonance lineshapes)</a:t>
            </a:r>
          </a:p>
        </p:txBody>
      </p:sp>
      <p:sp>
        <p:nvSpPr>
          <p:cNvPr id="25605" name="Oval 12">
            <a:extLst>
              <a:ext uri="{FF2B5EF4-FFF2-40B4-BE49-F238E27FC236}">
                <a16:creationId xmlns:a16="http://schemas.microsoft.com/office/drawing/2014/main" id="{D3A606B0-9EF9-F14F-973B-788DF37B5CE3}"/>
              </a:ext>
            </a:extLst>
          </p:cNvPr>
          <p:cNvSpPr>
            <a:spLocks noChangeArrowheads="1"/>
          </p:cNvSpPr>
          <p:nvPr/>
        </p:nvSpPr>
        <p:spPr bwMode="auto">
          <a:xfrm>
            <a:off x="287338" y="4757738"/>
            <a:ext cx="381000" cy="381000"/>
          </a:xfrm>
          <a:prstGeom prst="ellipse">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5606" name="TextBox 13">
            <a:extLst>
              <a:ext uri="{FF2B5EF4-FFF2-40B4-BE49-F238E27FC236}">
                <a16:creationId xmlns:a16="http://schemas.microsoft.com/office/drawing/2014/main" id="{A6EF819C-5CFE-6244-819F-925EE6C6C724}"/>
              </a:ext>
            </a:extLst>
          </p:cNvPr>
          <p:cNvSpPr txBox="1">
            <a:spLocks noChangeArrowheads="1"/>
          </p:cNvSpPr>
          <p:nvPr/>
        </p:nvSpPr>
        <p:spPr bwMode="auto">
          <a:xfrm>
            <a:off x="76200" y="5181600"/>
            <a:ext cx="1970088"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solidFill>
                  <a:srgbClr val="0000FF"/>
                </a:solidFill>
              </a:rPr>
              <a:t>note: </a:t>
            </a:r>
            <a:r>
              <a:rPr lang="en-US" altLang="en-US" sz="1600"/>
              <a:t>ω all above</a:t>
            </a:r>
          </a:p>
          <a:p>
            <a:r>
              <a:rPr lang="en-US" altLang="en-US" sz="1600"/>
              <a:t>          light line</a:t>
            </a:r>
          </a:p>
          <a:p>
            <a:r>
              <a:rPr lang="en-US" altLang="en-US" sz="1200"/>
              <a:t>(req. for incident planewave)</a:t>
            </a:r>
          </a:p>
        </p:txBody>
      </p:sp>
      <p:cxnSp>
        <p:nvCxnSpPr>
          <p:cNvPr id="16" name="Straight Connector 15">
            <a:extLst>
              <a:ext uri="{FF2B5EF4-FFF2-40B4-BE49-F238E27FC236}">
                <a16:creationId xmlns:a16="http://schemas.microsoft.com/office/drawing/2014/main" id="{A7540CA6-2756-F740-A576-51489E6798C5}"/>
              </a:ext>
            </a:extLst>
          </p:cNvPr>
          <p:cNvCxnSpPr/>
          <p:nvPr/>
        </p:nvCxnSpPr>
        <p:spPr bwMode="auto">
          <a:xfrm>
            <a:off x="3429000" y="1905000"/>
            <a:ext cx="0" cy="3810000"/>
          </a:xfrm>
          <a:prstGeom prst="line">
            <a:avLst/>
          </a:prstGeom>
          <a:solidFill>
            <a:schemeClr val="accent1"/>
          </a:solidFill>
          <a:ln w="2857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5608" name="TextBox 17">
            <a:extLst>
              <a:ext uri="{FF2B5EF4-FFF2-40B4-BE49-F238E27FC236}">
                <a16:creationId xmlns:a16="http://schemas.microsoft.com/office/drawing/2014/main" id="{483A3A61-9196-9840-9387-82C3825DCC3E}"/>
              </a:ext>
            </a:extLst>
          </p:cNvPr>
          <p:cNvSpPr txBox="1">
            <a:spLocks noChangeArrowheads="1"/>
          </p:cNvSpPr>
          <p:nvPr/>
        </p:nvSpPr>
        <p:spPr bwMode="auto">
          <a:xfrm>
            <a:off x="2194069" y="5582811"/>
            <a:ext cx="3235181"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dirty="0">
                <a:solidFill>
                  <a:srgbClr val="0000FF"/>
                </a:solidFill>
              </a:rPr>
              <a:t>entire spectrum </a:t>
            </a:r>
            <a:r>
              <a:rPr lang="en-US" altLang="en-US" sz="2000" dirty="0"/>
              <a:t>at fixed </a:t>
            </a:r>
            <a:r>
              <a:rPr lang="en-US" altLang="en-US" sz="2000" i="1" dirty="0" err="1"/>
              <a:t>k</a:t>
            </a:r>
            <a:r>
              <a:rPr lang="en-US" altLang="en-US" sz="2000" i="1" baseline="-25000" dirty="0" err="1"/>
              <a:t>x</a:t>
            </a:r>
            <a:endParaRPr lang="en-US" altLang="en-US" sz="2000" i="1" baseline="-25000" dirty="0"/>
          </a:p>
          <a:p>
            <a:r>
              <a:rPr lang="en-US" altLang="en-US" sz="2000" dirty="0"/>
              <a:t>from </a:t>
            </a:r>
            <a:r>
              <a:rPr lang="en-US" altLang="en-US" sz="2000" dirty="0">
                <a:solidFill>
                  <a:srgbClr val="0000FF"/>
                </a:solidFill>
              </a:rPr>
              <a:t>single</a:t>
            </a:r>
            <a:r>
              <a:rPr lang="en-US" altLang="en-US" sz="2000" dirty="0"/>
              <a:t> FDTD simulation</a:t>
            </a:r>
          </a:p>
          <a:p>
            <a:r>
              <a:rPr lang="en-US" altLang="en-US" sz="2000" dirty="0"/>
              <a:t>(Fourier transform of </a:t>
            </a:r>
            <a:r>
              <a:rPr lang="en-US" altLang="en-US" sz="2000" dirty="0">
                <a:solidFill>
                  <a:srgbClr val="0000FF"/>
                </a:solidFill>
              </a:rPr>
              <a:t>pulse</a:t>
            </a:r>
            <a:r>
              <a:rPr lang="en-US" altLang="en-US" sz="2000" dirty="0"/>
              <a:t>)</a:t>
            </a:r>
          </a:p>
          <a:p>
            <a:r>
              <a:rPr lang="en-US" altLang="en-US" sz="2000" dirty="0"/>
              <a:t>+ normalization run</a:t>
            </a:r>
          </a:p>
        </p:txBody>
      </p:sp>
      <p:sp>
        <p:nvSpPr>
          <p:cNvPr id="25609" name="TextBox 19">
            <a:extLst>
              <a:ext uri="{FF2B5EF4-FFF2-40B4-BE49-F238E27FC236}">
                <a16:creationId xmlns:a16="http://schemas.microsoft.com/office/drawing/2014/main" id="{331D6945-5D65-0749-BE5F-55EE75A95739}"/>
              </a:ext>
            </a:extLst>
          </p:cNvPr>
          <p:cNvSpPr txBox="1">
            <a:spLocks noChangeArrowheads="1"/>
          </p:cNvSpPr>
          <p:nvPr/>
        </p:nvSpPr>
        <p:spPr bwMode="auto">
          <a:xfrm>
            <a:off x="6458456" y="5400803"/>
            <a:ext cx="274786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l-GR" altLang="en-US" dirty="0"/>
              <a:t>ω</a:t>
            </a:r>
            <a:r>
              <a:rPr lang="en-US" altLang="en-US" dirty="0"/>
              <a:t>/c</a:t>
            </a:r>
            <a:r>
              <a:rPr lang="el-GR" altLang="en-US" dirty="0"/>
              <a:t> </a:t>
            </a:r>
            <a:r>
              <a:rPr lang="en-US" altLang="en-US" dirty="0"/>
              <a:t>sin(</a:t>
            </a:r>
            <a:r>
              <a:rPr lang="en-US" altLang="en-US" dirty="0" err="1"/>
              <a:t>θ</a:t>
            </a:r>
            <a:r>
              <a:rPr lang="en-US" altLang="en-US" dirty="0"/>
              <a:t>)</a:t>
            </a:r>
            <a:r>
              <a:rPr lang="el-GR" altLang="en-US" dirty="0"/>
              <a:t> = </a:t>
            </a:r>
            <a:r>
              <a:rPr lang="en-US" altLang="en-US" i="1" dirty="0" err="1"/>
              <a:t>k</a:t>
            </a:r>
            <a:r>
              <a:rPr lang="en-US" altLang="en-US" i="1" baseline="-25000" dirty="0" err="1"/>
              <a:t>x</a:t>
            </a:r>
            <a:endParaRPr lang="en-US" altLang="en-US" dirty="0"/>
          </a:p>
          <a:p>
            <a:r>
              <a:rPr lang="en-US" altLang="en-US" dirty="0"/>
              <a:t>⟺ curved line</a:t>
            </a:r>
          </a:p>
          <a:p>
            <a:r>
              <a:rPr lang="en-US" altLang="en-US" dirty="0"/>
              <a:t>         </a:t>
            </a:r>
            <a:r>
              <a:rPr lang="en-US" altLang="en-US" dirty="0" err="1"/>
              <a:t>θ</a:t>
            </a:r>
            <a:r>
              <a:rPr lang="en-US" altLang="en-US" dirty="0"/>
              <a:t> = </a:t>
            </a:r>
            <a:r>
              <a:rPr lang="en-US" altLang="en-US" dirty="0" err="1"/>
              <a:t>asin</a:t>
            </a:r>
            <a:r>
              <a:rPr lang="en-US" altLang="en-US" dirty="0"/>
              <a:t>(</a:t>
            </a:r>
            <a:r>
              <a:rPr lang="en-US" altLang="en-US" i="1" dirty="0" err="1"/>
              <a:t>ck</a:t>
            </a:r>
            <a:r>
              <a:rPr lang="en-US" altLang="en-US" i="1" baseline="-25000" dirty="0" err="1"/>
              <a:t>x</a:t>
            </a:r>
            <a:r>
              <a:rPr lang="en-US" altLang="en-US" dirty="0"/>
              <a:t>/</a:t>
            </a:r>
            <a:r>
              <a:rPr lang="en-US" altLang="en-US" dirty="0" err="1"/>
              <a:t>ω</a:t>
            </a:r>
            <a:r>
              <a:rPr lang="en-US" altLang="en-US" dirty="0"/>
              <a:t>)</a:t>
            </a:r>
          </a:p>
          <a:p>
            <a:r>
              <a:rPr lang="en-US" altLang="en-US" dirty="0"/>
              <a:t>      in </a:t>
            </a:r>
            <a:r>
              <a:rPr lang="en-US" altLang="en-US" dirty="0">
                <a:solidFill>
                  <a:srgbClr val="0000FF"/>
                </a:solidFill>
              </a:rPr>
              <a:t>(</a:t>
            </a:r>
            <a:r>
              <a:rPr lang="en-US" altLang="en-US" dirty="0" err="1">
                <a:solidFill>
                  <a:srgbClr val="0000FF"/>
                </a:solidFill>
              </a:rPr>
              <a:t>ω,θ</a:t>
            </a:r>
            <a:r>
              <a:rPr lang="en-US" altLang="en-US" dirty="0">
                <a:solidFill>
                  <a:srgbClr val="0000FF"/>
                </a:solidFill>
              </a:rPr>
              <a:t>)</a:t>
            </a:r>
            <a:r>
              <a:rPr lang="en-US" altLang="en-US" dirty="0"/>
              <a:t> plot</a:t>
            </a:r>
          </a:p>
        </p:txBody>
      </p:sp>
    </p:spTree>
    <p:extLst>
      <p:ext uri="{BB962C8B-B14F-4D97-AF65-F5344CB8AC3E}">
        <p14:creationId xmlns:p14="http://schemas.microsoft.com/office/powerpoint/2010/main" val="12865270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1B5D-1C8B-5342-B5C7-C211A5CB2B73}"/>
              </a:ext>
            </a:extLst>
          </p:cNvPr>
          <p:cNvSpPr>
            <a:spLocks noGrp="1"/>
          </p:cNvSpPr>
          <p:nvPr>
            <p:ph type="title"/>
          </p:nvPr>
        </p:nvSpPr>
        <p:spPr>
          <a:xfrm>
            <a:off x="685800" y="152400"/>
            <a:ext cx="7772400" cy="1143000"/>
          </a:xfrm>
        </p:spPr>
        <p:txBody>
          <a:bodyPr/>
          <a:lstStyle/>
          <a:p>
            <a:pPr>
              <a:defRPr/>
            </a:pPr>
            <a:r>
              <a:rPr lang="en-US" dirty="0"/>
              <a:t>Fun possibilities in FDTD:</a:t>
            </a:r>
            <a:br>
              <a:rPr lang="en-US" dirty="0"/>
            </a:br>
            <a:r>
              <a:rPr lang="en-US" dirty="0">
                <a:solidFill>
                  <a:srgbClr val="FF0000"/>
                </a:solidFill>
              </a:rPr>
              <a:t>moving</a:t>
            </a:r>
            <a:r>
              <a:rPr lang="en-US" dirty="0"/>
              <a:t> </a:t>
            </a:r>
            <a:r>
              <a:rPr lang="en-US" dirty="0">
                <a:solidFill>
                  <a:srgbClr val="FF0000"/>
                </a:solidFill>
              </a:rPr>
              <a:t>sources</a:t>
            </a:r>
            <a:r>
              <a:rPr lang="en-US" dirty="0"/>
              <a:t> </a:t>
            </a:r>
            <a:r>
              <a:rPr lang="en-US" sz="2400" dirty="0"/>
              <a:t>[= just some currents </a:t>
            </a:r>
            <a:r>
              <a:rPr lang="en-US" sz="2400" i="1" dirty="0"/>
              <a:t>J</a:t>
            </a:r>
            <a:r>
              <a:rPr lang="en-US" sz="2400" dirty="0"/>
              <a:t>(</a:t>
            </a:r>
            <a:r>
              <a:rPr lang="en-US" sz="2400" i="1" dirty="0" err="1"/>
              <a:t>x</a:t>
            </a:r>
            <a:r>
              <a:rPr lang="en-US" sz="2400" dirty="0" err="1"/>
              <a:t>,</a:t>
            </a:r>
            <a:r>
              <a:rPr lang="en-US" sz="2400" i="1" dirty="0" err="1"/>
              <a:t>t</a:t>
            </a:r>
            <a:r>
              <a:rPr lang="en-US" sz="2400" dirty="0"/>
              <a:t>) ]</a:t>
            </a:r>
          </a:p>
        </p:txBody>
      </p:sp>
      <p:pic>
        <p:nvPicPr>
          <p:cNvPr id="26626" name="Picture 2">
            <a:extLst>
              <a:ext uri="{FF2B5EF4-FFF2-40B4-BE49-F238E27FC236}">
                <a16:creationId xmlns:a16="http://schemas.microsoft.com/office/drawing/2014/main" id="{C4E122EA-A920-AE4E-A4BF-B3DDC91495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6002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Box 3">
            <a:extLst>
              <a:ext uri="{FF2B5EF4-FFF2-40B4-BE49-F238E27FC236}">
                <a16:creationId xmlns:a16="http://schemas.microsoft.com/office/drawing/2014/main" id="{7223091B-1E78-EC40-909C-29D5FB38C0B3}"/>
              </a:ext>
            </a:extLst>
          </p:cNvPr>
          <p:cNvSpPr txBox="1">
            <a:spLocks noChangeArrowheads="1"/>
          </p:cNvSpPr>
          <p:nvPr/>
        </p:nvSpPr>
        <p:spPr bwMode="auto">
          <a:xfrm>
            <a:off x="4724400" y="5867400"/>
            <a:ext cx="433228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Cerenkov radiation </a:t>
            </a:r>
            <a:r>
              <a:rPr lang="en-US" altLang="en-US"/>
              <a:t>from</a:t>
            </a:r>
            <a:r>
              <a:rPr lang="en-US" altLang="en-US">
                <a:solidFill>
                  <a:srgbClr val="0000FF"/>
                </a:solidFill>
              </a:rPr>
              <a:t> moving</a:t>
            </a:r>
          </a:p>
          <a:p>
            <a:r>
              <a:rPr lang="en-US" altLang="en-US">
                <a:solidFill>
                  <a:srgbClr val="0000FF"/>
                </a:solidFill>
              </a:rPr>
              <a:t>point charge </a:t>
            </a:r>
            <a:r>
              <a:rPr lang="en-US" altLang="en-US">
                <a:solidFill>
                  <a:srgbClr val="000000"/>
                </a:solidFill>
              </a:rPr>
              <a:t>in dielectric medium</a:t>
            </a:r>
          </a:p>
        </p:txBody>
      </p:sp>
      <p:pic>
        <p:nvPicPr>
          <p:cNvPr id="26628" name="Picture 4">
            <a:extLst>
              <a:ext uri="{FF2B5EF4-FFF2-40B4-BE49-F238E27FC236}">
                <a16:creationId xmlns:a16="http://schemas.microsoft.com/office/drawing/2014/main" id="{D669BDD4-0499-D24E-A81F-AC9DB5637A4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676400"/>
            <a:ext cx="3233738"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TextBox 5">
            <a:extLst>
              <a:ext uri="{FF2B5EF4-FFF2-40B4-BE49-F238E27FC236}">
                <a16:creationId xmlns:a16="http://schemas.microsoft.com/office/drawing/2014/main" id="{CC3AF287-8518-6242-A4B1-86C5671FF0FD}"/>
              </a:ext>
            </a:extLst>
          </p:cNvPr>
          <p:cNvSpPr txBox="1">
            <a:spLocks noChangeArrowheads="1"/>
          </p:cNvSpPr>
          <p:nvPr/>
        </p:nvSpPr>
        <p:spPr bwMode="auto">
          <a:xfrm>
            <a:off x="609600" y="5418138"/>
            <a:ext cx="3330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Doppler shift </a:t>
            </a:r>
            <a:r>
              <a:rPr lang="en-US" altLang="en-US"/>
              <a:t>from</a:t>
            </a:r>
          </a:p>
          <a:p>
            <a:r>
              <a:rPr lang="en-US" altLang="en-US"/>
              <a:t>moving oscillating dipole</a:t>
            </a:r>
          </a:p>
        </p:txBody>
      </p:sp>
    </p:spTree>
    <p:extLst>
      <p:ext uri="{BB962C8B-B14F-4D97-AF65-F5344CB8AC3E}">
        <p14:creationId xmlns:p14="http://schemas.microsoft.com/office/powerpoint/2010/main" val="37992200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38555-2E23-6B4D-B928-9ED8F303C5F1}"/>
              </a:ext>
            </a:extLst>
          </p:cNvPr>
          <p:cNvSpPr>
            <a:spLocks noGrp="1"/>
          </p:cNvSpPr>
          <p:nvPr>
            <p:ph type="title"/>
          </p:nvPr>
        </p:nvSpPr>
        <p:spPr>
          <a:xfrm>
            <a:off x="685800" y="152400"/>
            <a:ext cx="7772400" cy="609600"/>
          </a:xfrm>
        </p:spPr>
        <p:txBody>
          <a:bodyPr/>
          <a:lstStyle/>
          <a:p>
            <a:pPr>
              <a:defRPr/>
            </a:pPr>
            <a:r>
              <a:rPr lang="en-US" dirty="0"/>
              <a:t>Cerenkov radiation</a:t>
            </a:r>
          </a:p>
        </p:txBody>
      </p:sp>
      <p:pic>
        <p:nvPicPr>
          <p:cNvPr id="27650" name="Picture 2">
            <a:extLst>
              <a:ext uri="{FF2B5EF4-FFF2-40B4-BE49-F238E27FC236}">
                <a16:creationId xmlns:a16="http://schemas.microsoft.com/office/drawing/2014/main" id="{40DB4700-D07B-CA43-9356-F73BE7EC2D2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990600"/>
            <a:ext cx="4537075"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a:extLst>
              <a:ext uri="{FF2B5EF4-FFF2-40B4-BE49-F238E27FC236}">
                <a16:creationId xmlns:a16="http://schemas.microsoft.com/office/drawing/2014/main" id="{B5D1316C-B85F-F348-8BAF-381F59644E7C}"/>
              </a:ext>
            </a:extLst>
          </p:cNvPr>
          <p:cNvSpPr txBox="1">
            <a:spLocks noChangeArrowheads="1"/>
          </p:cNvSpPr>
          <p:nvPr/>
        </p:nvSpPr>
        <p:spPr bwMode="auto">
          <a:xfrm>
            <a:off x="5105400" y="1066800"/>
            <a:ext cx="19653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charge density</a:t>
            </a:r>
          </a:p>
        </p:txBody>
      </p:sp>
      <p:graphicFrame>
        <p:nvGraphicFramePr>
          <p:cNvPr id="27652" name="Object 7">
            <a:extLst>
              <a:ext uri="{FF2B5EF4-FFF2-40B4-BE49-F238E27FC236}">
                <a16:creationId xmlns:a16="http://schemas.microsoft.com/office/drawing/2014/main" id="{684A3AE2-6A80-7E4F-8B76-05BC1EFAA563}"/>
              </a:ext>
            </a:extLst>
          </p:cNvPr>
          <p:cNvGraphicFramePr>
            <a:graphicFrameLocks noChangeAspect="1"/>
          </p:cNvGraphicFramePr>
          <p:nvPr/>
        </p:nvGraphicFramePr>
        <p:xfrm>
          <a:off x="7086600" y="1168400"/>
          <a:ext cx="1465263" cy="330200"/>
        </p:xfrm>
        <a:graphic>
          <a:graphicData uri="http://schemas.openxmlformats.org/presentationml/2006/ole">
            <mc:AlternateContent xmlns:mc="http://schemas.openxmlformats.org/markup-compatibility/2006">
              <mc:Choice xmlns:v="urn:schemas-microsoft-com:vml" Requires="v">
                <p:oleObj spid="_x0000_s138277" name="Equation" r:id="rId4" imgW="450850" imgH="101600" progId="Equation.3">
                  <p:embed/>
                </p:oleObj>
              </mc:Choice>
              <mc:Fallback>
                <p:oleObj name="Equation" r:id="rId4" imgW="450850" imgH="101600" progId="Equation.3">
                  <p:embed/>
                  <p:pic>
                    <p:nvPicPr>
                      <p:cNvPr id="27652" name="Object 7">
                        <a:extLst>
                          <a:ext uri="{FF2B5EF4-FFF2-40B4-BE49-F238E27FC236}">
                            <a16:creationId xmlns:a16="http://schemas.microsoft.com/office/drawing/2014/main" id="{684A3AE2-6A80-7E4F-8B76-05BC1EFAA5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86600" y="1168400"/>
                        <a:ext cx="14652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3" name="TextBox 8">
            <a:extLst>
              <a:ext uri="{FF2B5EF4-FFF2-40B4-BE49-F238E27FC236}">
                <a16:creationId xmlns:a16="http://schemas.microsoft.com/office/drawing/2014/main" id="{6429E038-455C-1F4D-A9F5-42D03B9C471A}"/>
              </a:ext>
            </a:extLst>
          </p:cNvPr>
          <p:cNvSpPr txBox="1">
            <a:spLocks noChangeArrowheads="1"/>
          </p:cNvSpPr>
          <p:nvPr/>
        </p:nvSpPr>
        <p:spPr bwMode="auto">
          <a:xfrm>
            <a:off x="5486400" y="1600200"/>
            <a:ext cx="2484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current density</a:t>
            </a:r>
          </a:p>
        </p:txBody>
      </p:sp>
      <p:graphicFrame>
        <p:nvGraphicFramePr>
          <p:cNvPr id="27654" name="Object 9">
            <a:extLst>
              <a:ext uri="{FF2B5EF4-FFF2-40B4-BE49-F238E27FC236}">
                <a16:creationId xmlns:a16="http://schemas.microsoft.com/office/drawing/2014/main" id="{4720207E-92EE-7547-B8D2-0D3F24D2D92C}"/>
              </a:ext>
            </a:extLst>
          </p:cNvPr>
          <p:cNvGraphicFramePr>
            <a:graphicFrameLocks noChangeAspect="1"/>
          </p:cNvGraphicFramePr>
          <p:nvPr/>
        </p:nvGraphicFramePr>
        <p:xfrm>
          <a:off x="6400800" y="2209800"/>
          <a:ext cx="1754188" cy="1135063"/>
        </p:xfrm>
        <a:graphic>
          <a:graphicData uri="http://schemas.openxmlformats.org/presentationml/2006/ole">
            <mc:AlternateContent xmlns:mc="http://schemas.openxmlformats.org/markup-compatibility/2006">
              <mc:Choice xmlns:v="urn:schemas-microsoft-com:vml" Requires="v">
                <p:oleObj spid="_x0000_s138278" name="Equation" r:id="rId6" imgW="539750" imgH="349250" progId="Equation.3">
                  <p:embed/>
                </p:oleObj>
              </mc:Choice>
              <mc:Fallback>
                <p:oleObj name="Equation" r:id="rId6" imgW="539750" imgH="349250" progId="Equation.3">
                  <p:embed/>
                  <p:pic>
                    <p:nvPicPr>
                      <p:cNvPr id="27654" name="Object 9">
                        <a:extLst>
                          <a:ext uri="{FF2B5EF4-FFF2-40B4-BE49-F238E27FC236}">
                            <a16:creationId xmlns:a16="http://schemas.microsoft.com/office/drawing/2014/main" id="{4720207E-92EE-7547-B8D2-0D3F24D2D9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0800" y="2209800"/>
                        <a:ext cx="1754188"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5" name="TextBox 11">
            <a:extLst>
              <a:ext uri="{FF2B5EF4-FFF2-40B4-BE49-F238E27FC236}">
                <a16:creationId xmlns:a16="http://schemas.microsoft.com/office/drawing/2014/main" id="{A9E20FE7-4B0A-8B49-8268-28BB378E303F}"/>
              </a:ext>
            </a:extLst>
          </p:cNvPr>
          <p:cNvSpPr txBox="1">
            <a:spLocks noChangeArrowheads="1"/>
          </p:cNvSpPr>
          <p:nvPr/>
        </p:nvSpPr>
        <p:spPr bwMode="auto">
          <a:xfrm>
            <a:off x="7315200" y="3513138"/>
            <a:ext cx="15398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i="1"/>
              <a:t>e</a:t>
            </a:r>
            <a:r>
              <a:rPr lang="en-US" altLang="en-US" i="1" baseline="30000"/>
              <a:t>i</a:t>
            </a:r>
            <a:r>
              <a:rPr lang="en-US" altLang="en-US" baseline="30000"/>
              <a:t>(</a:t>
            </a:r>
            <a:r>
              <a:rPr lang="en-US" altLang="en-US" i="1" baseline="30000"/>
              <a:t>kx–ωt</a:t>
            </a:r>
            <a:r>
              <a:rPr lang="en-US" altLang="en-US" baseline="30000"/>
              <a:t>)</a:t>
            </a:r>
          </a:p>
          <a:p>
            <a:r>
              <a:rPr lang="en-US" altLang="en-US"/>
              <a:t>if </a:t>
            </a:r>
            <a:r>
              <a:rPr lang="en-US" altLang="en-US" i="1"/>
              <a:t>ω</a:t>
            </a:r>
            <a:r>
              <a:rPr lang="en-US" altLang="en-US"/>
              <a:t>(</a:t>
            </a:r>
            <a:r>
              <a:rPr lang="en-US" altLang="en-US" i="1"/>
              <a:t>k</a:t>
            </a:r>
            <a:r>
              <a:rPr lang="en-US" altLang="en-US"/>
              <a:t>)=</a:t>
            </a:r>
            <a:r>
              <a:rPr lang="en-US" altLang="en-US" i="1"/>
              <a:t>kv</a:t>
            </a:r>
          </a:p>
        </p:txBody>
      </p:sp>
      <p:cxnSp>
        <p:nvCxnSpPr>
          <p:cNvPr id="14" name="Straight Connector 13">
            <a:extLst>
              <a:ext uri="{FF2B5EF4-FFF2-40B4-BE49-F238E27FC236}">
                <a16:creationId xmlns:a16="http://schemas.microsoft.com/office/drawing/2014/main" id="{EC700F4A-2832-AF46-8295-71B396B2D4FA}"/>
              </a:ext>
            </a:extLst>
          </p:cNvPr>
          <p:cNvCxnSpPr/>
          <p:nvPr/>
        </p:nvCxnSpPr>
        <p:spPr bwMode="auto">
          <a:xfrm>
            <a:off x="7467600" y="3200400"/>
            <a:ext cx="228600" cy="381000"/>
          </a:xfrm>
          <a:prstGeom prst="line">
            <a:avLst/>
          </a:prstGeom>
          <a:solidFill>
            <a:schemeClr val="accent1"/>
          </a:solidFill>
          <a:ln w="9525" cap="flat" cmpd="sng" algn="ctr">
            <a:solidFill>
              <a:schemeClr val="tx1"/>
            </a:solidFill>
            <a:prstDash val="solid"/>
            <a:round/>
            <a:headEnd type="triangl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657" name="TextBox 16">
            <a:extLst>
              <a:ext uri="{FF2B5EF4-FFF2-40B4-BE49-F238E27FC236}">
                <a16:creationId xmlns:a16="http://schemas.microsoft.com/office/drawing/2014/main" id="{6A3D969E-A2D6-9344-A8E7-7AB294D17B55}"/>
              </a:ext>
            </a:extLst>
          </p:cNvPr>
          <p:cNvSpPr txBox="1">
            <a:spLocks noChangeArrowheads="1"/>
          </p:cNvSpPr>
          <p:nvPr/>
        </p:nvSpPr>
        <p:spPr bwMode="auto">
          <a:xfrm>
            <a:off x="4572000" y="4830763"/>
            <a:ext cx="44640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endParaRPr lang="en-US" altLang="en-US" baseline="-25000">
              <a:solidFill>
                <a:srgbClr val="0000FF"/>
              </a:solidFill>
            </a:endParaRPr>
          </a:p>
          <a:p>
            <a:r>
              <a:rPr lang="en-US" altLang="en-US" i="1"/>
              <a:t>       </a:t>
            </a:r>
            <a:r>
              <a:rPr lang="en-US" altLang="en-US"/>
              <a:t>= </a:t>
            </a:r>
            <a:r>
              <a:rPr lang="en-US" altLang="en-US">
                <a:solidFill>
                  <a:srgbClr val="0000FF"/>
                </a:solidFill>
              </a:rPr>
              <a:t>phase velocity </a:t>
            </a:r>
            <a:r>
              <a:rPr lang="en-US" altLang="en-US"/>
              <a:t>in </a:t>
            </a:r>
            <a:r>
              <a:rPr lang="en-US" altLang="en-US" i="1"/>
              <a:t>x</a:t>
            </a:r>
            <a:r>
              <a:rPr lang="en-US" altLang="en-US"/>
              <a:t> direction</a:t>
            </a:r>
          </a:p>
          <a:p>
            <a:r>
              <a:rPr lang="en-US" altLang="en-US" i="1"/>
              <a:t>       </a:t>
            </a:r>
            <a:r>
              <a:rPr lang="en-US" altLang="en-US"/>
              <a:t>≥ </a:t>
            </a:r>
            <a:r>
              <a:rPr lang="en-US" altLang="en-US" i="1"/>
              <a:t>c</a:t>
            </a:r>
            <a:r>
              <a:rPr lang="en-US" altLang="en-US"/>
              <a:t>/</a:t>
            </a:r>
            <a:r>
              <a:rPr lang="en-US" altLang="en-US" i="1"/>
              <a:t>n</a:t>
            </a:r>
            <a:r>
              <a:rPr lang="en-US" altLang="en-US"/>
              <a:t> in index-</a:t>
            </a:r>
            <a:r>
              <a:rPr lang="en-US" altLang="en-US" i="1"/>
              <a:t>n</a:t>
            </a:r>
            <a:r>
              <a:rPr lang="en-US" altLang="en-US"/>
              <a:t> medium</a:t>
            </a:r>
          </a:p>
        </p:txBody>
      </p:sp>
      <p:sp>
        <p:nvSpPr>
          <p:cNvPr id="27658" name="TextBox 17">
            <a:extLst>
              <a:ext uri="{FF2B5EF4-FFF2-40B4-BE49-F238E27FC236}">
                <a16:creationId xmlns:a16="http://schemas.microsoft.com/office/drawing/2014/main" id="{13826D13-441A-D742-832A-390B7DC39F14}"/>
              </a:ext>
            </a:extLst>
          </p:cNvPr>
          <p:cNvSpPr txBox="1">
            <a:spLocks noChangeArrowheads="1"/>
          </p:cNvSpPr>
          <p:nvPr/>
        </p:nvSpPr>
        <p:spPr bwMode="auto">
          <a:xfrm>
            <a:off x="4927600" y="2514600"/>
            <a:ext cx="4032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x</a:t>
            </a:r>
          </a:p>
        </p:txBody>
      </p:sp>
      <p:sp>
        <p:nvSpPr>
          <p:cNvPr id="27659" name="TextBox 18">
            <a:extLst>
              <a:ext uri="{FF2B5EF4-FFF2-40B4-BE49-F238E27FC236}">
                <a16:creationId xmlns:a16="http://schemas.microsoft.com/office/drawing/2014/main" id="{860795CA-03ED-B946-886A-C5F62565B40A}"/>
              </a:ext>
            </a:extLst>
          </p:cNvPr>
          <p:cNvSpPr txBox="1">
            <a:spLocks noChangeArrowheads="1"/>
          </p:cNvSpPr>
          <p:nvPr/>
        </p:nvSpPr>
        <p:spPr bwMode="auto">
          <a:xfrm>
            <a:off x="4191000" y="2667000"/>
            <a:ext cx="420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Tree>
    <p:extLst>
      <p:ext uri="{BB962C8B-B14F-4D97-AF65-F5344CB8AC3E}">
        <p14:creationId xmlns:p14="http://schemas.microsoft.com/office/powerpoint/2010/main" val="1512194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2869-2A1B-4B4D-B1CA-FFFDE679C6D4}"/>
              </a:ext>
            </a:extLst>
          </p:cNvPr>
          <p:cNvSpPr>
            <a:spLocks noGrp="1"/>
          </p:cNvSpPr>
          <p:nvPr>
            <p:ph type="title"/>
          </p:nvPr>
        </p:nvSpPr>
        <p:spPr>
          <a:xfrm>
            <a:off x="0" y="152400"/>
            <a:ext cx="9144000" cy="609600"/>
          </a:xfrm>
        </p:spPr>
        <p:txBody>
          <a:bodyPr/>
          <a:lstStyle/>
          <a:p>
            <a:pPr>
              <a:defRPr/>
            </a:pPr>
            <a:r>
              <a:rPr lang="en-US" dirty="0"/>
              <a:t>Cerenkov radiation in </a:t>
            </a:r>
            <a:r>
              <a:rPr lang="en-US" dirty="0">
                <a:solidFill>
                  <a:srgbClr val="FF0000"/>
                </a:solidFill>
              </a:rPr>
              <a:t>photonic crystal</a:t>
            </a:r>
          </a:p>
        </p:txBody>
      </p:sp>
      <p:sp>
        <p:nvSpPr>
          <p:cNvPr id="28674" name="TextBox 16">
            <a:extLst>
              <a:ext uri="{FF2B5EF4-FFF2-40B4-BE49-F238E27FC236}">
                <a16:creationId xmlns:a16="http://schemas.microsoft.com/office/drawing/2014/main" id="{7DDF2392-E975-D542-BB52-A6A62DF21CC1}"/>
              </a:ext>
            </a:extLst>
          </p:cNvPr>
          <p:cNvSpPr txBox="1">
            <a:spLocks noChangeArrowheads="1"/>
          </p:cNvSpPr>
          <p:nvPr/>
        </p:nvSpPr>
        <p:spPr bwMode="auto">
          <a:xfrm>
            <a:off x="4343400" y="1066800"/>
            <a:ext cx="4049713"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excites radiating mode </a:t>
            </a:r>
            <a:r>
              <a:rPr lang="en-US" altLang="en-US" i="1"/>
              <a:t>ω</a:t>
            </a:r>
            <a:r>
              <a:rPr lang="en-US" altLang="en-US"/>
              <a:t>(</a:t>
            </a:r>
            <a:r>
              <a:rPr lang="en-US" altLang="en-US" i="1"/>
              <a:t>k</a:t>
            </a:r>
            <a:r>
              <a:rPr lang="en-US" altLang="en-US" i="1" baseline="-25000"/>
              <a:t>x</a:t>
            </a:r>
            <a:r>
              <a:rPr lang="en-US" altLang="en-US"/>
              <a:t>,</a:t>
            </a:r>
            <a:r>
              <a:rPr lang="en-US" altLang="en-US" i="1"/>
              <a:t>k</a:t>
            </a:r>
            <a:r>
              <a:rPr lang="en-US" altLang="en-US" i="1" baseline="-25000"/>
              <a:t>y</a:t>
            </a:r>
            <a:r>
              <a:rPr lang="en-US" altLang="en-US"/>
              <a:t>)</a:t>
            </a:r>
          </a:p>
          <a:p>
            <a:r>
              <a:rPr lang="en-US" altLang="en-US"/>
              <a:t>if  </a:t>
            </a:r>
            <a:r>
              <a:rPr lang="en-US" altLang="en-US" i="1">
                <a:solidFill>
                  <a:srgbClr val="0000FF"/>
                </a:solidFill>
              </a:rPr>
              <a:t>v</a:t>
            </a:r>
            <a:r>
              <a:rPr lang="en-US" altLang="en-US">
                <a:solidFill>
                  <a:srgbClr val="0000FF"/>
                </a:solidFill>
              </a:rPr>
              <a:t> = </a:t>
            </a:r>
            <a:r>
              <a:rPr lang="en-US" altLang="en-US" i="1">
                <a:solidFill>
                  <a:srgbClr val="0000FF"/>
                </a:solidFill>
              </a:rPr>
              <a:t>ω</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a:solidFill>
                  <a:srgbClr val="0000FF"/>
                </a:solidFill>
              </a:rPr>
              <a:t>,</a:t>
            </a:r>
            <a:r>
              <a:rPr lang="en-US" altLang="en-US" i="1">
                <a:solidFill>
                  <a:srgbClr val="0000FF"/>
                </a:solidFill>
              </a:rPr>
              <a:t>k</a:t>
            </a:r>
            <a:r>
              <a:rPr lang="en-US" altLang="en-US" i="1" baseline="-25000">
                <a:solidFill>
                  <a:srgbClr val="0000FF"/>
                </a:solidFill>
              </a:rPr>
              <a:t>y</a:t>
            </a:r>
            <a:r>
              <a:rPr lang="en-US" altLang="en-US">
                <a:solidFill>
                  <a:srgbClr val="0000FF"/>
                </a:solidFill>
              </a:rPr>
              <a:t>)/(</a:t>
            </a:r>
            <a:r>
              <a:rPr lang="en-US" altLang="en-US" i="1">
                <a:solidFill>
                  <a:srgbClr val="0000FF"/>
                </a:solidFill>
              </a:rPr>
              <a:t>k</a:t>
            </a:r>
            <a:r>
              <a:rPr lang="en-US" altLang="en-US" i="1" baseline="-25000">
                <a:solidFill>
                  <a:srgbClr val="0000FF"/>
                </a:solidFill>
              </a:rPr>
              <a:t>x</a:t>
            </a:r>
            <a:r>
              <a:rPr lang="en-US" altLang="en-US" i="1">
                <a:solidFill>
                  <a:srgbClr val="0000FF"/>
                </a:solidFill>
              </a:rPr>
              <a:t> </a:t>
            </a:r>
            <a:r>
              <a:rPr lang="en-US" altLang="en-US" i="1">
                <a:solidFill>
                  <a:srgbClr val="FF0000"/>
                </a:solidFill>
              </a:rPr>
              <a:t>+ </a:t>
            </a:r>
            <a:r>
              <a:rPr lang="en-US" altLang="en-US">
                <a:solidFill>
                  <a:srgbClr val="FF0000"/>
                </a:solidFill>
              </a:rPr>
              <a:t>2π</a:t>
            </a:r>
            <a:r>
              <a:rPr lang="en-US" altLang="en-US" i="1">
                <a:solidFill>
                  <a:srgbClr val="FF0000"/>
                </a:solidFill>
              </a:rPr>
              <a:t>m</a:t>
            </a:r>
            <a:r>
              <a:rPr lang="en-US" altLang="en-US">
                <a:solidFill>
                  <a:srgbClr val="FF0000"/>
                </a:solidFill>
              </a:rPr>
              <a:t>/</a:t>
            </a:r>
            <a:r>
              <a:rPr lang="en-US" altLang="en-US" i="1">
                <a:solidFill>
                  <a:srgbClr val="FF0000"/>
                </a:solidFill>
              </a:rPr>
              <a:t>a</a:t>
            </a:r>
            <a:r>
              <a:rPr lang="en-US" altLang="en-US">
                <a:solidFill>
                  <a:srgbClr val="0000FF"/>
                </a:solidFill>
              </a:rPr>
              <a:t>)</a:t>
            </a:r>
          </a:p>
          <a:p>
            <a:r>
              <a:rPr lang="en-US" altLang="en-US" baseline="-25000">
                <a:solidFill>
                  <a:srgbClr val="0000FF"/>
                </a:solidFill>
              </a:rPr>
              <a:t>   </a:t>
            </a:r>
            <a:r>
              <a:rPr lang="en-US" altLang="en-US">
                <a:solidFill>
                  <a:srgbClr val="0000FF"/>
                </a:solidFill>
              </a:rPr>
              <a:t>              </a:t>
            </a:r>
            <a:r>
              <a:rPr lang="en-US" altLang="en-US">
                <a:solidFill>
                  <a:srgbClr val="000000"/>
                </a:solidFill>
              </a:rPr>
              <a:t>      for any integer </a:t>
            </a:r>
            <a:r>
              <a:rPr lang="en-US" altLang="en-US" i="1">
                <a:solidFill>
                  <a:srgbClr val="000000"/>
                </a:solidFill>
              </a:rPr>
              <a:t>m</a:t>
            </a:r>
          </a:p>
          <a:p>
            <a:endParaRPr lang="en-US" altLang="en-US" i="1">
              <a:solidFill>
                <a:srgbClr val="000000"/>
              </a:solidFill>
            </a:endParaRPr>
          </a:p>
          <a:p>
            <a:r>
              <a:rPr lang="en-US" altLang="en-US">
                <a:solidFill>
                  <a:srgbClr val="000000"/>
                </a:solidFill>
              </a:rPr>
              <a:t>⇒ no minimum </a:t>
            </a:r>
            <a:r>
              <a:rPr lang="en-US" altLang="en-US" i="1">
                <a:solidFill>
                  <a:srgbClr val="000000"/>
                </a:solidFill>
              </a:rPr>
              <a:t>v</a:t>
            </a:r>
            <a:endParaRPr lang="en-US" altLang="en-US">
              <a:solidFill>
                <a:srgbClr val="000000"/>
              </a:solidFill>
            </a:endParaRPr>
          </a:p>
          <a:p>
            <a:r>
              <a:rPr lang="en-US" altLang="en-US">
                <a:solidFill>
                  <a:srgbClr val="000000"/>
                </a:solidFill>
              </a:rPr>
              <a:t>      [ Smith–Purcell effect ]</a:t>
            </a:r>
          </a:p>
        </p:txBody>
      </p:sp>
      <p:sp>
        <p:nvSpPr>
          <p:cNvPr id="4" name="Rectangle 3">
            <a:extLst>
              <a:ext uri="{FF2B5EF4-FFF2-40B4-BE49-F238E27FC236}">
                <a16:creationId xmlns:a16="http://schemas.microsoft.com/office/drawing/2014/main" id="{D90B1312-CD7E-DA4F-98B2-66B62BBEB556}"/>
              </a:ext>
            </a:extLst>
          </p:cNvPr>
          <p:cNvSpPr/>
          <p:nvPr/>
        </p:nvSpPr>
        <p:spPr bwMode="auto">
          <a:xfrm>
            <a:off x="508000" y="1219200"/>
            <a:ext cx="2362200" cy="23622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charset="0"/>
              <a:ea typeface="ＭＳ Ｐゴシック" charset="0"/>
              <a:cs typeface="ＭＳ Ｐゴシック" charset="0"/>
            </a:endParaRPr>
          </a:p>
        </p:txBody>
      </p:sp>
      <p:sp>
        <p:nvSpPr>
          <p:cNvPr id="28676" name="Oval 4">
            <a:extLst>
              <a:ext uri="{FF2B5EF4-FFF2-40B4-BE49-F238E27FC236}">
                <a16:creationId xmlns:a16="http://schemas.microsoft.com/office/drawing/2014/main" id="{79159E6B-4FAE-7241-933B-131968B0A17D}"/>
              </a:ext>
            </a:extLst>
          </p:cNvPr>
          <p:cNvSpPr>
            <a:spLocks noChangeArrowheads="1"/>
          </p:cNvSpPr>
          <p:nvPr/>
        </p:nvSpPr>
        <p:spPr bwMode="auto">
          <a:xfrm>
            <a:off x="685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7" name="Oval 12">
            <a:extLst>
              <a:ext uri="{FF2B5EF4-FFF2-40B4-BE49-F238E27FC236}">
                <a16:creationId xmlns:a16="http://schemas.microsoft.com/office/drawing/2014/main" id="{71E8D6F4-F354-8445-B006-5FB2D5F46C0F}"/>
              </a:ext>
            </a:extLst>
          </p:cNvPr>
          <p:cNvSpPr>
            <a:spLocks noChangeArrowheads="1"/>
          </p:cNvSpPr>
          <p:nvPr/>
        </p:nvSpPr>
        <p:spPr bwMode="auto">
          <a:xfrm>
            <a:off x="990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8" name="Oval 14">
            <a:extLst>
              <a:ext uri="{FF2B5EF4-FFF2-40B4-BE49-F238E27FC236}">
                <a16:creationId xmlns:a16="http://schemas.microsoft.com/office/drawing/2014/main" id="{2210D9AF-247B-3246-9FFA-23A2C697FC71}"/>
              </a:ext>
            </a:extLst>
          </p:cNvPr>
          <p:cNvSpPr>
            <a:spLocks noChangeArrowheads="1"/>
          </p:cNvSpPr>
          <p:nvPr/>
        </p:nvSpPr>
        <p:spPr bwMode="auto">
          <a:xfrm>
            <a:off x="12954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79" name="Oval 15">
            <a:extLst>
              <a:ext uri="{FF2B5EF4-FFF2-40B4-BE49-F238E27FC236}">
                <a16:creationId xmlns:a16="http://schemas.microsoft.com/office/drawing/2014/main" id="{E336E727-433E-F04D-8301-646875BEBBE8}"/>
              </a:ext>
            </a:extLst>
          </p:cNvPr>
          <p:cNvSpPr>
            <a:spLocks noChangeArrowheads="1"/>
          </p:cNvSpPr>
          <p:nvPr/>
        </p:nvSpPr>
        <p:spPr bwMode="auto">
          <a:xfrm>
            <a:off x="16002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0" name="Oval 17">
            <a:extLst>
              <a:ext uri="{FF2B5EF4-FFF2-40B4-BE49-F238E27FC236}">
                <a16:creationId xmlns:a16="http://schemas.microsoft.com/office/drawing/2014/main" id="{D5F47D93-3DB4-E943-B1F3-6A21517C6050}"/>
              </a:ext>
            </a:extLst>
          </p:cNvPr>
          <p:cNvSpPr>
            <a:spLocks noChangeArrowheads="1"/>
          </p:cNvSpPr>
          <p:nvPr/>
        </p:nvSpPr>
        <p:spPr bwMode="auto">
          <a:xfrm>
            <a:off x="19050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1" name="Oval 18">
            <a:extLst>
              <a:ext uri="{FF2B5EF4-FFF2-40B4-BE49-F238E27FC236}">
                <a16:creationId xmlns:a16="http://schemas.microsoft.com/office/drawing/2014/main" id="{5220F04D-3F86-6446-84B9-5E3E1DC4A72B}"/>
              </a:ext>
            </a:extLst>
          </p:cNvPr>
          <p:cNvSpPr>
            <a:spLocks noChangeArrowheads="1"/>
          </p:cNvSpPr>
          <p:nvPr/>
        </p:nvSpPr>
        <p:spPr bwMode="auto">
          <a:xfrm>
            <a:off x="22098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2" name="Oval 19">
            <a:extLst>
              <a:ext uri="{FF2B5EF4-FFF2-40B4-BE49-F238E27FC236}">
                <a16:creationId xmlns:a16="http://schemas.microsoft.com/office/drawing/2014/main" id="{CF454793-0C52-9D4C-9881-38376C6DFCAA}"/>
              </a:ext>
            </a:extLst>
          </p:cNvPr>
          <p:cNvSpPr>
            <a:spLocks noChangeArrowheads="1"/>
          </p:cNvSpPr>
          <p:nvPr/>
        </p:nvSpPr>
        <p:spPr bwMode="auto">
          <a:xfrm>
            <a:off x="2514600" y="1447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3" name="Oval 20">
            <a:extLst>
              <a:ext uri="{FF2B5EF4-FFF2-40B4-BE49-F238E27FC236}">
                <a16:creationId xmlns:a16="http://schemas.microsoft.com/office/drawing/2014/main" id="{8205BE26-7576-7E49-B4D9-55C0A76F9635}"/>
              </a:ext>
            </a:extLst>
          </p:cNvPr>
          <p:cNvSpPr>
            <a:spLocks noChangeArrowheads="1"/>
          </p:cNvSpPr>
          <p:nvPr/>
        </p:nvSpPr>
        <p:spPr bwMode="auto">
          <a:xfrm>
            <a:off x="685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4" name="Oval 21">
            <a:extLst>
              <a:ext uri="{FF2B5EF4-FFF2-40B4-BE49-F238E27FC236}">
                <a16:creationId xmlns:a16="http://schemas.microsoft.com/office/drawing/2014/main" id="{C8F4945A-95AA-1340-BC35-30A7E4F24C2F}"/>
              </a:ext>
            </a:extLst>
          </p:cNvPr>
          <p:cNvSpPr>
            <a:spLocks noChangeArrowheads="1"/>
          </p:cNvSpPr>
          <p:nvPr/>
        </p:nvSpPr>
        <p:spPr bwMode="auto">
          <a:xfrm>
            <a:off x="990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5" name="Oval 22">
            <a:extLst>
              <a:ext uri="{FF2B5EF4-FFF2-40B4-BE49-F238E27FC236}">
                <a16:creationId xmlns:a16="http://schemas.microsoft.com/office/drawing/2014/main" id="{EB605E06-88F4-9643-98B2-60CE4B0368A3}"/>
              </a:ext>
            </a:extLst>
          </p:cNvPr>
          <p:cNvSpPr>
            <a:spLocks noChangeArrowheads="1"/>
          </p:cNvSpPr>
          <p:nvPr/>
        </p:nvSpPr>
        <p:spPr bwMode="auto">
          <a:xfrm>
            <a:off x="12954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6" name="Oval 23">
            <a:extLst>
              <a:ext uri="{FF2B5EF4-FFF2-40B4-BE49-F238E27FC236}">
                <a16:creationId xmlns:a16="http://schemas.microsoft.com/office/drawing/2014/main" id="{680D01B3-36BE-6542-95F8-E741F7E8E8C2}"/>
              </a:ext>
            </a:extLst>
          </p:cNvPr>
          <p:cNvSpPr>
            <a:spLocks noChangeArrowheads="1"/>
          </p:cNvSpPr>
          <p:nvPr/>
        </p:nvSpPr>
        <p:spPr bwMode="auto">
          <a:xfrm>
            <a:off x="16002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7" name="Oval 24">
            <a:extLst>
              <a:ext uri="{FF2B5EF4-FFF2-40B4-BE49-F238E27FC236}">
                <a16:creationId xmlns:a16="http://schemas.microsoft.com/office/drawing/2014/main" id="{90F7BE3C-AA1A-A744-96DD-D0442B34CB0F}"/>
              </a:ext>
            </a:extLst>
          </p:cNvPr>
          <p:cNvSpPr>
            <a:spLocks noChangeArrowheads="1"/>
          </p:cNvSpPr>
          <p:nvPr/>
        </p:nvSpPr>
        <p:spPr bwMode="auto">
          <a:xfrm>
            <a:off x="19050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8" name="Oval 25">
            <a:extLst>
              <a:ext uri="{FF2B5EF4-FFF2-40B4-BE49-F238E27FC236}">
                <a16:creationId xmlns:a16="http://schemas.microsoft.com/office/drawing/2014/main" id="{ACB7EB0A-9459-AB4B-975C-7339CC9449E1}"/>
              </a:ext>
            </a:extLst>
          </p:cNvPr>
          <p:cNvSpPr>
            <a:spLocks noChangeArrowheads="1"/>
          </p:cNvSpPr>
          <p:nvPr/>
        </p:nvSpPr>
        <p:spPr bwMode="auto">
          <a:xfrm>
            <a:off x="22098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89" name="Oval 26">
            <a:extLst>
              <a:ext uri="{FF2B5EF4-FFF2-40B4-BE49-F238E27FC236}">
                <a16:creationId xmlns:a16="http://schemas.microsoft.com/office/drawing/2014/main" id="{D0D156D0-78F3-6E42-A06A-29896A7A6956}"/>
              </a:ext>
            </a:extLst>
          </p:cNvPr>
          <p:cNvSpPr>
            <a:spLocks noChangeArrowheads="1"/>
          </p:cNvSpPr>
          <p:nvPr/>
        </p:nvSpPr>
        <p:spPr bwMode="auto">
          <a:xfrm>
            <a:off x="2514600" y="1752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0" name="Oval 27">
            <a:extLst>
              <a:ext uri="{FF2B5EF4-FFF2-40B4-BE49-F238E27FC236}">
                <a16:creationId xmlns:a16="http://schemas.microsoft.com/office/drawing/2014/main" id="{DA4D512B-7841-0F4C-A773-A2C21273604C}"/>
              </a:ext>
            </a:extLst>
          </p:cNvPr>
          <p:cNvSpPr>
            <a:spLocks noChangeArrowheads="1"/>
          </p:cNvSpPr>
          <p:nvPr/>
        </p:nvSpPr>
        <p:spPr bwMode="auto">
          <a:xfrm>
            <a:off x="685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1" name="Oval 28">
            <a:extLst>
              <a:ext uri="{FF2B5EF4-FFF2-40B4-BE49-F238E27FC236}">
                <a16:creationId xmlns:a16="http://schemas.microsoft.com/office/drawing/2014/main" id="{E1278FCC-3B9F-9D4D-8354-295F2E1A57ED}"/>
              </a:ext>
            </a:extLst>
          </p:cNvPr>
          <p:cNvSpPr>
            <a:spLocks noChangeArrowheads="1"/>
          </p:cNvSpPr>
          <p:nvPr/>
        </p:nvSpPr>
        <p:spPr bwMode="auto">
          <a:xfrm>
            <a:off x="990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2" name="Oval 29">
            <a:extLst>
              <a:ext uri="{FF2B5EF4-FFF2-40B4-BE49-F238E27FC236}">
                <a16:creationId xmlns:a16="http://schemas.microsoft.com/office/drawing/2014/main" id="{E1479256-2745-5340-9CC3-6AD8BCB598DB}"/>
              </a:ext>
            </a:extLst>
          </p:cNvPr>
          <p:cNvSpPr>
            <a:spLocks noChangeArrowheads="1"/>
          </p:cNvSpPr>
          <p:nvPr/>
        </p:nvSpPr>
        <p:spPr bwMode="auto">
          <a:xfrm>
            <a:off x="12954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3" name="Oval 30">
            <a:extLst>
              <a:ext uri="{FF2B5EF4-FFF2-40B4-BE49-F238E27FC236}">
                <a16:creationId xmlns:a16="http://schemas.microsoft.com/office/drawing/2014/main" id="{00F71746-F1C9-394D-B2D8-198C416DE16E}"/>
              </a:ext>
            </a:extLst>
          </p:cNvPr>
          <p:cNvSpPr>
            <a:spLocks noChangeArrowheads="1"/>
          </p:cNvSpPr>
          <p:nvPr/>
        </p:nvSpPr>
        <p:spPr bwMode="auto">
          <a:xfrm>
            <a:off x="16002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4" name="Oval 31">
            <a:extLst>
              <a:ext uri="{FF2B5EF4-FFF2-40B4-BE49-F238E27FC236}">
                <a16:creationId xmlns:a16="http://schemas.microsoft.com/office/drawing/2014/main" id="{1E621EB9-C5F2-BC4A-A242-955491C27A37}"/>
              </a:ext>
            </a:extLst>
          </p:cNvPr>
          <p:cNvSpPr>
            <a:spLocks noChangeArrowheads="1"/>
          </p:cNvSpPr>
          <p:nvPr/>
        </p:nvSpPr>
        <p:spPr bwMode="auto">
          <a:xfrm>
            <a:off x="19050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5" name="Oval 32">
            <a:extLst>
              <a:ext uri="{FF2B5EF4-FFF2-40B4-BE49-F238E27FC236}">
                <a16:creationId xmlns:a16="http://schemas.microsoft.com/office/drawing/2014/main" id="{B9117E27-CA62-5947-BD8F-A669672B21E2}"/>
              </a:ext>
            </a:extLst>
          </p:cNvPr>
          <p:cNvSpPr>
            <a:spLocks noChangeArrowheads="1"/>
          </p:cNvSpPr>
          <p:nvPr/>
        </p:nvSpPr>
        <p:spPr bwMode="auto">
          <a:xfrm>
            <a:off x="22098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6" name="Oval 33">
            <a:extLst>
              <a:ext uri="{FF2B5EF4-FFF2-40B4-BE49-F238E27FC236}">
                <a16:creationId xmlns:a16="http://schemas.microsoft.com/office/drawing/2014/main" id="{D01B6C06-7A45-BE4B-9657-BF2C6645AA3C}"/>
              </a:ext>
            </a:extLst>
          </p:cNvPr>
          <p:cNvSpPr>
            <a:spLocks noChangeArrowheads="1"/>
          </p:cNvSpPr>
          <p:nvPr/>
        </p:nvSpPr>
        <p:spPr bwMode="auto">
          <a:xfrm>
            <a:off x="2514600" y="20574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7" name="Oval 34">
            <a:extLst>
              <a:ext uri="{FF2B5EF4-FFF2-40B4-BE49-F238E27FC236}">
                <a16:creationId xmlns:a16="http://schemas.microsoft.com/office/drawing/2014/main" id="{6D6A7A36-511F-AC44-9F86-F328B4D3FE67}"/>
              </a:ext>
            </a:extLst>
          </p:cNvPr>
          <p:cNvSpPr>
            <a:spLocks noChangeArrowheads="1"/>
          </p:cNvSpPr>
          <p:nvPr/>
        </p:nvSpPr>
        <p:spPr bwMode="auto">
          <a:xfrm>
            <a:off x="685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8" name="Oval 35">
            <a:extLst>
              <a:ext uri="{FF2B5EF4-FFF2-40B4-BE49-F238E27FC236}">
                <a16:creationId xmlns:a16="http://schemas.microsoft.com/office/drawing/2014/main" id="{D4E33A4C-DE6F-EE46-890E-26F584359A2D}"/>
              </a:ext>
            </a:extLst>
          </p:cNvPr>
          <p:cNvSpPr>
            <a:spLocks noChangeArrowheads="1"/>
          </p:cNvSpPr>
          <p:nvPr/>
        </p:nvSpPr>
        <p:spPr bwMode="auto">
          <a:xfrm>
            <a:off x="990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699" name="Oval 36">
            <a:extLst>
              <a:ext uri="{FF2B5EF4-FFF2-40B4-BE49-F238E27FC236}">
                <a16:creationId xmlns:a16="http://schemas.microsoft.com/office/drawing/2014/main" id="{6B085BFE-DFA1-F241-B5DC-62D29EEEF1F5}"/>
              </a:ext>
            </a:extLst>
          </p:cNvPr>
          <p:cNvSpPr>
            <a:spLocks noChangeArrowheads="1"/>
          </p:cNvSpPr>
          <p:nvPr/>
        </p:nvSpPr>
        <p:spPr bwMode="auto">
          <a:xfrm>
            <a:off x="12954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0" name="Oval 37">
            <a:extLst>
              <a:ext uri="{FF2B5EF4-FFF2-40B4-BE49-F238E27FC236}">
                <a16:creationId xmlns:a16="http://schemas.microsoft.com/office/drawing/2014/main" id="{8F058079-6885-BE48-AC2F-9B759F4CAD86}"/>
              </a:ext>
            </a:extLst>
          </p:cNvPr>
          <p:cNvSpPr>
            <a:spLocks noChangeArrowheads="1"/>
          </p:cNvSpPr>
          <p:nvPr/>
        </p:nvSpPr>
        <p:spPr bwMode="auto">
          <a:xfrm>
            <a:off x="16002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1" name="Oval 38">
            <a:extLst>
              <a:ext uri="{FF2B5EF4-FFF2-40B4-BE49-F238E27FC236}">
                <a16:creationId xmlns:a16="http://schemas.microsoft.com/office/drawing/2014/main" id="{CED9A2A7-E1CD-BB4C-876A-DE3487CB2322}"/>
              </a:ext>
            </a:extLst>
          </p:cNvPr>
          <p:cNvSpPr>
            <a:spLocks noChangeArrowheads="1"/>
          </p:cNvSpPr>
          <p:nvPr/>
        </p:nvSpPr>
        <p:spPr bwMode="auto">
          <a:xfrm>
            <a:off x="19050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2" name="Oval 39">
            <a:extLst>
              <a:ext uri="{FF2B5EF4-FFF2-40B4-BE49-F238E27FC236}">
                <a16:creationId xmlns:a16="http://schemas.microsoft.com/office/drawing/2014/main" id="{ACFEE3D0-0CB9-794C-B0E7-7A961B581C50}"/>
              </a:ext>
            </a:extLst>
          </p:cNvPr>
          <p:cNvSpPr>
            <a:spLocks noChangeArrowheads="1"/>
          </p:cNvSpPr>
          <p:nvPr/>
        </p:nvSpPr>
        <p:spPr bwMode="auto">
          <a:xfrm>
            <a:off x="22098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3" name="Oval 40">
            <a:extLst>
              <a:ext uri="{FF2B5EF4-FFF2-40B4-BE49-F238E27FC236}">
                <a16:creationId xmlns:a16="http://schemas.microsoft.com/office/drawing/2014/main" id="{CEB64C4D-9349-ED48-988A-C831104F3A31}"/>
              </a:ext>
            </a:extLst>
          </p:cNvPr>
          <p:cNvSpPr>
            <a:spLocks noChangeArrowheads="1"/>
          </p:cNvSpPr>
          <p:nvPr/>
        </p:nvSpPr>
        <p:spPr bwMode="auto">
          <a:xfrm>
            <a:off x="2514600" y="23622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4" name="Oval 41">
            <a:extLst>
              <a:ext uri="{FF2B5EF4-FFF2-40B4-BE49-F238E27FC236}">
                <a16:creationId xmlns:a16="http://schemas.microsoft.com/office/drawing/2014/main" id="{4C51D54C-C1D1-B441-8FE5-32CC14844AA0}"/>
              </a:ext>
            </a:extLst>
          </p:cNvPr>
          <p:cNvSpPr>
            <a:spLocks noChangeArrowheads="1"/>
          </p:cNvSpPr>
          <p:nvPr/>
        </p:nvSpPr>
        <p:spPr bwMode="auto">
          <a:xfrm>
            <a:off x="685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5" name="Oval 42">
            <a:extLst>
              <a:ext uri="{FF2B5EF4-FFF2-40B4-BE49-F238E27FC236}">
                <a16:creationId xmlns:a16="http://schemas.microsoft.com/office/drawing/2014/main" id="{FC601BBF-9B6F-F74C-A7FF-904520EEE934}"/>
              </a:ext>
            </a:extLst>
          </p:cNvPr>
          <p:cNvSpPr>
            <a:spLocks noChangeArrowheads="1"/>
          </p:cNvSpPr>
          <p:nvPr/>
        </p:nvSpPr>
        <p:spPr bwMode="auto">
          <a:xfrm>
            <a:off x="990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6" name="Oval 43">
            <a:extLst>
              <a:ext uri="{FF2B5EF4-FFF2-40B4-BE49-F238E27FC236}">
                <a16:creationId xmlns:a16="http://schemas.microsoft.com/office/drawing/2014/main" id="{72AB72B5-293A-234F-B987-FF38EAC959D6}"/>
              </a:ext>
            </a:extLst>
          </p:cNvPr>
          <p:cNvSpPr>
            <a:spLocks noChangeArrowheads="1"/>
          </p:cNvSpPr>
          <p:nvPr/>
        </p:nvSpPr>
        <p:spPr bwMode="auto">
          <a:xfrm>
            <a:off x="12954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7" name="Oval 44">
            <a:extLst>
              <a:ext uri="{FF2B5EF4-FFF2-40B4-BE49-F238E27FC236}">
                <a16:creationId xmlns:a16="http://schemas.microsoft.com/office/drawing/2014/main" id="{1B49EB5C-FB42-7C40-B4D2-7995F30D7590}"/>
              </a:ext>
            </a:extLst>
          </p:cNvPr>
          <p:cNvSpPr>
            <a:spLocks noChangeArrowheads="1"/>
          </p:cNvSpPr>
          <p:nvPr/>
        </p:nvSpPr>
        <p:spPr bwMode="auto">
          <a:xfrm>
            <a:off x="16002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8" name="Oval 45">
            <a:extLst>
              <a:ext uri="{FF2B5EF4-FFF2-40B4-BE49-F238E27FC236}">
                <a16:creationId xmlns:a16="http://schemas.microsoft.com/office/drawing/2014/main" id="{DD0BA0D5-780E-F049-859A-65356DDC8CD9}"/>
              </a:ext>
            </a:extLst>
          </p:cNvPr>
          <p:cNvSpPr>
            <a:spLocks noChangeArrowheads="1"/>
          </p:cNvSpPr>
          <p:nvPr/>
        </p:nvSpPr>
        <p:spPr bwMode="auto">
          <a:xfrm>
            <a:off x="19050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09" name="Oval 46">
            <a:extLst>
              <a:ext uri="{FF2B5EF4-FFF2-40B4-BE49-F238E27FC236}">
                <a16:creationId xmlns:a16="http://schemas.microsoft.com/office/drawing/2014/main" id="{8A837DEC-FAA0-5842-9E9E-E326588D326C}"/>
              </a:ext>
            </a:extLst>
          </p:cNvPr>
          <p:cNvSpPr>
            <a:spLocks noChangeArrowheads="1"/>
          </p:cNvSpPr>
          <p:nvPr/>
        </p:nvSpPr>
        <p:spPr bwMode="auto">
          <a:xfrm>
            <a:off x="22098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0" name="Oval 47">
            <a:extLst>
              <a:ext uri="{FF2B5EF4-FFF2-40B4-BE49-F238E27FC236}">
                <a16:creationId xmlns:a16="http://schemas.microsoft.com/office/drawing/2014/main" id="{7DEEC743-F87D-5C4C-AB33-B3EAFD9A4D49}"/>
              </a:ext>
            </a:extLst>
          </p:cNvPr>
          <p:cNvSpPr>
            <a:spLocks noChangeArrowheads="1"/>
          </p:cNvSpPr>
          <p:nvPr/>
        </p:nvSpPr>
        <p:spPr bwMode="auto">
          <a:xfrm>
            <a:off x="2514600" y="26670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1" name="Oval 48">
            <a:extLst>
              <a:ext uri="{FF2B5EF4-FFF2-40B4-BE49-F238E27FC236}">
                <a16:creationId xmlns:a16="http://schemas.microsoft.com/office/drawing/2014/main" id="{9E4AD215-5E17-8640-B8B6-367EA9DA6C91}"/>
              </a:ext>
            </a:extLst>
          </p:cNvPr>
          <p:cNvSpPr>
            <a:spLocks noChangeArrowheads="1"/>
          </p:cNvSpPr>
          <p:nvPr/>
        </p:nvSpPr>
        <p:spPr bwMode="auto">
          <a:xfrm>
            <a:off x="685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2" name="Oval 49">
            <a:extLst>
              <a:ext uri="{FF2B5EF4-FFF2-40B4-BE49-F238E27FC236}">
                <a16:creationId xmlns:a16="http://schemas.microsoft.com/office/drawing/2014/main" id="{5DA0D286-7689-844D-8DAE-958AB653D48B}"/>
              </a:ext>
            </a:extLst>
          </p:cNvPr>
          <p:cNvSpPr>
            <a:spLocks noChangeArrowheads="1"/>
          </p:cNvSpPr>
          <p:nvPr/>
        </p:nvSpPr>
        <p:spPr bwMode="auto">
          <a:xfrm>
            <a:off x="990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3" name="Oval 50">
            <a:extLst>
              <a:ext uri="{FF2B5EF4-FFF2-40B4-BE49-F238E27FC236}">
                <a16:creationId xmlns:a16="http://schemas.microsoft.com/office/drawing/2014/main" id="{3AD6314D-6DA5-9E48-B856-6E28F25694B0}"/>
              </a:ext>
            </a:extLst>
          </p:cNvPr>
          <p:cNvSpPr>
            <a:spLocks noChangeArrowheads="1"/>
          </p:cNvSpPr>
          <p:nvPr/>
        </p:nvSpPr>
        <p:spPr bwMode="auto">
          <a:xfrm>
            <a:off x="12954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4" name="Oval 51">
            <a:extLst>
              <a:ext uri="{FF2B5EF4-FFF2-40B4-BE49-F238E27FC236}">
                <a16:creationId xmlns:a16="http://schemas.microsoft.com/office/drawing/2014/main" id="{DE66DFE6-97F6-444C-B9F5-50FD50E11541}"/>
              </a:ext>
            </a:extLst>
          </p:cNvPr>
          <p:cNvSpPr>
            <a:spLocks noChangeArrowheads="1"/>
          </p:cNvSpPr>
          <p:nvPr/>
        </p:nvSpPr>
        <p:spPr bwMode="auto">
          <a:xfrm>
            <a:off x="16002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5" name="Oval 52">
            <a:extLst>
              <a:ext uri="{FF2B5EF4-FFF2-40B4-BE49-F238E27FC236}">
                <a16:creationId xmlns:a16="http://schemas.microsoft.com/office/drawing/2014/main" id="{1484ABB7-75DF-7A46-9C2C-FF5E593DFF81}"/>
              </a:ext>
            </a:extLst>
          </p:cNvPr>
          <p:cNvSpPr>
            <a:spLocks noChangeArrowheads="1"/>
          </p:cNvSpPr>
          <p:nvPr/>
        </p:nvSpPr>
        <p:spPr bwMode="auto">
          <a:xfrm>
            <a:off x="19050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6" name="Oval 53">
            <a:extLst>
              <a:ext uri="{FF2B5EF4-FFF2-40B4-BE49-F238E27FC236}">
                <a16:creationId xmlns:a16="http://schemas.microsoft.com/office/drawing/2014/main" id="{4DCF8E1F-CEE2-6F4C-9F16-0B9FC05CCE4F}"/>
              </a:ext>
            </a:extLst>
          </p:cNvPr>
          <p:cNvSpPr>
            <a:spLocks noChangeArrowheads="1"/>
          </p:cNvSpPr>
          <p:nvPr/>
        </p:nvSpPr>
        <p:spPr bwMode="auto">
          <a:xfrm>
            <a:off x="22098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7" name="Oval 54">
            <a:extLst>
              <a:ext uri="{FF2B5EF4-FFF2-40B4-BE49-F238E27FC236}">
                <a16:creationId xmlns:a16="http://schemas.microsoft.com/office/drawing/2014/main" id="{1B8725AD-B5F4-3249-B918-915319EAE01D}"/>
              </a:ext>
            </a:extLst>
          </p:cNvPr>
          <p:cNvSpPr>
            <a:spLocks noChangeArrowheads="1"/>
          </p:cNvSpPr>
          <p:nvPr/>
        </p:nvSpPr>
        <p:spPr bwMode="auto">
          <a:xfrm>
            <a:off x="2514600" y="29718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8" name="Oval 55">
            <a:extLst>
              <a:ext uri="{FF2B5EF4-FFF2-40B4-BE49-F238E27FC236}">
                <a16:creationId xmlns:a16="http://schemas.microsoft.com/office/drawing/2014/main" id="{F903586A-44E9-1446-B04F-4B349DD7C30F}"/>
              </a:ext>
            </a:extLst>
          </p:cNvPr>
          <p:cNvSpPr>
            <a:spLocks noChangeArrowheads="1"/>
          </p:cNvSpPr>
          <p:nvPr/>
        </p:nvSpPr>
        <p:spPr bwMode="auto">
          <a:xfrm>
            <a:off x="685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19" name="Oval 56">
            <a:extLst>
              <a:ext uri="{FF2B5EF4-FFF2-40B4-BE49-F238E27FC236}">
                <a16:creationId xmlns:a16="http://schemas.microsoft.com/office/drawing/2014/main" id="{25FC5A15-EA5F-FE43-8AF6-3CFC62A5643F}"/>
              </a:ext>
            </a:extLst>
          </p:cNvPr>
          <p:cNvSpPr>
            <a:spLocks noChangeArrowheads="1"/>
          </p:cNvSpPr>
          <p:nvPr/>
        </p:nvSpPr>
        <p:spPr bwMode="auto">
          <a:xfrm>
            <a:off x="990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0" name="Oval 57">
            <a:extLst>
              <a:ext uri="{FF2B5EF4-FFF2-40B4-BE49-F238E27FC236}">
                <a16:creationId xmlns:a16="http://schemas.microsoft.com/office/drawing/2014/main" id="{EE28D419-332B-FB4E-A872-79C1D71958E7}"/>
              </a:ext>
            </a:extLst>
          </p:cNvPr>
          <p:cNvSpPr>
            <a:spLocks noChangeArrowheads="1"/>
          </p:cNvSpPr>
          <p:nvPr/>
        </p:nvSpPr>
        <p:spPr bwMode="auto">
          <a:xfrm>
            <a:off x="12954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1" name="Oval 58">
            <a:extLst>
              <a:ext uri="{FF2B5EF4-FFF2-40B4-BE49-F238E27FC236}">
                <a16:creationId xmlns:a16="http://schemas.microsoft.com/office/drawing/2014/main" id="{149A8180-2AC6-F24D-A501-0863FBC3944B}"/>
              </a:ext>
            </a:extLst>
          </p:cNvPr>
          <p:cNvSpPr>
            <a:spLocks noChangeArrowheads="1"/>
          </p:cNvSpPr>
          <p:nvPr/>
        </p:nvSpPr>
        <p:spPr bwMode="auto">
          <a:xfrm>
            <a:off x="16002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2" name="Oval 59">
            <a:extLst>
              <a:ext uri="{FF2B5EF4-FFF2-40B4-BE49-F238E27FC236}">
                <a16:creationId xmlns:a16="http://schemas.microsoft.com/office/drawing/2014/main" id="{21E12E14-942F-7546-840A-1336D2CA9AF9}"/>
              </a:ext>
            </a:extLst>
          </p:cNvPr>
          <p:cNvSpPr>
            <a:spLocks noChangeArrowheads="1"/>
          </p:cNvSpPr>
          <p:nvPr/>
        </p:nvSpPr>
        <p:spPr bwMode="auto">
          <a:xfrm>
            <a:off x="19050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3" name="Oval 60">
            <a:extLst>
              <a:ext uri="{FF2B5EF4-FFF2-40B4-BE49-F238E27FC236}">
                <a16:creationId xmlns:a16="http://schemas.microsoft.com/office/drawing/2014/main" id="{D7754EFD-4CA3-0B4B-BB87-46698F4FC79F}"/>
              </a:ext>
            </a:extLst>
          </p:cNvPr>
          <p:cNvSpPr>
            <a:spLocks noChangeArrowheads="1"/>
          </p:cNvSpPr>
          <p:nvPr/>
        </p:nvSpPr>
        <p:spPr bwMode="auto">
          <a:xfrm>
            <a:off x="22098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4" name="Oval 61">
            <a:extLst>
              <a:ext uri="{FF2B5EF4-FFF2-40B4-BE49-F238E27FC236}">
                <a16:creationId xmlns:a16="http://schemas.microsoft.com/office/drawing/2014/main" id="{DDF72079-EDFB-CC4E-9D7B-2C25C4668A15}"/>
              </a:ext>
            </a:extLst>
          </p:cNvPr>
          <p:cNvSpPr>
            <a:spLocks noChangeArrowheads="1"/>
          </p:cNvSpPr>
          <p:nvPr/>
        </p:nvSpPr>
        <p:spPr bwMode="auto">
          <a:xfrm>
            <a:off x="2514600" y="3276600"/>
            <a:ext cx="152400" cy="152400"/>
          </a:xfrm>
          <a:prstGeom prst="ellipse">
            <a:avLst/>
          </a:prstGeom>
          <a:solidFill>
            <a:srgbClr val="FFFFFF"/>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28725" name="Oval 5">
            <a:extLst>
              <a:ext uri="{FF2B5EF4-FFF2-40B4-BE49-F238E27FC236}">
                <a16:creationId xmlns:a16="http://schemas.microsoft.com/office/drawing/2014/main" id="{40EFF173-26E8-8549-B1D1-96AD45C9B151}"/>
              </a:ext>
            </a:extLst>
          </p:cNvPr>
          <p:cNvSpPr>
            <a:spLocks noChangeArrowheads="1"/>
          </p:cNvSpPr>
          <p:nvPr/>
        </p:nvSpPr>
        <p:spPr bwMode="auto">
          <a:xfrm>
            <a:off x="584200" y="2235200"/>
            <a:ext cx="76200" cy="762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63" name="Straight Arrow Connector 62">
            <a:extLst>
              <a:ext uri="{FF2B5EF4-FFF2-40B4-BE49-F238E27FC236}">
                <a16:creationId xmlns:a16="http://schemas.microsoft.com/office/drawing/2014/main" id="{92EF3AD2-FE8E-DA48-A8AF-BB2ECD94E59E}"/>
              </a:ext>
            </a:extLst>
          </p:cNvPr>
          <p:cNvCxnSpPr/>
          <p:nvPr/>
        </p:nvCxnSpPr>
        <p:spPr bwMode="auto">
          <a:xfrm>
            <a:off x="660400" y="2278063"/>
            <a:ext cx="1371600" cy="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8727" name="TextBox 63">
            <a:extLst>
              <a:ext uri="{FF2B5EF4-FFF2-40B4-BE49-F238E27FC236}">
                <a16:creationId xmlns:a16="http://schemas.microsoft.com/office/drawing/2014/main" id="{0EE44C6B-FBEA-DD43-94F4-559F5B4D35A9}"/>
              </a:ext>
            </a:extLst>
          </p:cNvPr>
          <p:cNvSpPr txBox="1">
            <a:spLocks noChangeArrowheads="1"/>
          </p:cNvSpPr>
          <p:nvPr/>
        </p:nvSpPr>
        <p:spPr bwMode="auto">
          <a:xfrm>
            <a:off x="433388" y="2154238"/>
            <a:ext cx="420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q</a:t>
            </a:r>
          </a:p>
        </p:txBody>
      </p:sp>
      <p:sp>
        <p:nvSpPr>
          <p:cNvPr id="28728" name="TextBox 64">
            <a:extLst>
              <a:ext uri="{FF2B5EF4-FFF2-40B4-BE49-F238E27FC236}">
                <a16:creationId xmlns:a16="http://schemas.microsoft.com/office/drawing/2014/main" id="{F4B2A1E3-4CBB-3440-A871-4A55AD0EC78C}"/>
              </a:ext>
            </a:extLst>
          </p:cNvPr>
          <p:cNvSpPr txBox="1">
            <a:spLocks noChangeArrowheads="1"/>
          </p:cNvSpPr>
          <p:nvPr/>
        </p:nvSpPr>
        <p:spPr bwMode="auto">
          <a:xfrm>
            <a:off x="1966913" y="2006600"/>
            <a:ext cx="403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v</a:t>
            </a:r>
          </a:p>
        </p:txBody>
      </p:sp>
      <p:grpSp>
        <p:nvGrpSpPr>
          <p:cNvPr id="69" name="Group 68">
            <a:extLst>
              <a:ext uri="{FF2B5EF4-FFF2-40B4-BE49-F238E27FC236}">
                <a16:creationId xmlns:a16="http://schemas.microsoft.com/office/drawing/2014/main" id="{B4748574-9B44-3E4A-87F0-C3ACA76176B3}"/>
              </a:ext>
            </a:extLst>
          </p:cNvPr>
          <p:cNvGrpSpPr>
            <a:grpSpLocks/>
          </p:cNvGrpSpPr>
          <p:nvPr/>
        </p:nvGrpSpPr>
        <p:grpSpPr bwMode="auto">
          <a:xfrm>
            <a:off x="76200" y="3810000"/>
            <a:ext cx="8851900" cy="2895600"/>
            <a:chOff x="76200" y="3810000"/>
            <a:chExt cx="8851496" cy="2895600"/>
          </a:xfrm>
        </p:grpSpPr>
        <p:pic>
          <p:nvPicPr>
            <p:cNvPr id="28730" name="Picture 65">
              <a:extLst>
                <a:ext uri="{FF2B5EF4-FFF2-40B4-BE49-F238E27FC236}">
                  <a16:creationId xmlns:a16="http://schemas.microsoft.com/office/drawing/2014/main" id="{0EF963BF-E1C4-DD40-8F42-FF93D894F7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6200" y="3936670"/>
              <a:ext cx="5232088" cy="2768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31" name="TextBox 66">
              <a:extLst>
                <a:ext uri="{FF2B5EF4-FFF2-40B4-BE49-F238E27FC236}">
                  <a16:creationId xmlns:a16="http://schemas.microsoft.com/office/drawing/2014/main" id="{38CF9A19-344D-144F-88FA-DB6CBE0A0A4B}"/>
                </a:ext>
              </a:extLst>
            </p:cNvPr>
            <p:cNvSpPr txBox="1">
              <a:spLocks noChangeArrowheads="1"/>
            </p:cNvSpPr>
            <p:nvPr/>
          </p:nvSpPr>
          <p:spPr bwMode="auto">
            <a:xfrm>
              <a:off x="5486400" y="3810000"/>
              <a:ext cx="3322093"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very different radiation</a:t>
              </a:r>
            </a:p>
            <a:p>
              <a:r>
                <a:rPr lang="en-US" altLang="en-US"/>
                <a:t>patterns &amp; directions</a:t>
              </a:r>
            </a:p>
            <a:p>
              <a:r>
                <a:rPr lang="en-US" altLang="en-US"/>
                <a:t>depending on </a:t>
              </a:r>
              <a:r>
                <a:rPr lang="en-US" altLang="en-US" i="1"/>
                <a:t>v</a:t>
              </a:r>
              <a:r>
                <a:rPr lang="en-US" altLang="en-US"/>
                <a:t>,</a:t>
              </a:r>
            </a:p>
            <a:p>
              <a:r>
                <a:rPr lang="en-US" altLang="en-US"/>
                <a:t>due to interactions with</a:t>
              </a:r>
            </a:p>
            <a:p>
              <a:r>
                <a:rPr lang="en-US" altLang="en-US"/>
                <a:t>2d PhC dispersion curves</a:t>
              </a:r>
            </a:p>
          </p:txBody>
        </p:sp>
        <p:sp>
          <p:nvSpPr>
            <p:cNvPr id="28732" name="TextBox 67">
              <a:extLst>
                <a:ext uri="{FF2B5EF4-FFF2-40B4-BE49-F238E27FC236}">
                  <a16:creationId xmlns:a16="http://schemas.microsoft.com/office/drawing/2014/main" id="{7A2F61E5-F0AE-4F4F-8E8D-1E1FBB654D4B}"/>
                </a:ext>
              </a:extLst>
            </p:cNvPr>
            <p:cNvSpPr txBox="1">
              <a:spLocks noChangeArrowheads="1"/>
            </p:cNvSpPr>
            <p:nvPr/>
          </p:nvSpPr>
          <p:spPr bwMode="auto">
            <a:xfrm>
              <a:off x="5791200" y="5791200"/>
              <a:ext cx="3136496"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Luo, Ibanescu, Johnson,</a:t>
              </a:r>
            </a:p>
            <a:p>
              <a:r>
                <a:rPr lang="en-US" altLang="en-US" sz="1600"/>
                <a:t>   &amp; Joannopoulos (Science, 2002) ]</a:t>
              </a:r>
            </a:p>
          </p:txBody>
        </p:sp>
      </p:grpSp>
    </p:spTree>
    <p:extLst>
      <p:ext uri="{BB962C8B-B14F-4D97-AF65-F5344CB8AC3E}">
        <p14:creationId xmlns:p14="http://schemas.microsoft.com/office/powerpoint/2010/main" val="1566161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CA35-C8E6-1249-80D9-1EC3A17FFD87}"/>
              </a:ext>
            </a:extLst>
          </p:cNvPr>
          <p:cNvSpPr>
            <a:spLocks noGrp="1"/>
          </p:cNvSpPr>
          <p:nvPr>
            <p:ph type="title"/>
          </p:nvPr>
        </p:nvSpPr>
        <p:spPr>
          <a:xfrm>
            <a:off x="76200" y="762000"/>
            <a:ext cx="8991600" cy="2209800"/>
          </a:xfrm>
        </p:spPr>
        <p:txBody>
          <a:bodyPr/>
          <a:lstStyle/>
          <a:p>
            <a:pPr>
              <a:defRPr/>
            </a:pPr>
            <a:r>
              <a:rPr lang="en-US" dirty="0"/>
              <a:t>Surface-integral equations (SIEs)</a:t>
            </a:r>
            <a:br>
              <a:rPr lang="en-US" dirty="0"/>
            </a:br>
            <a:r>
              <a:rPr lang="en-US" dirty="0"/>
              <a:t>and</a:t>
            </a:r>
            <a:br>
              <a:rPr lang="en-US" dirty="0"/>
            </a:br>
            <a:r>
              <a:rPr lang="en-US" dirty="0"/>
              <a:t>boundary-element methods (BEMs)</a:t>
            </a:r>
          </a:p>
        </p:txBody>
      </p:sp>
      <p:sp>
        <p:nvSpPr>
          <p:cNvPr id="29698" name="TextBox 2">
            <a:extLst>
              <a:ext uri="{FF2B5EF4-FFF2-40B4-BE49-F238E27FC236}">
                <a16:creationId xmlns:a16="http://schemas.microsoft.com/office/drawing/2014/main" id="{B1AE8B20-D486-9548-B4BD-6A9634001B70}"/>
              </a:ext>
            </a:extLst>
          </p:cNvPr>
          <p:cNvSpPr txBox="1">
            <a:spLocks noChangeArrowheads="1"/>
          </p:cNvSpPr>
          <p:nvPr/>
        </p:nvSpPr>
        <p:spPr bwMode="auto">
          <a:xfrm>
            <a:off x="1524000" y="3635375"/>
            <a:ext cx="68580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a:p>
            <a:endParaRPr lang="en-US" altLang="en-US" sz="1800"/>
          </a:p>
          <a:p>
            <a:r>
              <a:rPr lang="en-US" altLang="en-US" sz="1800"/>
              <a:t>   Harrington, “Boundary integral formulations for homogeneous</a:t>
            </a:r>
          </a:p>
          <a:p>
            <a:r>
              <a:rPr lang="en-US" altLang="en-US" sz="1800"/>
              <a:t>    material bodies,” </a:t>
            </a:r>
            <a:r>
              <a:rPr lang="en-US" altLang="en-US" sz="1800" i="1"/>
              <a:t>J. Electromagnetic Waves Appl.</a:t>
            </a:r>
            <a:r>
              <a:rPr lang="en-US" altLang="en-US" sz="1800"/>
              <a:t> </a:t>
            </a:r>
            <a:r>
              <a:rPr lang="en-US" altLang="en-US" sz="1800" b="1"/>
              <a:t>3</a:t>
            </a:r>
            <a:r>
              <a:rPr lang="en-US" altLang="en-US" sz="1800"/>
              <a:t>, 1–15 (1989)</a:t>
            </a:r>
          </a:p>
          <a:p>
            <a:endParaRPr lang="en-US" altLang="en-US" sz="1800"/>
          </a:p>
          <a:p>
            <a:r>
              <a:rPr lang="en-US" altLang="en-US" sz="1800"/>
              <a:t>  Chew </a:t>
            </a:r>
            <a:r>
              <a:rPr lang="en-US" altLang="en-US" sz="1800" i="1"/>
              <a:t>et al</a:t>
            </a:r>
            <a:r>
              <a:rPr lang="en-US" altLang="en-US" sz="1800"/>
              <a:t>., </a:t>
            </a:r>
            <a:r>
              <a:rPr lang="en-US" altLang="en-US" sz="1800" i="1"/>
              <a:t>Fast and Efficient Algorithms</a:t>
            </a:r>
          </a:p>
          <a:p>
            <a:r>
              <a:rPr lang="en-US" altLang="en-US" sz="1800" i="1"/>
              <a:t>                       in Computational Electromagnetics</a:t>
            </a:r>
            <a:r>
              <a:rPr lang="en-US" altLang="en-US" sz="1800"/>
              <a:t> (2001) ]. </a:t>
            </a:r>
          </a:p>
          <a:p>
            <a:endParaRPr lang="en-US" altLang="en-US" sz="1800"/>
          </a:p>
        </p:txBody>
      </p:sp>
    </p:spTree>
    <p:extLst>
      <p:ext uri="{BB962C8B-B14F-4D97-AF65-F5344CB8AC3E}">
        <p14:creationId xmlns:p14="http://schemas.microsoft.com/office/powerpoint/2010/main" val="21862451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DBD64EBC-E909-9440-9831-0AEDA4BFB71F}"/>
              </a:ext>
            </a:extLst>
          </p:cNvPr>
          <p:cNvSpPr>
            <a:spLocks noGrp="1"/>
          </p:cNvSpPr>
          <p:nvPr>
            <p:ph type="title"/>
          </p:nvPr>
        </p:nvSpPr>
        <p:spPr>
          <a:xfrm>
            <a:off x="685800" y="152400"/>
            <a:ext cx="7772400" cy="1143000"/>
          </a:xfrm>
        </p:spPr>
        <p:txBody>
          <a:bodyPr/>
          <a:lstStyle/>
          <a:p>
            <a:r>
              <a:rPr lang="en-US" altLang="en-US"/>
              <a:t>Exploiting partial knowledge</a:t>
            </a:r>
            <a:br>
              <a:rPr lang="en-US" altLang="en-US"/>
            </a:br>
            <a:r>
              <a:rPr lang="en-US" altLang="en-US"/>
              <a:t>of Green’s functions</a:t>
            </a:r>
          </a:p>
        </p:txBody>
      </p:sp>
      <p:sp>
        <p:nvSpPr>
          <p:cNvPr id="30722" name="Freeform 5">
            <a:extLst>
              <a:ext uri="{FF2B5EF4-FFF2-40B4-BE49-F238E27FC236}">
                <a16:creationId xmlns:a16="http://schemas.microsoft.com/office/drawing/2014/main" id="{B1D6AF0F-04B6-BA49-AA34-1C2706C1F937}"/>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0723" name="TextBox 1">
            <a:extLst>
              <a:ext uri="{FF2B5EF4-FFF2-40B4-BE49-F238E27FC236}">
                <a16:creationId xmlns:a16="http://schemas.microsoft.com/office/drawing/2014/main" id="{2DFCCDA3-79B9-A14B-B0BC-7CE368CE51DB}"/>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0724" name="TextBox 6">
            <a:extLst>
              <a:ext uri="{FF2B5EF4-FFF2-40B4-BE49-F238E27FC236}">
                <a16:creationId xmlns:a16="http://schemas.microsoft.com/office/drawing/2014/main" id="{537CFBD6-C442-2044-87CE-E1CAA3AB7044}"/>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8E5880E7-0830-8943-BA31-606E2DA0C951}"/>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726" name="TextBox 5">
            <a:extLst>
              <a:ext uri="{FF2B5EF4-FFF2-40B4-BE49-F238E27FC236}">
                <a16:creationId xmlns:a16="http://schemas.microsoft.com/office/drawing/2014/main" id="{1B7019DE-D72D-7C41-B842-3E530EAD2E78}"/>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a:t>
            </a:r>
          </a:p>
        </p:txBody>
      </p:sp>
      <p:cxnSp>
        <p:nvCxnSpPr>
          <p:cNvPr id="14" name="Curved Connector 13">
            <a:extLst>
              <a:ext uri="{FF2B5EF4-FFF2-40B4-BE49-F238E27FC236}">
                <a16:creationId xmlns:a16="http://schemas.microsoft.com/office/drawing/2014/main" id="{C7837099-0CE5-6D49-ABB5-1DC81C23810E}"/>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0728" name="TextBox 15">
            <a:extLst>
              <a:ext uri="{FF2B5EF4-FFF2-40B4-BE49-F238E27FC236}">
                <a16:creationId xmlns:a16="http://schemas.microsoft.com/office/drawing/2014/main" id="{881E322C-92D8-A24D-B6C0-BBFF41E0643C}"/>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a:t>
            </a:r>
          </a:p>
        </p:txBody>
      </p:sp>
      <p:sp>
        <p:nvSpPr>
          <p:cNvPr id="30729" name="TextBox 16">
            <a:extLst>
              <a:ext uri="{FF2B5EF4-FFF2-40B4-BE49-F238E27FC236}">
                <a16:creationId xmlns:a16="http://schemas.microsoft.com/office/drawing/2014/main" id="{3A33EC6D-E22F-F54D-A225-4F4A4E47A307}"/>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a:t>
            </a:r>
          </a:p>
        </p:txBody>
      </p:sp>
      <p:sp>
        <p:nvSpPr>
          <p:cNvPr id="30730" name="TextBox 1">
            <a:extLst>
              <a:ext uri="{FF2B5EF4-FFF2-40B4-BE49-F238E27FC236}">
                <a16:creationId xmlns:a16="http://schemas.microsoft.com/office/drawing/2014/main" id="{FBC52B25-BC29-B74A-92EE-D3D0037487F3}"/>
              </a:ext>
            </a:extLst>
          </p:cNvPr>
          <p:cNvSpPr txBox="1">
            <a:spLocks noChangeArrowheads="1"/>
          </p:cNvSpPr>
          <p:nvPr/>
        </p:nvSpPr>
        <p:spPr bwMode="auto">
          <a:xfrm>
            <a:off x="96838" y="4572000"/>
            <a:ext cx="8970962"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suppose that we </a:t>
            </a:r>
            <a:r>
              <a:rPr lang="en-US" altLang="en-US">
                <a:solidFill>
                  <a:srgbClr val="0000FF"/>
                </a:solidFill>
              </a:rPr>
              <a:t>know Green’s functions</a:t>
            </a:r>
          </a:p>
          <a:p>
            <a:r>
              <a:rPr lang="en-US" altLang="en-US">
                <a:solidFill>
                  <a:srgbClr val="0000FF"/>
                </a:solidFill>
              </a:rPr>
              <a:t>in infinite medium </a:t>
            </a:r>
            <a:r>
              <a:rPr lang="en-US" altLang="en-US"/>
              <a:t>0 or medium 1</a:t>
            </a:r>
          </a:p>
          <a:p>
            <a:r>
              <a:rPr lang="en-US" altLang="en-US"/>
              <a:t>	— known analytically for homogeneous media</a:t>
            </a:r>
          </a:p>
          <a:p>
            <a:r>
              <a:rPr lang="en-US" altLang="en-US"/>
              <a:t>	— computable by </a:t>
            </a:r>
            <a:r>
              <a:rPr lang="en-US" altLang="en-US" i="1"/>
              <a:t>much smaller</a:t>
            </a:r>
            <a:r>
              <a:rPr lang="en-US" altLang="en-US"/>
              <a:t> calculation in periodic medium</a:t>
            </a:r>
          </a:p>
        </p:txBody>
      </p:sp>
      <p:sp>
        <p:nvSpPr>
          <p:cNvPr id="30731" name="TextBox 2">
            <a:extLst>
              <a:ext uri="{FF2B5EF4-FFF2-40B4-BE49-F238E27FC236}">
                <a16:creationId xmlns:a16="http://schemas.microsoft.com/office/drawing/2014/main" id="{C186FD3C-0DF8-7841-9325-F25F7727ACD8}"/>
              </a:ext>
            </a:extLst>
          </p:cNvPr>
          <p:cNvSpPr txBox="1">
            <a:spLocks noChangeArrowheads="1"/>
          </p:cNvSpPr>
          <p:nvPr/>
        </p:nvSpPr>
        <p:spPr bwMode="auto">
          <a:xfrm>
            <a:off x="76200" y="1524000"/>
            <a:ext cx="37480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a typical scattering problem:</a:t>
            </a:r>
          </a:p>
        </p:txBody>
      </p:sp>
      <p:sp>
        <p:nvSpPr>
          <p:cNvPr id="30732" name="TextBox 4">
            <a:extLst>
              <a:ext uri="{FF2B5EF4-FFF2-40B4-BE49-F238E27FC236}">
                <a16:creationId xmlns:a16="http://schemas.microsoft.com/office/drawing/2014/main" id="{860F7328-E467-7241-80D4-CC3345A85479}"/>
              </a:ext>
            </a:extLst>
          </p:cNvPr>
          <p:cNvSpPr txBox="1">
            <a:spLocks noChangeArrowheads="1"/>
          </p:cNvSpPr>
          <p:nvPr/>
        </p:nvSpPr>
        <p:spPr bwMode="auto">
          <a:xfrm>
            <a:off x="152400" y="6248400"/>
            <a:ext cx="88519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Can exploit this to derive </a:t>
            </a:r>
            <a:r>
              <a:rPr lang="en-US" altLang="en-US" i="1">
                <a:solidFill>
                  <a:srgbClr val="FF0000"/>
                </a:solidFill>
              </a:rPr>
              <a:t>integral equation</a:t>
            </a:r>
            <a:r>
              <a:rPr lang="en-US" altLang="en-US">
                <a:solidFill>
                  <a:srgbClr val="FF0000"/>
                </a:solidFill>
              </a:rPr>
              <a:t> for </a:t>
            </a:r>
            <a:r>
              <a:rPr lang="en-US" altLang="en-US" i="1">
                <a:solidFill>
                  <a:srgbClr val="FF0000"/>
                </a:solidFill>
              </a:rPr>
              <a:t>surface unknowns</a:t>
            </a:r>
            <a:r>
              <a:rPr lang="en-US" altLang="en-US">
                <a:solidFill>
                  <a:srgbClr val="FF0000"/>
                </a:solidFill>
              </a:rPr>
              <a:t> only.</a:t>
            </a:r>
          </a:p>
        </p:txBody>
      </p:sp>
    </p:spTree>
    <p:extLst>
      <p:ext uri="{BB962C8B-B14F-4D97-AF65-F5344CB8AC3E}">
        <p14:creationId xmlns:p14="http://schemas.microsoft.com/office/powerpoint/2010/main" val="3441848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C1337A0A-7919-A547-8E50-117788F2491F}"/>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Computational EM: </a:t>
            </a:r>
            <a:br>
              <a:rPr lang="en-US">
                <a:cs typeface="+mj-cs"/>
              </a:rPr>
            </a:br>
            <a:r>
              <a:rPr lang="en-US">
                <a:cs typeface="+mj-cs"/>
              </a:rPr>
              <a:t>Three Axes of Comparison</a:t>
            </a:r>
          </a:p>
        </p:txBody>
      </p:sp>
      <p:sp>
        <p:nvSpPr>
          <p:cNvPr id="11267" name="Text Box 3">
            <a:extLst>
              <a:ext uri="{FF2B5EF4-FFF2-40B4-BE49-F238E27FC236}">
                <a16:creationId xmlns:a16="http://schemas.microsoft.com/office/drawing/2014/main" id="{A5D3210F-D6DE-A940-A204-3332F93DDE6C}"/>
              </a:ext>
            </a:extLst>
          </p:cNvPr>
          <p:cNvSpPr txBox="1">
            <a:spLocks noChangeArrowheads="1"/>
          </p:cNvSpPr>
          <p:nvPr/>
        </p:nvSpPr>
        <p:spPr bwMode="auto">
          <a:xfrm>
            <a:off x="152400" y="2117725"/>
            <a:ext cx="3403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problem</a:t>
            </a:r>
            <a:r>
              <a:rPr lang="en-US" altLang="en-US"/>
              <a:t> is solved?</a:t>
            </a:r>
          </a:p>
        </p:txBody>
      </p:sp>
      <p:sp>
        <p:nvSpPr>
          <p:cNvPr id="11268" name="Text Box 4">
            <a:extLst>
              <a:ext uri="{FF2B5EF4-FFF2-40B4-BE49-F238E27FC236}">
                <a16:creationId xmlns:a16="http://schemas.microsoft.com/office/drawing/2014/main" id="{018B11A3-F657-1944-8231-B476A1CEC897}"/>
              </a:ext>
            </a:extLst>
          </p:cNvPr>
          <p:cNvSpPr txBox="1">
            <a:spLocks noChangeArrowheads="1"/>
          </p:cNvSpPr>
          <p:nvPr/>
        </p:nvSpPr>
        <p:spPr bwMode="auto">
          <a:xfrm>
            <a:off x="3657600" y="1785938"/>
            <a:ext cx="5487988" cy="13239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eigenproblems</a:t>
            </a:r>
            <a:r>
              <a:rPr lang="en-US" altLang="en-US" sz="2000"/>
              <a:t>: harmonic modes ~ </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r>
              <a:rPr lang="en-US" altLang="en-US" sz="2000"/>
              <a:t>    (</a:t>
            </a:r>
            <a:r>
              <a:rPr lang="en-US" altLang="en-US" sz="2000" b="1"/>
              <a:t>J</a:t>
            </a:r>
            <a:r>
              <a:rPr lang="en-US" altLang="en-US" sz="2000"/>
              <a:t> = 0)</a:t>
            </a:r>
          </a:p>
          <a:p>
            <a:r>
              <a:rPr lang="en-US" altLang="en-US" sz="2000"/>
              <a:t>— </a:t>
            </a:r>
            <a:r>
              <a:rPr lang="en-US" altLang="en-US" sz="2000">
                <a:solidFill>
                  <a:srgbClr val="0000FF"/>
                </a:solidFill>
              </a:rPr>
              <a:t>frequency-domain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a:t>
            </a:r>
            <a:r>
              <a:rPr lang="en-US" altLang="en-US" sz="2000" i="1"/>
              <a:t>e</a:t>
            </a:r>
            <a:r>
              <a:rPr lang="en-US" altLang="en-US" sz="2000" i="1" baseline="30000"/>
              <a:t>–i</a:t>
            </a:r>
            <a:r>
              <a:rPr lang="en-US" altLang="en-US" sz="2000" i="1" baseline="30000">
                <a:latin typeface="Symbol" pitchFamily="2" charset="2"/>
              </a:rPr>
              <a:t>ω</a:t>
            </a:r>
            <a:r>
              <a:rPr lang="en-US" altLang="en-US" sz="2000" i="1" baseline="30000"/>
              <a:t>t</a:t>
            </a:r>
            <a:endParaRPr lang="en-US" altLang="en-US" sz="2000"/>
          </a:p>
          <a:p>
            <a:r>
              <a:rPr lang="en-US" altLang="en-US" sz="2000"/>
              <a:t>— </a:t>
            </a:r>
            <a:r>
              <a:rPr lang="en-US" altLang="en-US" sz="2000">
                <a:solidFill>
                  <a:srgbClr val="0000FF"/>
                </a:solidFill>
              </a:rPr>
              <a:t>time-domain response</a:t>
            </a:r>
            <a:r>
              <a:rPr lang="en-US" altLang="en-US" sz="2000"/>
              <a:t>: </a:t>
            </a:r>
            <a:r>
              <a:rPr lang="en-US" altLang="en-US" sz="2000" b="1"/>
              <a:t>E</a:t>
            </a:r>
            <a:r>
              <a:rPr lang="en-US" altLang="en-US" sz="2000"/>
              <a:t>, </a:t>
            </a:r>
            <a:r>
              <a:rPr lang="en-US" altLang="en-US" sz="2000" b="1"/>
              <a:t>H</a:t>
            </a:r>
            <a:r>
              <a:rPr lang="en-US" altLang="en-US" sz="2000"/>
              <a:t> from </a:t>
            </a:r>
            <a:r>
              <a:rPr lang="en-US" altLang="en-US" sz="2000" b="1"/>
              <a:t>J</a:t>
            </a:r>
            <a:r>
              <a:rPr lang="en-US" altLang="en-US" sz="2000"/>
              <a:t>(</a:t>
            </a:r>
            <a:r>
              <a:rPr lang="en-US" altLang="en-US" sz="2000" b="1"/>
              <a:t>x</a:t>
            </a:r>
            <a:r>
              <a:rPr lang="en-US" altLang="en-US" sz="2000"/>
              <a:t>, </a:t>
            </a:r>
            <a:r>
              <a:rPr lang="en-US" altLang="en-US" sz="2000" i="1"/>
              <a:t>t</a:t>
            </a:r>
            <a:r>
              <a:rPr lang="en-US" altLang="en-US" sz="2000"/>
              <a:t>)</a:t>
            </a:r>
          </a:p>
          <a:p>
            <a:r>
              <a:rPr lang="en-US" altLang="en-US" sz="2000"/>
              <a:t>— PDE or integral equation?</a:t>
            </a:r>
          </a:p>
        </p:txBody>
      </p:sp>
      <p:sp>
        <p:nvSpPr>
          <p:cNvPr id="11269" name="Text Box 5">
            <a:extLst>
              <a:ext uri="{FF2B5EF4-FFF2-40B4-BE49-F238E27FC236}">
                <a16:creationId xmlns:a16="http://schemas.microsoft.com/office/drawing/2014/main" id="{35E097C0-BAC1-504F-AF24-B49653D6E439}"/>
              </a:ext>
            </a:extLst>
          </p:cNvPr>
          <p:cNvSpPr txBox="1">
            <a:spLocks noChangeArrowheads="1"/>
          </p:cNvSpPr>
          <p:nvPr/>
        </p:nvSpPr>
        <p:spPr bwMode="auto">
          <a:xfrm>
            <a:off x="152400" y="3717925"/>
            <a:ext cx="289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discretization</a:t>
            </a:r>
            <a:r>
              <a:rPr lang="en-US" altLang="en-US"/>
              <a:t>?</a:t>
            </a:r>
          </a:p>
        </p:txBody>
      </p:sp>
      <p:sp>
        <p:nvSpPr>
          <p:cNvPr id="11270" name="Text Box 6">
            <a:extLst>
              <a:ext uri="{FF2B5EF4-FFF2-40B4-BE49-F238E27FC236}">
                <a16:creationId xmlns:a16="http://schemas.microsoft.com/office/drawing/2014/main" id="{0E2086D4-7B78-B449-A449-AC6506559AB4}"/>
              </a:ext>
            </a:extLst>
          </p:cNvPr>
          <p:cNvSpPr txBox="1">
            <a:spLocks noChangeArrowheads="1"/>
          </p:cNvSpPr>
          <p:nvPr/>
        </p:nvSpPr>
        <p:spPr bwMode="auto">
          <a:xfrm>
            <a:off x="3200400" y="3489325"/>
            <a:ext cx="5654675" cy="1311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finite differences (</a:t>
            </a:r>
            <a:r>
              <a:rPr lang="en-US" altLang="en-US" sz="2000">
                <a:solidFill>
                  <a:srgbClr val="0000FF"/>
                </a:solidFill>
              </a:rPr>
              <a:t>FD</a:t>
            </a:r>
            <a:r>
              <a:rPr lang="en-US" altLang="en-US" sz="2000"/>
              <a:t>)</a:t>
            </a:r>
          </a:p>
          <a:p>
            <a:r>
              <a:rPr lang="en-US" altLang="en-US" sz="2000"/>
              <a:t>— finite elements (</a:t>
            </a:r>
            <a:r>
              <a:rPr lang="en-US" altLang="en-US" sz="2000">
                <a:solidFill>
                  <a:srgbClr val="0000FF"/>
                </a:solidFill>
              </a:rPr>
              <a:t>FEM</a:t>
            </a:r>
            <a:r>
              <a:rPr lang="en-US" altLang="en-US" sz="2000"/>
              <a:t>) / boundary elements (</a:t>
            </a:r>
            <a:r>
              <a:rPr lang="en-US" altLang="en-US" sz="2000">
                <a:solidFill>
                  <a:srgbClr val="0000FF"/>
                </a:solidFill>
              </a:rPr>
              <a:t>BEM</a:t>
            </a:r>
            <a:r>
              <a:rPr lang="en-US" altLang="en-US" sz="2000"/>
              <a:t>)</a:t>
            </a:r>
          </a:p>
          <a:p>
            <a:r>
              <a:rPr lang="en-US" altLang="en-US" sz="2000"/>
              <a:t>— </a:t>
            </a:r>
            <a:r>
              <a:rPr lang="en-US" altLang="en-US" sz="2000">
                <a:solidFill>
                  <a:srgbClr val="0000FF"/>
                </a:solidFill>
              </a:rPr>
              <a:t>spectral</a:t>
            </a:r>
            <a:r>
              <a:rPr lang="en-US" altLang="en-US" sz="2000"/>
              <a:t> / Fourier</a:t>
            </a:r>
          </a:p>
          <a:p>
            <a:r>
              <a:rPr lang="en-US" altLang="en-US" sz="2000"/>
              <a:t>— …</a:t>
            </a:r>
          </a:p>
        </p:txBody>
      </p:sp>
      <p:sp>
        <p:nvSpPr>
          <p:cNvPr id="11271" name="Text Box 7">
            <a:extLst>
              <a:ext uri="{FF2B5EF4-FFF2-40B4-BE49-F238E27FC236}">
                <a16:creationId xmlns:a16="http://schemas.microsoft.com/office/drawing/2014/main" id="{6CA64077-70C7-EC42-91CA-A69D7AD2C32F}"/>
              </a:ext>
            </a:extLst>
          </p:cNvPr>
          <p:cNvSpPr txBox="1">
            <a:spLocks noChangeArrowheads="1"/>
          </p:cNvSpPr>
          <p:nvPr/>
        </p:nvSpPr>
        <p:spPr bwMode="auto">
          <a:xfrm>
            <a:off x="152400" y="5334000"/>
            <a:ext cx="319087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What </a:t>
            </a:r>
            <a:r>
              <a:rPr lang="en-US" altLang="en-US" i="1">
                <a:solidFill>
                  <a:srgbClr val="FF0000"/>
                </a:solidFill>
              </a:rPr>
              <a:t>solution method</a:t>
            </a:r>
            <a:r>
              <a:rPr lang="en-US" altLang="en-US"/>
              <a:t>?</a:t>
            </a:r>
          </a:p>
        </p:txBody>
      </p:sp>
      <p:sp>
        <p:nvSpPr>
          <p:cNvPr id="11272" name="Text Box 8">
            <a:extLst>
              <a:ext uri="{FF2B5EF4-FFF2-40B4-BE49-F238E27FC236}">
                <a16:creationId xmlns:a16="http://schemas.microsoft.com/office/drawing/2014/main" id="{C3532563-E40F-9347-ABD1-DD6CD5DEDA37}"/>
              </a:ext>
            </a:extLst>
          </p:cNvPr>
          <p:cNvSpPr txBox="1">
            <a:spLocks noChangeArrowheads="1"/>
          </p:cNvSpPr>
          <p:nvPr/>
        </p:nvSpPr>
        <p:spPr bwMode="auto">
          <a:xfrm>
            <a:off x="3411538" y="5089525"/>
            <a:ext cx="3751262" cy="1006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a:t>— </a:t>
            </a:r>
            <a:r>
              <a:rPr lang="en-US" altLang="en-US" sz="2000">
                <a:solidFill>
                  <a:srgbClr val="0000FF"/>
                </a:solidFill>
              </a:rPr>
              <a:t>dense</a:t>
            </a:r>
            <a:r>
              <a:rPr lang="en-US" altLang="en-US" sz="2000"/>
              <a:t> linear solvers (LAPACK)</a:t>
            </a:r>
          </a:p>
          <a:p>
            <a:r>
              <a:rPr lang="en-US" altLang="en-US" sz="2000"/>
              <a:t>— </a:t>
            </a:r>
            <a:r>
              <a:rPr lang="en-US" altLang="en-US" sz="2000">
                <a:solidFill>
                  <a:srgbClr val="0000FF"/>
                </a:solidFill>
              </a:rPr>
              <a:t>sparse-direct</a:t>
            </a:r>
            <a:r>
              <a:rPr lang="en-US" altLang="en-US" sz="2000"/>
              <a:t> methods</a:t>
            </a:r>
          </a:p>
          <a:p>
            <a:r>
              <a:rPr lang="en-US" altLang="en-US" sz="2000"/>
              <a:t>— </a:t>
            </a:r>
            <a:r>
              <a:rPr lang="en-US" altLang="en-US" sz="2000">
                <a:solidFill>
                  <a:srgbClr val="0000FF"/>
                </a:solidFill>
              </a:rPr>
              <a:t>iterative</a:t>
            </a:r>
            <a:r>
              <a:rPr lang="en-US" altLang="en-US" sz="2000"/>
              <a:t> methods</a:t>
            </a:r>
          </a:p>
        </p:txBody>
      </p:sp>
      <p:sp>
        <p:nvSpPr>
          <p:cNvPr id="11273" name="Text Box 9">
            <a:extLst>
              <a:ext uri="{FF2B5EF4-FFF2-40B4-BE49-F238E27FC236}">
                <a16:creationId xmlns:a16="http://schemas.microsoft.com/office/drawing/2014/main" id="{337D9DCE-63D0-634D-A04F-779AA886FA2E}"/>
              </a:ext>
            </a:extLst>
          </p:cNvPr>
          <p:cNvSpPr txBox="1">
            <a:spLocks noChangeArrowheads="1"/>
          </p:cNvSpPr>
          <p:nvPr/>
        </p:nvSpPr>
        <p:spPr bwMode="auto">
          <a:xfrm>
            <a:off x="381000" y="4167188"/>
            <a:ext cx="2689225" cy="663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dirty="0">
                <a:latin typeface="Times" charset="0"/>
                <a:ea typeface="ＭＳ Ｐゴシック" charset="0"/>
              </a:rPr>
              <a:t>infinitely many unknowns</a:t>
            </a:r>
          </a:p>
          <a:p>
            <a:pPr>
              <a:defRPr/>
            </a:pPr>
            <a:r>
              <a:rPr lang="en-US" sz="1800" dirty="0">
                <a:latin typeface="Times" charset="0"/>
                <a:ea typeface="ＭＳ Ｐゴシック" charset="0"/>
                <a:sym typeface="Symbol" charset="0"/>
              </a:rPr>
              <a:t>⇒ finitely many unknowns</a:t>
            </a:r>
            <a:endParaRPr lang="en-US" sz="1800" dirty="0">
              <a:latin typeface="Times" charset="0"/>
              <a:ea typeface="ＭＳ Ｐゴシック"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4FB45C64-5585-3F47-B62F-DCA7B26F110B}"/>
              </a:ext>
            </a:extLst>
          </p:cNvPr>
          <p:cNvSpPr>
            <a:spLocks noGrp="1"/>
          </p:cNvSpPr>
          <p:nvPr>
            <p:ph type="title"/>
          </p:nvPr>
        </p:nvSpPr>
        <p:spPr>
          <a:xfrm>
            <a:off x="685800" y="152400"/>
            <a:ext cx="7772400" cy="1143000"/>
          </a:xfrm>
        </p:spPr>
        <p:txBody>
          <a:bodyPr/>
          <a:lstStyle/>
          <a:p>
            <a:pPr>
              <a:defRPr/>
            </a:pPr>
            <a:r>
              <a:rPr lang="en-US"/>
              <a:t>The </a:t>
            </a:r>
            <a:r>
              <a:rPr lang="en-US" i="1"/>
              <a:t>Principle of Equivalence</a:t>
            </a:r>
            <a:br>
              <a:rPr lang="en-US"/>
            </a:br>
            <a:r>
              <a:rPr lang="en-US"/>
              <a:t>in classical EM</a:t>
            </a:r>
          </a:p>
        </p:txBody>
      </p:sp>
      <p:sp>
        <p:nvSpPr>
          <p:cNvPr id="31746" name="TextBox 2">
            <a:extLst>
              <a:ext uri="{FF2B5EF4-FFF2-40B4-BE49-F238E27FC236}">
                <a16:creationId xmlns:a16="http://schemas.microsoft.com/office/drawing/2014/main" id="{752AE5C1-AD5A-594B-B2CE-72020FEE38CD}"/>
              </a:ext>
            </a:extLst>
          </p:cNvPr>
          <p:cNvSpPr txBox="1">
            <a:spLocks noChangeArrowheads="1"/>
          </p:cNvSpPr>
          <p:nvPr/>
        </p:nvSpPr>
        <p:spPr bwMode="auto">
          <a:xfrm>
            <a:off x="1546225" y="1371600"/>
            <a:ext cx="5997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see e.g. Harrington,  </a:t>
            </a:r>
            <a:r>
              <a:rPr lang="en-US" altLang="en-US" sz="1800" i="1"/>
              <a:t>Time-Harmonic Electromagnetic Fields</a:t>
            </a:r>
            <a:r>
              <a:rPr lang="en-US" altLang="en-US" sz="1800"/>
              <a:t> ]</a:t>
            </a:r>
          </a:p>
        </p:txBody>
      </p:sp>
      <p:sp>
        <p:nvSpPr>
          <p:cNvPr id="31747" name="Freeform 5">
            <a:extLst>
              <a:ext uri="{FF2B5EF4-FFF2-40B4-BE49-F238E27FC236}">
                <a16:creationId xmlns:a16="http://schemas.microsoft.com/office/drawing/2014/main" id="{884CF572-28B4-9C4E-BF5F-BA7D83B47C01}"/>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chemeClr val="accent1"/>
          </a:solidFill>
          <a:ln w="9525">
            <a:solidFill>
              <a:schemeClr val="tx1"/>
            </a:solidFill>
            <a:round/>
            <a:headEnd/>
            <a:tailEnd/>
          </a:ln>
        </p:spPr>
        <p:txBody>
          <a:bodyPr/>
          <a:lstStyle/>
          <a:p>
            <a:endParaRPr lang="en-US"/>
          </a:p>
        </p:txBody>
      </p:sp>
      <p:sp>
        <p:nvSpPr>
          <p:cNvPr id="31748" name="TextBox 1">
            <a:extLst>
              <a:ext uri="{FF2B5EF4-FFF2-40B4-BE49-F238E27FC236}">
                <a16:creationId xmlns:a16="http://schemas.microsoft.com/office/drawing/2014/main" id="{67202900-6801-8E4E-87E4-F069F0673EA5}"/>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1749" name="TextBox 6">
            <a:extLst>
              <a:ext uri="{FF2B5EF4-FFF2-40B4-BE49-F238E27FC236}">
                <a16:creationId xmlns:a16="http://schemas.microsoft.com/office/drawing/2014/main" id="{2E901802-6E33-014B-868F-5F7DDD398183}"/>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cxnSp>
        <p:nvCxnSpPr>
          <p:cNvPr id="4" name="Curved Connector 3">
            <a:extLst>
              <a:ext uri="{FF2B5EF4-FFF2-40B4-BE49-F238E27FC236}">
                <a16:creationId xmlns:a16="http://schemas.microsoft.com/office/drawing/2014/main" id="{9C3D6DCA-0FFD-4F41-8BD5-254BE0887AE8}"/>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751" name="TextBox 5">
            <a:extLst>
              <a:ext uri="{FF2B5EF4-FFF2-40B4-BE49-F238E27FC236}">
                <a16:creationId xmlns:a16="http://schemas.microsoft.com/office/drawing/2014/main" id="{DDCE3BF8-4B2F-B742-AE49-6EB690EE5F4E}"/>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1752" name="Object 7">
            <a:extLst>
              <a:ext uri="{FF2B5EF4-FFF2-40B4-BE49-F238E27FC236}">
                <a16:creationId xmlns:a16="http://schemas.microsoft.com/office/drawing/2014/main" id="{9242CBA9-A20B-294F-BF46-936A6B566EEF}"/>
              </a:ext>
            </a:extLst>
          </p:cNvPr>
          <p:cNvGraphicFramePr>
            <a:graphicFrameLocks noChangeAspect="1"/>
          </p:cNvGraphicFramePr>
          <p:nvPr/>
        </p:nvGraphicFramePr>
        <p:xfrm>
          <a:off x="2133600" y="4114800"/>
          <a:ext cx="3152775" cy="1079500"/>
        </p:xfrm>
        <a:graphic>
          <a:graphicData uri="http://schemas.openxmlformats.org/presentationml/2006/ole">
            <mc:AlternateContent xmlns:mc="http://schemas.openxmlformats.org/markup-compatibility/2006">
              <mc:Choice xmlns:v="urn:schemas-microsoft-com:vml" Requires="v">
                <p:oleObj spid="_x0000_s142373" name="Equation" r:id="rId3" imgW="704850" imgH="241300" progId="Equation.3">
                  <p:embed/>
                </p:oleObj>
              </mc:Choice>
              <mc:Fallback>
                <p:oleObj name="Equation" r:id="rId3" imgW="704850" imgH="241300" progId="Equation.3">
                  <p:embed/>
                  <p:pic>
                    <p:nvPicPr>
                      <p:cNvPr id="31752" name="Object 7">
                        <a:extLst>
                          <a:ext uri="{FF2B5EF4-FFF2-40B4-BE49-F238E27FC236}">
                            <a16:creationId xmlns:a16="http://schemas.microsoft.com/office/drawing/2014/main" id="{9242CBA9-A20B-294F-BF46-936A6B566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4114800"/>
                        <a:ext cx="31527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3" name="TextBox 8">
            <a:extLst>
              <a:ext uri="{FF2B5EF4-FFF2-40B4-BE49-F238E27FC236}">
                <a16:creationId xmlns:a16="http://schemas.microsoft.com/office/drawing/2014/main" id="{79DDC767-E637-0446-AA48-09E2ACA43E9A}"/>
              </a:ext>
            </a:extLst>
          </p:cNvPr>
          <p:cNvSpPr txBox="1">
            <a:spLocks noChangeArrowheads="1"/>
          </p:cNvSpPr>
          <p:nvPr/>
        </p:nvSpPr>
        <p:spPr bwMode="auto">
          <a:xfrm>
            <a:off x="228600" y="4191000"/>
            <a:ext cx="18129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6-component</a:t>
            </a:r>
          </a:p>
          <a:p>
            <a:pPr algn="r"/>
            <a:r>
              <a:rPr lang="en-US" altLang="en-US">
                <a:solidFill>
                  <a:srgbClr val="0000FF"/>
                </a:solidFill>
              </a:rPr>
              <a:t>fields:</a:t>
            </a:r>
          </a:p>
        </p:txBody>
      </p:sp>
      <p:cxnSp>
        <p:nvCxnSpPr>
          <p:cNvPr id="14" name="Curved Connector 13">
            <a:extLst>
              <a:ext uri="{FF2B5EF4-FFF2-40B4-BE49-F238E27FC236}">
                <a16:creationId xmlns:a16="http://schemas.microsoft.com/office/drawing/2014/main" id="{2189F2F0-7B90-CF44-92BA-0D4BEC2A03F7}"/>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1755" name="TextBox 15">
            <a:extLst>
              <a:ext uri="{FF2B5EF4-FFF2-40B4-BE49-F238E27FC236}">
                <a16:creationId xmlns:a16="http://schemas.microsoft.com/office/drawing/2014/main" id="{91B438EF-EC05-434E-8A8D-70CC08CC44CF}"/>
              </a:ext>
            </a:extLst>
          </p:cNvPr>
          <p:cNvSpPr txBox="1">
            <a:spLocks noChangeArrowheads="1"/>
          </p:cNvSpPr>
          <p:nvPr/>
        </p:nvSpPr>
        <p:spPr bwMode="auto">
          <a:xfrm>
            <a:off x="2971800" y="32766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scattered</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sp>
        <p:nvSpPr>
          <p:cNvPr id="31756" name="TextBox 16">
            <a:extLst>
              <a:ext uri="{FF2B5EF4-FFF2-40B4-BE49-F238E27FC236}">
                <a16:creationId xmlns:a16="http://schemas.microsoft.com/office/drawing/2014/main" id="{B8DA1053-FBFA-4E40-991B-AD5AD55D9561}"/>
              </a:ext>
            </a:extLst>
          </p:cNvPr>
          <p:cNvSpPr txBox="1">
            <a:spLocks noChangeArrowheads="1"/>
          </p:cNvSpPr>
          <p:nvPr/>
        </p:nvSpPr>
        <p:spPr bwMode="auto">
          <a:xfrm>
            <a:off x="5867400" y="33528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interior</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1</a:t>
            </a:r>
            <a:endParaRPr lang="en-US" altLang="en-US" sz="1800">
              <a:solidFill>
                <a:srgbClr val="FF0000"/>
              </a:solidFill>
            </a:endParaRPr>
          </a:p>
        </p:txBody>
      </p:sp>
      <p:sp>
        <p:nvSpPr>
          <p:cNvPr id="31757" name="TextBox 1">
            <a:extLst>
              <a:ext uri="{FF2B5EF4-FFF2-40B4-BE49-F238E27FC236}">
                <a16:creationId xmlns:a16="http://schemas.microsoft.com/office/drawing/2014/main" id="{F088F471-419E-D646-8475-D1E4DA63B551}"/>
              </a:ext>
            </a:extLst>
          </p:cNvPr>
          <p:cNvSpPr txBox="1">
            <a:spLocks noChangeArrowheads="1"/>
          </p:cNvSpPr>
          <p:nvPr/>
        </p:nvSpPr>
        <p:spPr bwMode="auto">
          <a:xfrm>
            <a:off x="4876800" y="5581650"/>
            <a:ext cx="4237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 we want to </a:t>
            </a:r>
            <a:r>
              <a:rPr lang="en-US" altLang="en-US"/>
              <a:t>partition</a:t>
            </a:r>
          </a:p>
          <a:p>
            <a:r>
              <a:rPr lang="en-US" altLang="en-US" i="1">
                <a:solidFill>
                  <a:srgbClr val="0000FF"/>
                </a:solidFill>
              </a:rPr>
              <a:t>into </a:t>
            </a:r>
            <a:r>
              <a:rPr lang="en-US" altLang="en-US">
                <a:solidFill>
                  <a:srgbClr val="000000"/>
                </a:solidFill>
              </a:rPr>
              <a:t>separate</a:t>
            </a:r>
            <a:r>
              <a:rPr lang="en-US" altLang="en-US" i="1">
                <a:solidFill>
                  <a:srgbClr val="000000"/>
                </a:solidFill>
              </a:rPr>
              <a:t> </a:t>
            </a:r>
            <a:r>
              <a:rPr lang="en-US" altLang="en-US" i="1">
                <a:solidFill>
                  <a:srgbClr val="0000FF"/>
                </a:solidFill>
              </a:rPr>
              <a:t>medium </a:t>
            </a:r>
            <a:r>
              <a:rPr lang="en-US" altLang="en-US">
                <a:solidFill>
                  <a:srgbClr val="000000"/>
                </a:solidFill>
              </a:rPr>
              <a:t>0/1</a:t>
            </a:r>
          </a:p>
          <a:p>
            <a:r>
              <a:rPr lang="en-US" altLang="en-US" i="1">
                <a:solidFill>
                  <a:srgbClr val="0000FF"/>
                </a:solidFill>
              </a:rPr>
              <a:t>problems &amp; </a:t>
            </a:r>
            <a:r>
              <a:rPr lang="en-US" altLang="en-US">
                <a:solidFill>
                  <a:srgbClr val="000000"/>
                </a:solidFill>
              </a:rPr>
              <a:t>enforce continuity</a:t>
            </a:r>
            <a:r>
              <a:rPr lang="en-US" altLang="en-US" i="1">
                <a:solidFill>
                  <a:srgbClr val="000000"/>
                </a:solidFill>
              </a:rPr>
              <a:t>…</a:t>
            </a:r>
            <a:endParaRPr lang="en-US" altLang="en-US">
              <a:solidFill>
                <a:srgbClr val="000000"/>
              </a:solidFill>
            </a:endParaRPr>
          </a:p>
        </p:txBody>
      </p:sp>
      <p:graphicFrame>
        <p:nvGraphicFramePr>
          <p:cNvPr id="31758" name="Object 14">
            <a:extLst>
              <a:ext uri="{FF2B5EF4-FFF2-40B4-BE49-F238E27FC236}">
                <a16:creationId xmlns:a16="http://schemas.microsoft.com/office/drawing/2014/main" id="{5315D220-FE7C-DD46-B95E-5A0BE325EC4C}"/>
              </a:ext>
            </a:extLst>
          </p:cNvPr>
          <p:cNvGraphicFramePr>
            <a:graphicFrameLocks noChangeAspect="1"/>
          </p:cNvGraphicFramePr>
          <p:nvPr/>
        </p:nvGraphicFramePr>
        <p:xfrm>
          <a:off x="533400" y="5715000"/>
          <a:ext cx="3938588" cy="1066800"/>
        </p:xfrm>
        <a:graphic>
          <a:graphicData uri="http://schemas.openxmlformats.org/presentationml/2006/ole">
            <mc:AlternateContent xmlns:mc="http://schemas.openxmlformats.org/markup-compatibility/2006">
              <mc:Choice xmlns:v="urn:schemas-microsoft-com:vml" Requires="v">
                <p:oleObj spid="_x0000_s142374" name="Equation" r:id="rId5" imgW="914400" imgH="247650" progId="Equation.3">
                  <p:embed/>
                </p:oleObj>
              </mc:Choice>
              <mc:Fallback>
                <p:oleObj name="Equation" r:id="rId5" imgW="914400" imgH="247650" progId="Equation.3">
                  <p:embed/>
                  <p:pic>
                    <p:nvPicPr>
                      <p:cNvPr id="31758" name="Object 14">
                        <a:extLst>
                          <a:ext uri="{FF2B5EF4-FFF2-40B4-BE49-F238E27FC236}">
                            <a16:creationId xmlns:a16="http://schemas.microsoft.com/office/drawing/2014/main" id="{5315D220-FE7C-DD46-B95E-5A0BE325EC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5715000"/>
                        <a:ext cx="393858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1759" name="TextBox 8">
            <a:extLst>
              <a:ext uri="{FF2B5EF4-FFF2-40B4-BE49-F238E27FC236}">
                <a16:creationId xmlns:a16="http://schemas.microsoft.com/office/drawing/2014/main" id="{30CDFD58-53B9-4344-A82C-9FE585C9DF7C}"/>
              </a:ext>
            </a:extLst>
          </p:cNvPr>
          <p:cNvSpPr txBox="1">
            <a:spLocks noChangeArrowheads="1"/>
          </p:cNvSpPr>
          <p:nvPr/>
        </p:nvSpPr>
        <p:spPr bwMode="auto">
          <a:xfrm>
            <a:off x="76200" y="5253038"/>
            <a:ext cx="2022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0000FF"/>
                </a:solidFill>
              </a:rPr>
              <a:t>Maxwell PDE:</a:t>
            </a:r>
          </a:p>
        </p:txBody>
      </p:sp>
    </p:spTree>
    <p:extLst>
      <p:ext uri="{BB962C8B-B14F-4D97-AF65-F5344CB8AC3E}">
        <p14:creationId xmlns:p14="http://schemas.microsoft.com/office/powerpoint/2010/main" val="21726670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a:extLst>
              <a:ext uri="{FF2B5EF4-FFF2-40B4-BE49-F238E27FC236}">
                <a16:creationId xmlns:a16="http://schemas.microsoft.com/office/drawing/2014/main" id="{9E38978D-6942-8041-BDEA-AAF306ECD41D}"/>
              </a:ext>
            </a:extLst>
          </p:cNvPr>
          <p:cNvSpPr>
            <a:spLocks noGrp="1"/>
          </p:cNvSpPr>
          <p:nvPr>
            <p:ph type="title"/>
          </p:nvPr>
        </p:nvSpPr>
        <p:spPr>
          <a:xfrm>
            <a:off x="152400" y="152400"/>
            <a:ext cx="8839200" cy="685800"/>
          </a:xfrm>
        </p:spPr>
        <p:txBody>
          <a:bodyPr/>
          <a:lstStyle/>
          <a:p>
            <a:pPr>
              <a:defRPr/>
            </a:pPr>
            <a:r>
              <a:rPr lang="en-US"/>
              <a:t>Constructing a medium-0 solution</a:t>
            </a:r>
          </a:p>
        </p:txBody>
      </p:sp>
      <p:sp>
        <p:nvSpPr>
          <p:cNvPr id="32770" name="Freeform 5">
            <a:extLst>
              <a:ext uri="{FF2B5EF4-FFF2-40B4-BE49-F238E27FC236}">
                <a16:creationId xmlns:a16="http://schemas.microsoft.com/office/drawing/2014/main" id="{7299F833-739C-6F4D-99B1-4A64CFB00552}"/>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771" name="TextBox 1">
            <a:extLst>
              <a:ext uri="{FF2B5EF4-FFF2-40B4-BE49-F238E27FC236}">
                <a16:creationId xmlns:a16="http://schemas.microsoft.com/office/drawing/2014/main" id="{94273BE8-094F-A149-B946-70D993970AF7}"/>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2772" name="TextBox 6">
            <a:extLst>
              <a:ext uri="{FF2B5EF4-FFF2-40B4-BE49-F238E27FC236}">
                <a16:creationId xmlns:a16="http://schemas.microsoft.com/office/drawing/2014/main" id="{C54FB8B0-703C-8446-94DE-1FA6210F692E}"/>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medium 0</a:t>
            </a:r>
          </a:p>
        </p:txBody>
      </p:sp>
      <p:cxnSp>
        <p:nvCxnSpPr>
          <p:cNvPr id="4" name="Curved Connector 3">
            <a:extLst>
              <a:ext uri="{FF2B5EF4-FFF2-40B4-BE49-F238E27FC236}">
                <a16:creationId xmlns:a16="http://schemas.microsoft.com/office/drawing/2014/main" id="{AEFCBB29-E58E-B84F-8791-2C1BC160D73F}"/>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4" name="TextBox 5">
            <a:extLst>
              <a:ext uri="{FF2B5EF4-FFF2-40B4-BE49-F238E27FC236}">
                <a16:creationId xmlns:a16="http://schemas.microsoft.com/office/drawing/2014/main" id="{4F98DE30-B82A-4440-8830-722C3E516243}"/>
              </a:ext>
            </a:extLst>
          </p:cNvPr>
          <p:cNvSpPr txBox="1">
            <a:spLocks noChangeArrowheads="1"/>
          </p:cNvSpPr>
          <p:nvPr/>
        </p:nvSpPr>
        <p:spPr bwMode="auto">
          <a:xfrm>
            <a:off x="457200" y="2057400"/>
            <a:ext cx="13716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same 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cxnSp>
        <p:nvCxnSpPr>
          <p:cNvPr id="14" name="Curved Connector 13">
            <a:extLst>
              <a:ext uri="{FF2B5EF4-FFF2-40B4-BE49-F238E27FC236}">
                <a16:creationId xmlns:a16="http://schemas.microsoft.com/office/drawing/2014/main" id="{5D4A14CC-67D4-D944-B89E-C2375B52CF1B}"/>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6" name="TextBox 15">
            <a:extLst>
              <a:ext uri="{FF2B5EF4-FFF2-40B4-BE49-F238E27FC236}">
                <a16:creationId xmlns:a16="http://schemas.microsoft.com/office/drawing/2014/main" id="{CEBDE00C-E3C2-C647-B338-CA3D2565DB53}"/>
              </a:ext>
            </a:extLst>
          </p:cNvPr>
          <p:cNvSpPr txBox="1">
            <a:spLocks noChangeArrowheads="1"/>
          </p:cNvSpPr>
          <p:nvPr/>
        </p:nvSpPr>
        <p:spPr bwMode="auto">
          <a:xfrm>
            <a:off x="2667000" y="2971800"/>
            <a:ext cx="19812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same</a:t>
            </a:r>
          </a:p>
          <a:p>
            <a:r>
              <a:rPr lang="en-US" altLang="en-US">
                <a:solidFill>
                  <a:srgbClr val="0000FF"/>
                </a:solidFill>
              </a:rPr>
              <a:t>fields</a:t>
            </a:r>
            <a:r>
              <a:rPr lang="en-US" altLang="en-US">
                <a:solidFill>
                  <a:srgbClr val="FF0000"/>
                </a:solidFill>
              </a:rPr>
              <a:t> </a:t>
            </a:r>
            <a:r>
              <a:rPr lang="en-US" altLang="en-US" b="1">
                <a:solidFill>
                  <a:srgbClr val="FF0000"/>
                </a:solidFill>
              </a:rPr>
              <a:t>f</a:t>
            </a:r>
            <a:r>
              <a:rPr lang="en-US" altLang="en-US" baseline="30000">
                <a:solidFill>
                  <a:srgbClr val="FF0000"/>
                </a:solidFill>
              </a:rPr>
              <a:t>0–</a:t>
            </a:r>
            <a:r>
              <a:rPr lang="en-US" altLang="en-US">
                <a:solidFill>
                  <a:srgbClr val="FF0000"/>
                </a:solidFill>
              </a:rPr>
              <a:t> </a:t>
            </a:r>
            <a:endParaRPr lang="en-US" altLang="en-US">
              <a:solidFill>
                <a:srgbClr val="0000FF"/>
              </a:solidFill>
            </a:endParaRPr>
          </a:p>
        </p:txBody>
      </p:sp>
      <p:sp>
        <p:nvSpPr>
          <p:cNvPr id="32777" name="TextBox 16">
            <a:extLst>
              <a:ext uri="{FF2B5EF4-FFF2-40B4-BE49-F238E27FC236}">
                <a16:creationId xmlns:a16="http://schemas.microsoft.com/office/drawing/2014/main" id="{F2990968-597F-A947-AF6D-1E23B1498AD7}"/>
              </a:ext>
            </a:extLst>
          </p:cNvPr>
          <p:cNvSpPr txBox="1">
            <a:spLocks noChangeArrowheads="1"/>
          </p:cNvSpPr>
          <p:nvPr/>
        </p:nvSpPr>
        <p:spPr bwMode="auto">
          <a:xfrm>
            <a:off x="5791200" y="3124200"/>
            <a:ext cx="213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800" b="1">
                <a:solidFill>
                  <a:srgbClr val="FF0000"/>
                </a:solidFill>
              </a:rPr>
              <a:t>f</a:t>
            </a:r>
            <a:r>
              <a:rPr lang="en-US" altLang="en-US" sz="2800">
                <a:solidFill>
                  <a:srgbClr val="FF0000"/>
                </a:solidFill>
              </a:rPr>
              <a:t>=0  (!!)</a:t>
            </a:r>
          </a:p>
        </p:txBody>
      </p:sp>
      <p:cxnSp>
        <p:nvCxnSpPr>
          <p:cNvPr id="5" name="Straight Arrow Connector 4">
            <a:extLst>
              <a:ext uri="{FF2B5EF4-FFF2-40B4-BE49-F238E27FC236}">
                <a16:creationId xmlns:a16="http://schemas.microsoft.com/office/drawing/2014/main" id="{79060C24-A446-3640-9FB4-76291E2BE4A6}"/>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79" name="TextBox 9">
            <a:extLst>
              <a:ext uri="{FF2B5EF4-FFF2-40B4-BE49-F238E27FC236}">
                <a16:creationId xmlns:a16="http://schemas.microsoft.com/office/drawing/2014/main" id="{E9142138-41EC-564C-9433-CA6AA16BD739}"/>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2781" name="TextBox 8">
            <a:extLst>
              <a:ext uri="{FF2B5EF4-FFF2-40B4-BE49-F238E27FC236}">
                <a16:creationId xmlns:a16="http://schemas.microsoft.com/office/drawing/2014/main" id="{A4ED8D55-A125-5944-B006-CDAC8EAFAE75}"/>
              </a:ext>
            </a:extLst>
          </p:cNvPr>
          <p:cNvSpPr txBox="1">
            <a:spLocks noChangeArrowheads="1"/>
          </p:cNvSpPr>
          <p:nvPr/>
        </p:nvSpPr>
        <p:spPr bwMode="auto">
          <a:xfrm>
            <a:off x="228600" y="4454525"/>
            <a:ext cx="31940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r"/>
            <a:r>
              <a:rPr lang="en-US" altLang="en-US">
                <a:solidFill>
                  <a:srgbClr val="FF0000"/>
                </a:solidFill>
              </a:rPr>
              <a:t>modified</a:t>
            </a:r>
            <a:r>
              <a:rPr lang="en-US" altLang="en-US">
                <a:solidFill>
                  <a:srgbClr val="0000FF"/>
                </a:solidFill>
              </a:rPr>
              <a:t> Maxwell PDE:</a:t>
            </a:r>
          </a:p>
        </p:txBody>
      </p:sp>
      <p:cxnSp>
        <p:nvCxnSpPr>
          <p:cNvPr id="28" name="Straight Arrow Connector 27">
            <a:extLst>
              <a:ext uri="{FF2B5EF4-FFF2-40B4-BE49-F238E27FC236}">
                <a16:creationId xmlns:a16="http://schemas.microsoft.com/office/drawing/2014/main" id="{650FF4E4-DD5E-6F4C-9E67-94E7C3C6D967}"/>
              </a:ext>
            </a:extLst>
          </p:cNvPr>
          <p:cNvCxnSpPr/>
          <p:nvPr/>
        </p:nvCxnSpPr>
        <p:spPr bwMode="auto">
          <a:xfrm>
            <a:off x="6705600" y="4343400"/>
            <a:ext cx="3048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2785" name="TextBox 6">
            <a:extLst>
              <a:ext uri="{FF2B5EF4-FFF2-40B4-BE49-F238E27FC236}">
                <a16:creationId xmlns:a16="http://schemas.microsoft.com/office/drawing/2014/main" id="{00BEA13F-FB79-384D-8AE8-02953A42BA11}"/>
              </a:ext>
            </a:extLst>
          </p:cNvPr>
          <p:cNvSpPr txBox="1">
            <a:spLocks noChangeArrowheads="1"/>
          </p:cNvSpPr>
          <p:nvPr/>
        </p:nvSpPr>
        <p:spPr bwMode="auto">
          <a:xfrm>
            <a:off x="7010400" y="4267200"/>
            <a:ext cx="355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t>n</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DB6F221-9E39-7045-B897-435810CE3361}"/>
                  </a:ext>
                </a:extLst>
              </p:cNvPr>
              <p:cNvSpPr txBox="1"/>
              <p:nvPr/>
            </p:nvSpPr>
            <p:spPr>
              <a:xfrm>
                <a:off x="954210" y="5219379"/>
                <a:ext cx="5998565" cy="143449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2"/>
                                    <m:mcJc m:val="center"/>
                                  </m:mcPr>
                                </m:mc>
                              </m:mcs>
                              <m:ctrlPr>
                                <a:rPr lang="en-US" i="1" smtClean="0">
                                  <a:latin typeface="Cambria Math" panose="02040503050406030204" pitchFamily="18" charset="0"/>
                                </a:rPr>
                              </m:ctrlPr>
                            </m:mPr>
                            <m:mr>
                              <m:e/>
                              <m:e>
                                <m:r>
                                  <m:rPr>
                                    <m:sty m:val="p"/>
                                  </m:rP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e>
                            </m:mr>
                            <m:mr>
                              <m:e>
                                <m:r>
                                  <a:rPr lang="en-US" b="0" i="1" smtClean="0">
                                    <a:latin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e>
                              <m:e/>
                            </m:mr>
                          </m:m>
                        </m:e>
                      </m:d>
                      <m:r>
                        <a:rPr lang="en-US" b="1" i="0" smtClean="0">
                          <a:latin typeface="Cambria Math" panose="02040503050406030204" pitchFamily="18" charset="0"/>
                        </a:rPr>
                        <m:t>𝐟</m:t>
                      </m:r>
                      <m:r>
                        <a:rPr lang="en-US" b="0" i="1" smtClean="0">
                          <a:latin typeface="Cambria Math" panose="02040503050406030204" pitchFamily="18" charset="0"/>
                        </a:rPr>
                        <m:t>=−</m:t>
                      </m:r>
                      <m:r>
                        <a:rPr lang="en-US" b="0" i="1" smtClean="0">
                          <a:latin typeface="Cambria Math" panose="02040503050406030204" pitchFamily="18" charset="0"/>
                        </a:rPr>
                        <m:t>𝑖</m:t>
                      </m:r>
                      <m:r>
                        <a:rPr lang="el-GR" b="0" i="1" smtClean="0">
                          <a:latin typeface="Cambria Math" panose="02040503050406030204" pitchFamily="18" charset="0"/>
                        </a:rPr>
                        <m:t>𝜔𝜒</m:t>
                      </m:r>
                      <m:r>
                        <a:rPr lang="en-US" b="1" i="0" smtClean="0">
                          <a:latin typeface="Cambria Math" panose="02040503050406030204" pitchFamily="18" charset="0"/>
                        </a:rPr>
                        <m:t>𝐟</m:t>
                      </m:r>
                      <m:r>
                        <a:rPr lang="en-US" b="0" i="1" smtClean="0">
                          <a:latin typeface="Cambria Math" panose="02040503050406030204" pitchFamily="18" charset="0"/>
                        </a:rPr>
                        <m:t>+</m:t>
                      </m:r>
                      <m:r>
                        <a:rPr lang="el-GR" b="0" i="1" smtClean="0">
                          <a:solidFill>
                            <a:srgbClr val="0432FF"/>
                          </a:solidFill>
                          <a:latin typeface="Cambria Math" panose="02040503050406030204" pitchFamily="18" charset="0"/>
                        </a:rPr>
                        <m:t>𝛿</m:t>
                      </m:r>
                      <m:d>
                        <m:dPr>
                          <m:ctrlPr>
                            <a:rPr lang="en-US" b="0" i="1" smtClean="0">
                              <a:solidFill>
                                <a:srgbClr val="0432FF"/>
                              </a:solidFill>
                              <a:latin typeface="Cambria Math" panose="02040503050406030204" pitchFamily="18" charset="0"/>
                            </a:rPr>
                          </m:ctrlPr>
                        </m:dPr>
                        <m:e>
                          <m:r>
                            <a:rPr lang="en-US" i="1">
                              <a:solidFill>
                                <a:srgbClr val="0432FF"/>
                              </a:solidFill>
                              <a:latin typeface="Cambria Math" panose="02040503050406030204" pitchFamily="18" charset="0"/>
                            </a:rPr>
                            <m:t>𝜕</m:t>
                          </m:r>
                          <m:r>
                            <m:rPr>
                              <m:sty m:val="p"/>
                            </m:rPr>
                            <a:rPr lang="el-GR" b="0" i="0" smtClean="0">
                              <a:solidFill>
                                <a:srgbClr val="0432FF"/>
                              </a:solidFill>
                              <a:latin typeface="Cambria Math" panose="02040503050406030204" pitchFamily="18" charset="0"/>
                            </a:rPr>
                            <m:t>Ω</m:t>
                          </m:r>
                        </m:e>
                      </m:d>
                      <m:d>
                        <m:dPr>
                          <m:ctrlPr>
                            <a:rPr lang="en-US" b="0" i="1" smtClean="0">
                              <a:solidFill>
                                <a:srgbClr val="0432FF"/>
                              </a:solidFill>
                              <a:latin typeface="Cambria Math" panose="02040503050406030204" pitchFamily="18" charset="0"/>
                            </a:rPr>
                          </m:ctrlPr>
                        </m:dPr>
                        <m:e>
                          <m:m>
                            <m:mPr>
                              <m:mcs>
                                <m:mc>
                                  <m:mcPr>
                                    <m:count m:val="1"/>
                                    <m:mcJc m:val="center"/>
                                  </m:mcPr>
                                </m:mc>
                              </m:mcs>
                              <m:ctrlPr>
                                <a:rPr lang="en-US" b="0" i="1" smtClean="0">
                                  <a:solidFill>
                                    <a:srgbClr val="0432FF"/>
                                  </a:solidFill>
                                  <a:latin typeface="Cambria Math" panose="02040503050406030204" pitchFamily="18" charset="0"/>
                                </a:rPr>
                              </m:ctrlPr>
                            </m:mPr>
                            <m:mr>
                              <m:e>
                                <m:r>
                                  <m:rPr>
                                    <m:brk m:alnAt="7"/>
                                  </m:rPr>
                                  <a:rPr lang="en-US" b="0" i="1" smtClean="0">
                                    <a:solidFill>
                                      <a:srgbClr val="0432FF"/>
                                    </a:solidFill>
                                    <a:latin typeface="Cambria Math" panose="02040503050406030204" pitchFamily="18" charset="0"/>
                                  </a:rPr>
                                  <m:t>−</m:t>
                                </m:r>
                                <m:r>
                                  <a:rPr lang="en-US" b="0" i="1" smtClean="0">
                                    <a:solidFill>
                                      <a:srgbClr val="0432FF"/>
                                    </a:solidFill>
                                    <a:latin typeface="Cambria Math" panose="02040503050406030204" pitchFamily="18" charset="0"/>
                                  </a:rPr>
                                  <m:t>𝑛</m:t>
                                </m:r>
                                <m:r>
                                  <a:rPr lang="en-US" b="0" i="1" smtClean="0">
                                    <a:solidFill>
                                      <a:srgbClr val="0432FF"/>
                                    </a:solidFill>
                                    <a:latin typeface="Cambria Math" panose="02040503050406030204" pitchFamily="18" charset="0"/>
                                    <a:ea typeface="Cambria Math" panose="02040503050406030204" pitchFamily="18" charset="0"/>
                                  </a:rPr>
                                  <m:t>×</m:t>
                                </m:r>
                                <m:sSup>
                                  <m:sSupPr>
                                    <m:ctrlPr>
                                      <a:rPr lang="en-US" b="0" i="1" smtClean="0">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𝐇</m:t>
                                    </m:r>
                                  </m:e>
                                  <m:sup>
                                    <m:r>
                                      <a:rPr lang="en-US" b="0" i="1" smtClean="0">
                                        <a:solidFill>
                                          <a:srgbClr val="0432FF"/>
                                        </a:solidFill>
                                        <a:latin typeface="Cambria Math" panose="02040503050406030204" pitchFamily="18" charset="0"/>
                                        <a:ea typeface="Cambria Math" panose="02040503050406030204" pitchFamily="18" charset="0"/>
                                      </a:rPr>
                                      <m:t>0</m:t>
                                    </m:r>
                                  </m:sup>
                                </m:sSup>
                              </m:e>
                            </m:mr>
                            <m:mr>
                              <m:e>
                                <m:r>
                                  <a:rPr lang="en-US" i="1">
                                    <a:solidFill>
                                      <a:srgbClr val="0432FF"/>
                                    </a:solidFill>
                                    <a:latin typeface="Cambria Math" panose="02040503050406030204" pitchFamily="18" charset="0"/>
                                  </a:rPr>
                                  <m:t>𝑛</m:t>
                                </m:r>
                                <m:r>
                                  <a:rPr lang="en-US" i="1">
                                    <a:solidFill>
                                      <a:srgbClr val="0432FF"/>
                                    </a:solidFill>
                                    <a:latin typeface="Cambria Math" panose="02040503050406030204" pitchFamily="18" charset="0"/>
                                    <a:ea typeface="Cambria Math" panose="02040503050406030204" pitchFamily="18" charset="0"/>
                                  </a:rPr>
                                  <m:t>×</m:t>
                                </m:r>
                                <m:sSup>
                                  <m:sSupPr>
                                    <m:ctrlPr>
                                      <a:rPr lang="en-US" i="1">
                                        <a:solidFill>
                                          <a:srgbClr val="0432FF"/>
                                        </a:solidFill>
                                        <a:latin typeface="Cambria Math" panose="02040503050406030204" pitchFamily="18" charset="0"/>
                                        <a:ea typeface="Cambria Math" panose="02040503050406030204" pitchFamily="18" charset="0"/>
                                      </a:rPr>
                                    </m:ctrlPr>
                                  </m:sSupPr>
                                  <m:e>
                                    <m:r>
                                      <a:rPr lang="en-US" b="1" i="0" smtClean="0">
                                        <a:solidFill>
                                          <a:srgbClr val="0432FF"/>
                                        </a:solidFill>
                                        <a:latin typeface="Cambria Math" panose="02040503050406030204" pitchFamily="18" charset="0"/>
                                        <a:ea typeface="Cambria Math" panose="02040503050406030204" pitchFamily="18" charset="0"/>
                                      </a:rPr>
                                      <m:t>𝐄</m:t>
                                    </m:r>
                                  </m:e>
                                  <m:sup>
                                    <m:r>
                                      <a:rPr lang="en-US" b="0" i="1" smtClean="0">
                                        <a:solidFill>
                                          <a:srgbClr val="0432FF"/>
                                        </a:solidFill>
                                        <a:latin typeface="Cambria Math" panose="02040503050406030204" pitchFamily="18" charset="0"/>
                                        <a:ea typeface="Cambria Math" panose="02040503050406030204" pitchFamily="18" charset="0"/>
                                      </a:rPr>
                                      <m:t>0</m:t>
                                    </m:r>
                                  </m:sup>
                                </m:sSup>
                              </m:e>
                            </m:mr>
                          </m:m>
                        </m:e>
                      </m:d>
                    </m:oMath>
                  </m:oMathPara>
                </a14:m>
                <a:endParaRPr lang="en-US" b="0" dirty="0"/>
              </a:p>
              <a:p>
                <a:pPr algn="ctr"/>
                <a:r>
                  <a:rPr lang="en-US" dirty="0"/>
                  <a:t>= </a:t>
                </a:r>
                <a14:m>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𝑖</m:t>
                    </m:r>
                    <m:r>
                      <a:rPr lang="el-GR" i="1">
                        <a:latin typeface="Cambria Math" panose="02040503050406030204" pitchFamily="18" charset="0"/>
                      </a:rPr>
                      <m:t>𝜔𝜒</m:t>
                    </m:r>
                    <m:r>
                      <a:rPr lang="en-US" b="1">
                        <a:latin typeface="Cambria Math" panose="02040503050406030204" pitchFamily="18" charset="0"/>
                      </a:rPr>
                      <m:t>𝐟</m:t>
                    </m:r>
                    <m:r>
                      <a:rPr lang="en-US" b="0" i="1" smtClean="0">
                        <a:latin typeface="Cambria Math" panose="02040503050406030204" pitchFamily="18" charset="0"/>
                      </a:rPr>
                      <m:t>+</m:t>
                    </m:r>
                    <m:r>
                      <a:rPr lang="en-US" b="1" i="0" smtClean="0">
                        <a:solidFill>
                          <a:srgbClr val="0432FF"/>
                        </a:solidFill>
                        <a:latin typeface="Cambria Math" panose="02040503050406030204" pitchFamily="18" charset="0"/>
                      </a:rPr>
                      <m:t>𝐜</m:t>
                    </m:r>
                  </m:oMath>
                </a14:m>
                <a:endParaRPr lang="en-US" b="1" dirty="0">
                  <a:solidFill>
                    <a:srgbClr val="0432FF"/>
                  </a:solidFill>
                </a:endParaRPr>
              </a:p>
              <a:p>
                <a:endParaRPr lang="en-US" dirty="0"/>
              </a:p>
            </p:txBody>
          </p:sp>
        </mc:Choice>
        <mc:Fallback xmlns="">
          <p:sp>
            <p:nvSpPr>
              <p:cNvPr id="19" name="TextBox 18">
                <a:extLst>
                  <a:ext uri="{FF2B5EF4-FFF2-40B4-BE49-F238E27FC236}">
                    <a16:creationId xmlns:a16="http://schemas.microsoft.com/office/drawing/2014/main" id="{7DB6F221-9E39-7045-B897-435810CE3361}"/>
                  </a:ext>
                </a:extLst>
              </p:cNvPr>
              <p:cNvSpPr txBox="1">
                <a:spLocks noRot="1" noChangeAspect="1" noMove="1" noResize="1" noEditPoints="1" noAdjustHandles="1" noChangeArrowheads="1" noChangeShapeType="1" noTextEdit="1"/>
              </p:cNvSpPr>
              <p:nvPr/>
            </p:nvSpPr>
            <p:spPr>
              <a:xfrm>
                <a:off x="954210" y="5219379"/>
                <a:ext cx="5998565" cy="1434495"/>
              </a:xfrm>
              <a:prstGeom prst="rect">
                <a:avLst/>
              </a:prstGeom>
              <a:blipFill>
                <a:blip r:embed="rId2"/>
                <a:stretch>
                  <a:fillRect/>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22A3FDD3-B804-7047-9465-86AF206B3E9C}"/>
              </a:ext>
            </a:extLst>
          </p:cNvPr>
          <p:cNvSpPr txBox="1"/>
          <p:nvPr/>
        </p:nvSpPr>
        <p:spPr>
          <a:xfrm>
            <a:off x="6691045" y="5255211"/>
            <a:ext cx="1601721" cy="338554"/>
          </a:xfrm>
          <a:prstGeom prst="rect">
            <a:avLst/>
          </a:prstGeom>
          <a:noFill/>
        </p:spPr>
        <p:txBody>
          <a:bodyPr wrap="none" rtlCol="0">
            <a:spAutoFit/>
          </a:bodyPr>
          <a:lstStyle/>
          <a:p>
            <a:r>
              <a:rPr lang="en-US" sz="1600" dirty="0"/>
              <a:t>“electric” current</a:t>
            </a:r>
          </a:p>
        </p:txBody>
      </p:sp>
      <p:sp>
        <p:nvSpPr>
          <p:cNvPr id="21" name="TextBox 20">
            <a:extLst>
              <a:ext uri="{FF2B5EF4-FFF2-40B4-BE49-F238E27FC236}">
                <a16:creationId xmlns:a16="http://schemas.microsoft.com/office/drawing/2014/main" id="{FE9D5370-945A-E746-BA54-363820D4DFA3}"/>
              </a:ext>
            </a:extLst>
          </p:cNvPr>
          <p:cNvSpPr txBox="1"/>
          <p:nvPr/>
        </p:nvSpPr>
        <p:spPr>
          <a:xfrm>
            <a:off x="6691045" y="5575140"/>
            <a:ext cx="1749197" cy="338554"/>
          </a:xfrm>
          <a:prstGeom prst="rect">
            <a:avLst/>
          </a:prstGeom>
          <a:noFill/>
        </p:spPr>
        <p:txBody>
          <a:bodyPr wrap="none" rtlCol="0">
            <a:spAutoFit/>
          </a:bodyPr>
          <a:lstStyle/>
          <a:p>
            <a:r>
              <a:rPr lang="en-US" sz="1600" dirty="0"/>
              <a:t>“magnetic” current</a:t>
            </a:r>
          </a:p>
        </p:txBody>
      </p:sp>
    </p:spTree>
    <p:extLst>
      <p:ext uri="{BB962C8B-B14F-4D97-AF65-F5344CB8AC3E}">
        <p14:creationId xmlns:p14="http://schemas.microsoft.com/office/powerpoint/2010/main" val="4121897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10AA1A9B-4260-F44F-87DE-607966193270}"/>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a:t>
            </a:r>
          </a:p>
        </p:txBody>
      </p:sp>
      <p:sp>
        <p:nvSpPr>
          <p:cNvPr id="33794" name="TextBox 2">
            <a:extLst>
              <a:ext uri="{FF2B5EF4-FFF2-40B4-BE49-F238E27FC236}">
                <a16:creationId xmlns:a16="http://schemas.microsoft.com/office/drawing/2014/main" id="{0385D2F3-4420-594B-8105-3F1864331313}"/>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3795" name="Freeform 5">
            <a:extLst>
              <a:ext uri="{FF2B5EF4-FFF2-40B4-BE49-F238E27FC236}">
                <a16:creationId xmlns:a16="http://schemas.microsoft.com/office/drawing/2014/main" id="{B0BEC38C-B7DB-E84A-82E0-C7EE871077B6}"/>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96" name="TextBox 1">
            <a:extLst>
              <a:ext uri="{FF2B5EF4-FFF2-40B4-BE49-F238E27FC236}">
                <a16:creationId xmlns:a16="http://schemas.microsoft.com/office/drawing/2014/main" id="{3A40273D-B393-1943-B381-D614E0CD2D53}"/>
              </a:ext>
            </a:extLst>
          </p:cNvPr>
          <p:cNvSpPr txBox="1">
            <a:spLocks noChangeArrowheads="1"/>
          </p:cNvSpPr>
          <p:nvPr/>
        </p:nvSpPr>
        <p:spPr bwMode="auto">
          <a:xfrm>
            <a:off x="4519613" y="2052638"/>
            <a:ext cx="14239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3797" name="TextBox 6">
            <a:extLst>
              <a:ext uri="{FF2B5EF4-FFF2-40B4-BE49-F238E27FC236}">
                <a16:creationId xmlns:a16="http://schemas.microsoft.com/office/drawing/2014/main" id="{69C0EAE1-FACF-6E49-ADC3-C270A1284B68}"/>
              </a:ext>
            </a:extLst>
          </p:cNvPr>
          <p:cNvSpPr txBox="1">
            <a:spLocks noChangeArrowheads="1"/>
          </p:cNvSpPr>
          <p:nvPr/>
        </p:nvSpPr>
        <p:spPr bwMode="auto">
          <a:xfrm>
            <a:off x="6043613" y="2743200"/>
            <a:ext cx="14716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 0</a:t>
            </a:r>
          </a:p>
        </p:txBody>
      </p:sp>
      <p:cxnSp>
        <p:nvCxnSpPr>
          <p:cNvPr id="4" name="Curved Connector 3">
            <a:extLst>
              <a:ext uri="{FF2B5EF4-FFF2-40B4-BE49-F238E27FC236}">
                <a16:creationId xmlns:a16="http://schemas.microsoft.com/office/drawing/2014/main" id="{B7784272-138E-2743-B88F-47844DEBC916}"/>
              </a:ext>
            </a:extLst>
          </p:cNvPr>
          <p:cNvCxnSpPr/>
          <p:nvPr/>
        </p:nvCxnSpPr>
        <p:spPr bwMode="auto">
          <a:xfrm>
            <a:off x="1371600" y="2438400"/>
            <a:ext cx="1447800" cy="3810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799" name="TextBox 5">
            <a:extLst>
              <a:ext uri="{FF2B5EF4-FFF2-40B4-BE49-F238E27FC236}">
                <a16:creationId xmlns:a16="http://schemas.microsoft.com/office/drawing/2014/main" id="{F4AC4785-C9E8-1648-AFBC-3F12D589E23A}"/>
              </a:ext>
            </a:extLst>
          </p:cNvPr>
          <p:cNvSpPr txBox="1">
            <a:spLocks noChangeArrowheads="1"/>
          </p:cNvSpPr>
          <p:nvPr/>
        </p:nvSpPr>
        <p:spPr bwMode="auto">
          <a:xfrm>
            <a:off x="457200" y="2057400"/>
            <a:ext cx="1371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solidFill>
                  <a:srgbClr val="FF0000"/>
                </a:solidFill>
              </a:rPr>
              <a:t>incident</a:t>
            </a:r>
          </a:p>
          <a:p>
            <a:r>
              <a:rPr lang="en-US" altLang="en-US" sz="1800">
                <a:solidFill>
                  <a:srgbClr val="FF0000"/>
                </a:solidFill>
              </a:rPr>
              <a:t>fields </a:t>
            </a:r>
            <a:r>
              <a:rPr lang="en-US" altLang="en-US" sz="1800" b="1">
                <a:solidFill>
                  <a:srgbClr val="FF0000"/>
                </a:solidFill>
              </a:rPr>
              <a:t>f</a:t>
            </a:r>
            <a:r>
              <a:rPr lang="en-US" altLang="en-US" sz="1800" baseline="30000">
                <a:solidFill>
                  <a:srgbClr val="FF0000"/>
                </a:solidFill>
              </a:rPr>
              <a:t>0+</a:t>
            </a:r>
            <a:endParaRPr lang="en-US" altLang="en-US" sz="1800">
              <a:solidFill>
                <a:srgbClr val="FF0000"/>
              </a:solidFill>
            </a:endParaRPr>
          </a:p>
        </p:txBody>
      </p:sp>
      <p:graphicFrame>
        <p:nvGraphicFramePr>
          <p:cNvPr id="33800" name="Object 7">
            <a:extLst>
              <a:ext uri="{FF2B5EF4-FFF2-40B4-BE49-F238E27FC236}">
                <a16:creationId xmlns:a16="http://schemas.microsoft.com/office/drawing/2014/main" id="{BA3658A1-FB03-8049-B4B5-150456A0EE38}"/>
              </a:ext>
            </a:extLst>
          </p:cNvPr>
          <p:cNvGraphicFramePr>
            <a:graphicFrameLocks noChangeAspect="1"/>
          </p:cNvGraphicFramePr>
          <p:nvPr/>
        </p:nvGraphicFramePr>
        <p:xfrm>
          <a:off x="501650" y="4648200"/>
          <a:ext cx="4999038" cy="1079500"/>
        </p:xfrm>
        <a:graphic>
          <a:graphicData uri="http://schemas.openxmlformats.org/presentationml/2006/ole">
            <mc:AlternateContent xmlns:mc="http://schemas.openxmlformats.org/markup-compatibility/2006">
              <mc:Choice xmlns:v="urn:schemas-microsoft-com:vml" Requires="v">
                <p:oleObj spid="_x0000_s144403" name="Equation" r:id="rId3" imgW="1117600" imgH="241300" progId="Equation.3">
                  <p:embed/>
                </p:oleObj>
              </mc:Choice>
              <mc:Fallback>
                <p:oleObj name="Equation" r:id="rId3" imgW="1117600" imgH="241300" progId="Equation.3">
                  <p:embed/>
                  <p:pic>
                    <p:nvPicPr>
                      <p:cNvPr id="33800" name="Object 7">
                        <a:extLst>
                          <a:ext uri="{FF2B5EF4-FFF2-40B4-BE49-F238E27FC236}">
                            <a16:creationId xmlns:a16="http://schemas.microsoft.com/office/drawing/2014/main" id="{BA3658A1-FB03-8049-B4B5-150456A0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650" y="4648200"/>
                        <a:ext cx="499903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4" name="Curved Connector 13">
            <a:extLst>
              <a:ext uri="{FF2B5EF4-FFF2-40B4-BE49-F238E27FC236}">
                <a16:creationId xmlns:a16="http://schemas.microsoft.com/office/drawing/2014/main" id="{5A353757-9D9A-7549-9F1A-2896EC2D0DB2}"/>
              </a:ext>
            </a:extLst>
          </p:cNvPr>
          <p:cNvCxnSpPr/>
          <p:nvPr/>
        </p:nvCxnSpPr>
        <p:spPr bwMode="auto">
          <a:xfrm rot="10800000" flipV="1">
            <a:off x="3886200" y="3200400"/>
            <a:ext cx="1219200" cy="304800"/>
          </a:xfrm>
          <a:prstGeom prst="curvedConnector3">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6" name="TextBox 15">
            <a:extLst>
              <a:ext uri="{FF2B5EF4-FFF2-40B4-BE49-F238E27FC236}">
                <a16:creationId xmlns:a16="http://schemas.microsoft.com/office/drawing/2014/main" id="{5AFE8979-3EED-2F46-9B11-DD09FF99BCAF}"/>
              </a:ext>
            </a:extLst>
          </p:cNvPr>
          <p:cNvSpPr txBox="1"/>
          <p:nvPr/>
        </p:nvSpPr>
        <p:spPr>
          <a:xfrm>
            <a:off x="2667000" y="2971800"/>
            <a:ext cx="1981200" cy="1200328"/>
          </a:xfrm>
          <a:prstGeom prst="rect">
            <a:avLst/>
          </a:prstGeom>
          <a:noFill/>
        </p:spPr>
        <p:txBody>
          <a:bodyPr>
            <a:spAutoFit/>
          </a:bodyPr>
          <a:lstStyle/>
          <a:p>
            <a:pPr>
              <a:defRPr/>
            </a:pPr>
            <a:r>
              <a:rPr lang="en-US" i="1" dirty="0">
                <a:solidFill>
                  <a:srgbClr val="0000FF"/>
                </a:solidFill>
                <a:latin typeface="Times" charset="0"/>
                <a:ea typeface="ＭＳ Ｐゴシック" charset="0"/>
                <a:cs typeface="ＭＳ Ｐゴシック" charset="0"/>
              </a:rPr>
              <a:t>same</a:t>
            </a:r>
          </a:p>
          <a:p>
            <a:pPr>
              <a:defRPr/>
            </a:pPr>
            <a:r>
              <a:rPr lang="en-US" strike="sngStrike" dirty="0">
                <a:solidFill>
                  <a:srgbClr val="FF0000"/>
                </a:solidFill>
                <a:latin typeface="Times" charset="0"/>
                <a:ea typeface="ＭＳ Ｐゴシック" charset="0"/>
                <a:cs typeface="ＭＳ Ｐゴシック" charset="0"/>
              </a:rPr>
              <a:t>scattered</a:t>
            </a:r>
          </a:p>
          <a:p>
            <a:pPr>
              <a:defRPr/>
            </a:pPr>
            <a:r>
              <a:rPr lang="en-US" dirty="0">
                <a:solidFill>
                  <a:srgbClr val="FF0000"/>
                </a:solidFill>
                <a:latin typeface="Times" charset="0"/>
                <a:ea typeface="ＭＳ Ｐゴシック" charset="0"/>
                <a:cs typeface="ＭＳ Ｐゴシック" charset="0"/>
              </a:rPr>
              <a:t>fields </a:t>
            </a:r>
            <a:r>
              <a:rPr lang="en-US" b="1" dirty="0">
                <a:solidFill>
                  <a:srgbClr val="FF0000"/>
                </a:solidFill>
                <a:latin typeface="Times" charset="0"/>
                <a:ea typeface="ＭＳ Ｐゴシック" charset="0"/>
                <a:cs typeface="ＭＳ Ｐゴシック" charset="0"/>
              </a:rPr>
              <a:t>f</a:t>
            </a:r>
            <a:r>
              <a:rPr lang="en-US" baseline="30000" dirty="0">
                <a:solidFill>
                  <a:srgbClr val="FF0000"/>
                </a:solidFill>
                <a:latin typeface="Times" charset="0"/>
                <a:ea typeface="ＭＳ Ｐゴシック" charset="0"/>
                <a:cs typeface="ＭＳ Ｐゴシック" charset="0"/>
              </a:rPr>
              <a:t>0–</a:t>
            </a:r>
            <a:r>
              <a:rPr lang="en-US" dirty="0">
                <a:solidFill>
                  <a:srgbClr val="FF0000"/>
                </a:solidFill>
                <a:latin typeface="Times" charset="0"/>
                <a:ea typeface="ＭＳ Ｐゴシック" charset="0"/>
                <a:cs typeface="ＭＳ Ｐゴシック" charset="0"/>
              </a:rPr>
              <a:t> </a:t>
            </a:r>
            <a:r>
              <a:rPr lang="en-US" dirty="0">
                <a:solidFill>
                  <a:srgbClr val="0000FF"/>
                </a:solidFill>
                <a:latin typeface="Times" charset="0"/>
                <a:ea typeface="ＭＳ Ｐゴシック" charset="0"/>
                <a:cs typeface="ＭＳ Ｐゴシック" charset="0"/>
              </a:rPr>
              <a:t>of </a:t>
            </a:r>
            <a:r>
              <a:rPr lang="en-US" b="1" dirty="0">
                <a:solidFill>
                  <a:srgbClr val="0000FF"/>
                </a:solidFill>
                <a:latin typeface="Times" charset="0"/>
                <a:ea typeface="ＭＳ Ｐゴシック" charset="0"/>
                <a:cs typeface="ＭＳ Ｐゴシック" charset="0"/>
              </a:rPr>
              <a:t>c</a:t>
            </a:r>
            <a:endParaRPr lang="en-US" dirty="0">
              <a:solidFill>
                <a:srgbClr val="0000FF"/>
              </a:solidFill>
              <a:latin typeface="Times" charset="0"/>
              <a:ea typeface="ＭＳ Ｐゴシック" charset="0"/>
              <a:cs typeface="ＭＳ Ｐゴシック" charset="0"/>
            </a:endParaRPr>
          </a:p>
        </p:txBody>
      </p:sp>
      <p:sp>
        <p:nvSpPr>
          <p:cNvPr id="33803" name="TextBox 16">
            <a:extLst>
              <a:ext uri="{FF2B5EF4-FFF2-40B4-BE49-F238E27FC236}">
                <a16:creationId xmlns:a16="http://schemas.microsoft.com/office/drawing/2014/main" id="{DE784B73-F51B-F645-ACD1-BDA5B08FB5D8}"/>
              </a:ext>
            </a:extLst>
          </p:cNvPr>
          <p:cNvSpPr txBox="1">
            <a:spLocks noChangeArrowheads="1"/>
          </p:cNvSpPr>
          <p:nvPr/>
        </p:nvSpPr>
        <p:spPr bwMode="auto">
          <a:xfrm>
            <a:off x="6324600" y="3276600"/>
            <a:ext cx="1066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000" b="1">
                <a:solidFill>
                  <a:srgbClr val="FF0000"/>
                </a:solidFill>
              </a:rPr>
              <a:t>f</a:t>
            </a:r>
            <a:r>
              <a:rPr lang="en-US" altLang="en-US" sz="2000">
                <a:solidFill>
                  <a:srgbClr val="FF0000"/>
                </a:solidFill>
              </a:rPr>
              <a:t>=0  (!!)</a:t>
            </a:r>
          </a:p>
        </p:txBody>
      </p:sp>
      <p:cxnSp>
        <p:nvCxnSpPr>
          <p:cNvPr id="5" name="Straight Arrow Connector 4">
            <a:extLst>
              <a:ext uri="{FF2B5EF4-FFF2-40B4-BE49-F238E27FC236}">
                <a16:creationId xmlns:a16="http://schemas.microsoft.com/office/drawing/2014/main" id="{483EB6FF-CCE9-E746-8345-F41C7A06754F}"/>
              </a:ext>
            </a:extLst>
          </p:cNvPr>
          <p:cNvCxnSpPr/>
          <p:nvPr/>
        </p:nvCxnSpPr>
        <p:spPr bwMode="auto">
          <a:xfrm flipH="1" flipV="1">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3805" name="TextBox 9">
            <a:extLst>
              <a:ext uri="{FF2B5EF4-FFF2-40B4-BE49-F238E27FC236}">
                <a16:creationId xmlns:a16="http://schemas.microsoft.com/office/drawing/2014/main" id="{4B31E87C-9F82-A949-AB0C-9E07C6516CBF}"/>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0000FF"/>
                </a:solidFill>
              </a:rPr>
              <a:t>“equivalent”</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b="1">
                <a:solidFill>
                  <a:srgbClr val="0000FF"/>
                </a:solidFill>
              </a:rPr>
              <a:t>c</a:t>
            </a:r>
            <a:endParaRPr lang="en-US" altLang="en-US">
              <a:solidFill>
                <a:srgbClr val="0000FF"/>
              </a:solidFill>
            </a:endParaRPr>
          </a:p>
          <a:p>
            <a:endParaRPr lang="en-US" altLang="en-US">
              <a:solidFill>
                <a:srgbClr val="0000FF"/>
              </a:solidFill>
            </a:endParaRPr>
          </a:p>
        </p:txBody>
      </p:sp>
      <p:sp>
        <p:nvSpPr>
          <p:cNvPr id="33806" name="TextBox 10">
            <a:extLst>
              <a:ext uri="{FF2B5EF4-FFF2-40B4-BE49-F238E27FC236}">
                <a16:creationId xmlns:a16="http://schemas.microsoft.com/office/drawing/2014/main" id="{1B991D1D-C83A-4342-884F-005DA8EB23AE}"/>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0</a:t>
            </a:r>
          </a:p>
          <a:p>
            <a:r>
              <a:rPr lang="en-US" altLang="en-US">
                <a:solidFill>
                  <a:srgbClr val="0000FF"/>
                </a:solidFill>
              </a:rPr>
              <a:t>of </a:t>
            </a:r>
            <a:r>
              <a:rPr lang="en-US" altLang="en-US" i="1">
                <a:solidFill>
                  <a:srgbClr val="0000FF"/>
                </a:solidFill>
              </a:rPr>
              <a:t>homogenous</a:t>
            </a:r>
            <a:r>
              <a:rPr lang="en-US" altLang="en-US">
                <a:solidFill>
                  <a:srgbClr val="0000FF"/>
                </a:solidFill>
              </a:rPr>
              <a:t> medium 0</a:t>
            </a:r>
          </a:p>
        </p:txBody>
      </p:sp>
      <p:sp>
        <p:nvSpPr>
          <p:cNvPr id="33807" name="Right Brace 11">
            <a:extLst>
              <a:ext uri="{FF2B5EF4-FFF2-40B4-BE49-F238E27FC236}">
                <a16:creationId xmlns:a16="http://schemas.microsoft.com/office/drawing/2014/main" id="{384ADADA-B961-7243-9460-6AA341D638D4}"/>
              </a:ext>
            </a:extLst>
          </p:cNvPr>
          <p:cNvSpPr>
            <a:spLocks/>
          </p:cNvSpPr>
          <p:nvPr/>
        </p:nvSpPr>
        <p:spPr bwMode="auto">
          <a:xfrm rot="5400000">
            <a:off x="4991100" y="50673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620D83B7-2920-CF41-9688-AC9ECE8435E0}"/>
              </a:ext>
            </a:extLst>
          </p:cNvPr>
          <p:cNvCxnSpPr/>
          <p:nvPr/>
        </p:nvCxnSpPr>
        <p:spPr bwMode="auto">
          <a:xfrm>
            <a:off x="5105400" y="5638800"/>
            <a:ext cx="0" cy="2286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1" name="Straight Connector 20">
            <a:extLst>
              <a:ext uri="{FF2B5EF4-FFF2-40B4-BE49-F238E27FC236}">
                <a16:creationId xmlns:a16="http://schemas.microsoft.com/office/drawing/2014/main" id="{6FA3302C-5EB9-104E-BA00-DCC7BC657741}"/>
              </a:ext>
            </a:extLst>
          </p:cNvPr>
          <p:cNvCxnSpPr/>
          <p:nvPr/>
        </p:nvCxnSpPr>
        <p:spPr bwMode="auto">
          <a:xfrm>
            <a:off x="5105400" y="5867400"/>
            <a:ext cx="533400" cy="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2946578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73CFC91-9C43-344E-9230-63A02219D675}"/>
              </a:ext>
            </a:extLst>
          </p:cNvPr>
          <p:cNvSpPr/>
          <p:nvPr/>
        </p:nvSpPr>
        <p:spPr bwMode="auto">
          <a:xfrm>
            <a:off x="0" y="0"/>
            <a:ext cx="9144000" cy="6858000"/>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charset="0"/>
              <a:ea typeface="ＭＳ Ｐゴシック" charset="0"/>
              <a:cs typeface="ＭＳ Ｐゴシック" charset="0"/>
            </a:endParaRPr>
          </a:p>
        </p:txBody>
      </p:sp>
      <p:sp>
        <p:nvSpPr>
          <p:cNvPr id="40962" name="Title 1">
            <a:extLst>
              <a:ext uri="{FF2B5EF4-FFF2-40B4-BE49-F238E27FC236}">
                <a16:creationId xmlns:a16="http://schemas.microsoft.com/office/drawing/2014/main" id="{85AB36AE-BBB6-6E4E-896E-D0DC89387D6B}"/>
              </a:ext>
            </a:extLst>
          </p:cNvPr>
          <p:cNvSpPr>
            <a:spLocks noGrp="1"/>
          </p:cNvSpPr>
          <p:nvPr>
            <p:ph type="title"/>
          </p:nvPr>
        </p:nvSpPr>
        <p:spPr>
          <a:xfrm>
            <a:off x="685800" y="152400"/>
            <a:ext cx="7772400" cy="685800"/>
          </a:xfrm>
        </p:spPr>
        <p:txBody>
          <a:bodyPr/>
          <a:lstStyle/>
          <a:p>
            <a:pPr>
              <a:defRPr/>
            </a:pPr>
            <a:r>
              <a:rPr lang="en-US"/>
              <a:t>The </a:t>
            </a:r>
            <a:r>
              <a:rPr lang="en-US" i="1"/>
              <a:t>Principle of Equivalence</a:t>
            </a:r>
            <a:r>
              <a:rPr lang="en-US"/>
              <a:t> II</a:t>
            </a:r>
          </a:p>
        </p:txBody>
      </p:sp>
      <p:sp>
        <p:nvSpPr>
          <p:cNvPr id="34819" name="TextBox 2">
            <a:extLst>
              <a:ext uri="{FF2B5EF4-FFF2-40B4-BE49-F238E27FC236}">
                <a16:creationId xmlns:a16="http://schemas.microsoft.com/office/drawing/2014/main" id="{AE539AD6-3531-324F-8D21-ECBD10068E2A}"/>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4820" name="Freeform 5">
            <a:extLst>
              <a:ext uri="{FF2B5EF4-FFF2-40B4-BE49-F238E27FC236}">
                <a16:creationId xmlns:a16="http://schemas.microsoft.com/office/drawing/2014/main" id="{84875306-5E76-544A-85AF-C6B86EDE265A}"/>
              </a:ext>
            </a:extLst>
          </p:cNvPr>
          <p:cNvSpPr>
            <a:spLocks noChangeArrowheads="1"/>
          </p:cNvSpPr>
          <p:nvPr/>
        </p:nvSpPr>
        <p:spPr bwMode="auto">
          <a:xfrm>
            <a:off x="5410200" y="22860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821" name="TextBox 1">
            <a:extLst>
              <a:ext uri="{FF2B5EF4-FFF2-40B4-BE49-F238E27FC236}">
                <a16:creationId xmlns:a16="http://schemas.microsoft.com/office/drawing/2014/main" id="{095083D4-1F46-324F-A09F-29AFBAEA1AEB}"/>
              </a:ext>
            </a:extLst>
          </p:cNvPr>
          <p:cNvSpPr txBox="1">
            <a:spLocks noChangeArrowheads="1"/>
          </p:cNvSpPr>
          <p:nvPr/>
        </p:nvSpPr>
        <p:spPr bwMode="auto">
          <a:xfrm>
            <a:off x="4519613" y="20526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t>medium</a:t>
            </a:r>
            <a:r>
              <a:rPr lang="en-US" altLang="en-US"/>
              <a:t> </a:t>
            </a:r>
            <a:r>
              <a:rPr lang="en-US" altLang="en-US" i="1"/>
              <a:t>1</a:t>
            </a:r>
          </a:p>
        </p:txBody>
      </p:sp>
      <p:sp>
        <p:nvSpPr>
          <p:cNvPr id="34822" name="TextBox 6">
            <a:extLst>
              <a:ext uri="{FF2B5EF4-FFF2-40B4-BE49-F238E27FC236}">
                <a16:creationId xmlns:a16="http://schemas.microsoft.com/office/drawing/2014/main" id="{894677C0-D224-6445-AC22-6728ADEA8818}"/>
              </a:ext>
            </a:extLst>
          </p:cNvPr>
          <p:cNvSpPr txBox="1">
            <a:spLocks noChangeArrowheads="1"/>
          </p:cNvSpPr>
          <p:nvPr/>
        </p:nvSpPr>
        <p:spPr bwMode="auto">
          <a:xfrm>
            <a:off x="6043613" y="27432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4823" name="Object 7">
            <a:extLst>
              <a:ext uri="{FF2B5EF4-FFF2-40B4-BE49-F238E27FC236}">
                <a16:creationId xmlns:a16="http://schemas.microsoft.com/office/drawing/2014/main" id="{CD58F2D6-CC10-494E-9454-1BB9240868D9}"/>
              </a:ext>
            </a:extLst>
          </p:cNvPr>
          <p:cNvGraphicFramePr>
            <a:graphicFrameLocks noChangeAspect="1"/>
          </p:cNvGraphicFramePr>
          <p:nvPr/>
        </p:nvGraphicFramePr>
        <p:xfrm>
          <a:off x="5791200" y="3279775"/>
          <a:ext cx="1647825" cy="454025"/>
        </p:xfrm>
        <a:graphic>
          <a:graphicData uri="http://schemas.openxmlformats.org/presentationml/2006/ole">
            <mc:AlternateContent xmlns:mc="http://schemas.openxmlformats.org/markup-compatibility/2006">
              <mc:Choice xmlns:v="urn:schemas-microsoft-com:vml" Requires="v">
                <p:oleObj spid="_x0000_s145427" name="Equation" r:id="rId3" imgW="368300" imgH="101600" progId="Equation.3">
                  <p:embed/>
                </p:oleObj>
              </mc:Choice>
              <mc:Fallback>
                <p:oleObj name="Equation" r:id="rId3" imgW="368300" imgH="101600" progId="Equation.3">
                  <p:embed/>
                  <p:pic>
                    <p:nvPicPr>
                      <p:cNvPr id="34823" name="Object 7">
                        <a:extLst>
                          <a:ext uri="{FF2B5EF4-FFF2-40B4-BE49-F238E27FC236}">
                            <a16:creationId xmlns:a16="http://schemas.microsoft.com/office/drawing/2014/main" id="{CD58F2D6-CC10-494E-9454-1BB9240868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2797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42191C31-848A-F340-8EF1-3864B166AF29}"/>
              </a:ext>
            </a:extLst>
          </p:cNvPr>
          <p:cNvCxnSpPr/>
          <p:nvPr/>
        </p:nvCxnSpPr>
        <p:spPr bwMode="auto">
          <a:xfrm>
            <a:off x="7129463" y="2514600"/>
            <a:ext cx="228600" cy="1524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825" name="TextBox 9">
            <a:extLst>
              <a:ext uri="{FF2B5EF4-FFF2-40B4-BE49-F238E27FC236}">
                <a16:creationId xmlns:a16="http://schemas.microsoft.com/office/drawing/2014/main" id="{4485FB82-69B7-D64C-B50E-6B319AB2ED10}"/>
              </a:ext>
            </a:extLst>
          </p:cNvPr>
          <p:cNvSpPr txBox="1">
            <a:spLocks noChangeArrowheads="1"/>
          </p:cNvSpPr>
          <p:nvPr/>
        </p:nvSpPr>
        <p:spPr bwMode="auto">
          <a:xfrm>
            <a:off x="7010400" y="1295400"/>
            <a:ext cx="23622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a:solidFill>
                  <a:srgbClr val="FF0000"/>
                </a:solidFill>
              </a:rPr>
              <a:t>opposite-sign</a:t>
            </a:r>
          </a:p>
          <a:p>
            <a:r>
              <a:rPr lang="en-US" altLang="en-US">
                <a:solidFill>
                  <a:srgbClr val="0000FF"/>
                </a:solidFill>
              </a:rPr>
              <a:t>6-component</a:t>
            </a:r>
          </a:p>
          <a:p>
            <a:r>
              <a:rPr lang="en-US" altLang="en-US">
                <a:solidFill>
                  <a:srgbClr val="0000FF"/>
                </a:solidFill>
              </a:rPr>
              <a:t>surface currents</a:t>
            </a:r>
          </a:p>
          <a:p>
            <a:r>
              <a:rPr lang="en-US" altLang="en-US">
                <a:solidFill>
                  <a:srgbClr val="0000FF"/>
                </a:solidFill>
              </a:rPr>
              <a:t>    </a:t>
            </a:r>
            <a:r>
              <a:rPr lang="en-US" altLang="en-US">
                <a:solidFill>
                  <a:srgbClr val="FF0000"/>
                </a:solidFill>
              </a:rPr>
              <a:t>  – </a:t>
            </a:r>
            <a:r>
              <a:rPr lang="en-US" altLang="en-US" b="1">
                <a:solidFill>
                  <a:srgbClr val="FF0000"/>
                </a:solidFill>
              </a:rPr>
              <a:t>c</a:t>
            </a:r>
            <a:endParaRPr lang="en-US" altLang="en-US">
              <a:solidFill>
                <a:srgbClr val="FF0000"/>
              </a:solidFill>
            </a:endParaRPr>
          </a:p>
          <a:p>
            <a:endParaRPr lang="en-US" altLang="en-US">
              <a:solidFill>
                <a:srgbClr val="0000FF"/>
              </a:solidFill>
            </a:endParaRPr>
          </a:p>
        </p:txBody>
      </p:sp>
      <p:sp>
        <p:nvSpPr>
          <p:cNvPr id="34826" name="TextBox 10">
            <a:extLst>
              <a:ext uri="{FF2B5EF4-FFF2-40B4-BE49-F238E27FC236}">
                <a16:creationId xmlns:a16="http://schemas.microsoft.com/office/drawing/2014/main" id="{E6893C3C-8B7A-3D4D-A869-9B6E1743EFC7}"/>
              </a:ext>
            </a:extLst>
          </p:cNvPr>
          <p:cNvSpPr txBox="1">
            <a:spLocks noChangeArrowheads="1"/>
          </p:cNvSpPr>
          <p:nvPr/>
        </p:nvSpPr>
        <p:spPr bwMode="auto">
          <a:xfrm>
            <a:off x="5715000" y="5276850"/>
            <a:ext cx="3406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convolution with</a:t>
            </a:r>
          </a:p>
          <a:p>
            <a:r>
              <a:rPr lang="en-US" altLang="en-US"/>
              <a:t>6x6 </a:t>
            </a:r>
            <a:r>
              <a:rPr lang="en-US" altLang="en-US">
                <a:solidFill>
                  <a:srgbClr val="0000FF"/>
                </a:solidFill>
              </a:rPr>
              <a:t>Green’s function Γ</a:t>
            </a:r>
            <a:r>
              <a:rPr lang="en-US" altLang="en-US" baseline="30000">
                <a:solidFill>
                  <a:srgbClr val="0000FF"/>
                </a:solidFill>
              </a:rPr>
              <a:t>1</a:t>
            </a:r>
          </a:p>
          <a:p>
            <a:r>
              <a:rPr lang="en-US" altLang="en-US">
                <a:solidFill>
                  <a:srgbClr val="0000FF"/>
                </a:solidFill>
              </a:rPr>
              <a:t>of </a:t>
            </a:r>
            <a:r>
              <a:rPr lang="en-US" altLang="en-US" i="1">
                <a:solidFill>
                  <a:srgbClr val="0000FF"/>
                </a:solidFill>
              </a:rPr>
              <a:t>homogenous</a:t>
            </a:r>
            <a:r>
              <a:rPr lang="en-US" altLang="en-US">
                <a:solidFill>
                  <a:srgbClr val="0000FF"/>
                </a:solidFill>
              </a:rPr>
              <a:t> medium 1</a:t>
            </a:r>
          </a:p>
        </p:txBody>
      </p:sp>
      <p:sp>
        <p:nvSpPr>
          <p:cNvPr id="34827" name="Right Brace 11">
            <a:extLst>
              <a:ext uri="{FF2B5EF4-FFF2-40B4-BE49-F238E27FC236}">
                <a16:creationId xmlns:a16="http://schemas.microsoft.com/office/drawing/2014/main" id="{0E14827C-FCE4-FA4A-8E85-8B63BDB680AB}"/>
              </a:ext>
            </a:extLst>
          </p:cNvPr>
          <p:cNvSpPr>
            <a:spLocks/>
          </p:cNvSpPr>
          <p:nvPr/>
        </p:nvSpPr>
        <p:spPr bwMode="auto">
          <a:xfrm rot="5400000">
            <a:off x="6896100" y="3390900"/>
            <a:ext cx="228600" cy="914400"/>
          </a:xfrm>
          <a:prstGeom prst="rightBrace">
            <a:avLst>
              <a:gd name="adj1" fmla="val 43148"/>
              <a:gd name="adj2" fmla="val 50000"/>
            </a:avLst>
          </a:prstGeom>
          <a:noFill/>
          <a:ln w="952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cxnSp>
        <p:nvCxnSpPr>
          <p:cNvPr id="19" name="Straight Connector 18">
            <a:extLst>
              <a:ext uri="{FF2B5EF4-FFF2-40B4-BE49-F238E27FC236}">
                <a16:creationId xmlns:a16="http://schemas.microsoft.com/office/drawing/2014/main" id="{88364B89-C6A7-8849-8B02-0E42EC1C8EB0}"/>
              </a:ext>
            </a:extLst>
          </p:cNvPr>
          <p:cNvCxnSpPr/>
          <p:nvPr/>
        </p:nvCxnSpPr>
        <p:spPr bwMode="auto">
          <a:xfrm>
            <a:off x="7010400" y="3962400"/>
            <a:ext cx="0" cy="1295400"/>
          </a:xfrm>
          <a:prstGeom prst="line">
            <a:avLst/>
          </a:prstGeom>
          <a:solidFill>
            <a:schemeClr val="accent1"/>
          </a:solidFill>
          <a:ln w="9525" cap="flat" cmpd="sng" algn="ctr">
            <a:solidFill>
              <a:srgbClr val="0000FF"/>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4829" name="TextBox 8">
            <a:extLst>
              <a:ext uri="{FF2B5EF4-FFF2-40B4-BE49-F238E27FC236}">
                <a16:creationId xmlns:a16="http://schemas.microsoft.com/office/drawing/2014/main" id="{9B75C076-66E0-AB4F-8A1F-98EDB37D7577}"/>
              </a:ext>
            </a:extLst>
          </p:cNvPr>
          <p:cNvSpPr txBox="1">
            <a:spLocks noChangeArrowheads="1"/>
          </p:cNvSpPr>
          <p:nvPr/>
        </p:nvSpPr>
        <p:spPr bwMode="auto">
          <a:xfrm>
            <a:off x="2667000" y="2667000"/>
            <a:ext cx="6143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b="1">
                <a:solidFill>
                  <a:srgbClr val="FF0000"/>
                </a:solidFill>
              </a:rPr>
              <a:t>f</a:t>
            </a:r>
            <a:r>
              <a:rPr lang="en-US" altLang="en-US">
                <a:solidFill>
                  <a:srgbClr val="FF0000"/>
                </a:solidFill>
              </a:rPr>
              <a:t>=0</a:t>
            </a:r>
          </a:p>
        </p:txBody>
      </p:sp>
    </p:spTree>
    <p:extLst>
      <p:ext uri="{BB962C8B-B14F-4D97-AF65-F5344CB8AC3E}">
        <p14:creationId xmlns:p14="http://schemas.microsoft.com/office/powerpoint/2010/main" val="29966312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5EC6E6B8-0412-824D-A392-CE816115B602}"/>
              </a:ext>
            </a:extLst>
          </p:cNvPr>
          <p:cNvSpPr>
            <a:spLocks noGrp="1"/>
          </p:cNvSpPr>
          <p:nvPr>
            <p:ph type="title"/>
          </p:nvPr>
        </p:nvSpPr>
        <p:spPr>
          <a:xfrm>
            <a:off x="685800" y="152400"/>
            <a:ext cx="7772400" cy="685800"/>
          </a:xfrm>
        </p:spPr>
        <p:txBody>
          <a:bodyPr/>
          <a:lstStyle/>
          <a:p>
            <a:pPr>
              <a:defRPr/>
            </a:pPr>
            <a:r>
              <a:rPr lang="en-US"/>
              <a:t>Surface-Integral Equations (SIE)</a:t>
            </a:r>
          </a:p>
        </p:txBody>
      </p:sp>
      <p:sp>
        <p:nvSpPr>
          <p:cNvPr id="35842" name="TextBox 2">
            <a:extLst>
              <a:ext uri="{FF2B5EF4-FFF2-40B4-BE49-F238E27FC236}">
                <a16:creationId xmlns:a16="http://schemas.microsoft.com/office/drawing/2014/main" id="{448F7278-F0FB-9643-90FD-350CEC7781FD}"/>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5843" name="Freeform 5">
            <a:extLst>
              <a:ext uri="{FF2B5EF4-FFF2-40B4-BE49-F238E27FC236}">
                <a16:creationId xmlns:a16="http://schemas.microsoft.com/office/drawing/2014/main" id="{94FB66F8-01E9-694A-BD58-EFF4DC132325}"/>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dash"/>
            <a:round/>
            <a:headEnd/>
            <a:tailEnd/>
          </a:ln>
        </p:spPr>
        <p:txBody>
          <a:bodyPr/>
          <a:lstStyle/>
          <a:p>
            <a:endParaRPr lang="en-US"/>
          </a:p>
        </p:txBody>
      </p:sp>
      <p:sp>
        <p:nvSpPr>
          <p:cNvPr id="35844" name="TextBox 1">
            <a:extLst>
              <a:ext uri="{FF2B5EF4-FFF2-40B4-BE49-F238E27FC236}">
                <a16:creationId xmlns:a16="http://schemas.microsoft.com/office/drawing/2014/main" id="{2189C6E0-5A6F-244C-8CDF-B8D667A8611A}"/>
              </a:ext>
            </a:extLst>
          </p:cNvPr>
          <p:cNvSpPr txBox="1">
            <a:spLocks noChangeArrowheads="1"/>
          </p:cNvSpPr>
          <p:nvPr/>
        </p:nvSpPr>
        <p:spPr bwMode="auto">
          <a:xfrm>
            <a:off x="4519613" y="1824038"/>
            <a:ext cx="14716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sp>
        <p:nvSpPr>
          <p:cNvPr id="35845" name="TextBox 6">
            <a:extLst>
              <a:ext uri="{FF2B5EF4-FFF2-40B4-BE49-F238E27FC236}">
                <a16:creationId xmlns:a16="http://schemas.microsoft.com/office/drawing/2014/main" id="{0BCFB20D-5C64-CC46-B7FA-77948626C636}"/>
              </a:ext>
            </a:extLst>
          </p:cNvPr>
          <p:cNvSpPr txBox="1">
            <a:spLocks noChangeArrowheads="1"/>
          </p:cNvSpPr>
          <p:nvPr/>
        </p:nvSpPr>
        <p:spPr bwMode="auto">
          <a:xfrm>
            <a:off x="6043613" y="2514600"/>
            <a:ext cx="14239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graphicFrame>
        <p:nvGraphicFramePr>
          <p:cNvPr id="35846" name="Object 7">
            <a:extLst>
              <a:ext uri="{FF2B5EF4-FFF2-40B4-BE49-F238E27FC236}">
                <a16:creationId xmlns:a16="http://schemas.microsoft.com/office/drawing/2014/main" id="{43C03BA8-4475-1944-B0F8-C05CC7810417}"/>
              </a:ext>
            </a:extLst>
          </p:cNvPr>
          <p:cNvGraphicFramePr>
            <a:graphicFrameLocks noChangeAspect="1"/>
          </p:cNvGraphicFramePr>
          <p:nvPr/>
        </p:nvGraphicFramePr>
        <p:xfrm>
          <a:off x="5791200" y="3051175"/>
          <a:ext cx="1647825" cy="454025"/>
        </p:xfrm>
        <a:graphic>
          <a:graphicData uri="http://schemas.openxmlformats.org/presentationml/2006/ole">
            <mc:AlternateContent xmlns:mc="http://schemas.openxmlformats.org/markup-compatibility/2006">
              <mc:Choice xmlns:v="urn:schemas-microsoft-com:vml" Requires="v">
                <p:oleObj spid="_x0000_s146487" name="Equation" r:id="rId3" imgW="368300" imgH="101600" progId="Equation.3">
                  <p:embed/>
                </p:oleObj>
              </mc:Choice>
              <mc:Fallback>
                <p:oleObj name="Equation" r:id="rId3" imgW="368300" imgH="101600" progId="Equation.3">
                  <p:embed/>
                  <p:pic>
                    <p:nvPicPr>
                      <p:cNvPr id="35846" name="Object 7">
                        <a:extLst>
                          <a:ext uri="{FF2B5EF4-FFF2-40B4-BE49-F238E27FC236}">
                            <a16:creationId xmlns:a16="http://schemas.microsoft.com/office/drawing/2014/main" id="{43C03BA8-4475-1944-B0F8-C05CC78104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3051175"/>
                        <a:ext cx="1647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5" name="Straight Arrow Connector 4">
            <a:extLst>
              <a:ext uri="{FF2B5EF4-FFF2-40B4-BE49-F238E27FC236}">
                <a16:creationId xmlns:a16="http://schemas.microsoft.com/office/drawing/2014/main" id="{B5E55FC7-DF78-E149-A828-907AFEFA1B64}"/>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5848" name="Object 14">
            <a:extLst>
              <a:ext uri="{FF2B5EF4-FFF2-40B4-BE49-F238E27FC236}">
                <a16:creationId xmlns:a16="http://schemas.microsoft.com/office/drawing/2014/main" id="{FE7BF0E2-125D-8C48-83D1-B526BD0A4E7B}"/>
              </a:ext>
            </a:extLst>
          </p:cNvPr>
          <p:cNvGraphicFramePr>
            <a:graphicFrameLocks noChangeAspect="1"/>
          </p:cNvGraphicFramePr>
          <p:nvPr/>
        </p:nvGraphicFramePr>
        <p:xfrm>
          <a:off x="2971800" y="2286000"/>
          <a:ext cx="2243138" cy="454025"/>
        </p:xfrm>
        <a:graphic>
          <a:graphicData uri="http://schemas.openxmlformats.org/presentationml/2006/ole">
            <mc:AlternateContent xmlns:mc="http://schemas.openxmlformats.org/markup-compatibility/2006">
              <mc:Choice xmlns:v="urn:schemas-microsoft-com:vml" Requires="v">
                <p:oleObj spid="_x0000_s146488" name="Equation" r:id="rId5" imgW="501650" imgH="101600" progId="Equation.3">
                  <p:embed/>
                </p:oleObj>
              </mc:Choice>
              <mc:Fallback>
                <p:oleObj name="Equation" r:id="rId5" imgW="501650" imgH="101600" progId="Equation.3">
                  <p:embed/>
                  <p:pic>
                    <p:nvPicPr>
                      <p:cNvPr id="35848" name="Object 14">
                        <a:extLst>
                          <a:ext uri="{FF2B5EF4-FFF2-40B4-BE49-F238E27FC236}">
                            <a16:creationId xmlns:a16="http://schemas.microsoft.com/office/drawing/2014/main" id="{FE7BF0E2-125D-8C48-83D1-B526BD0A4E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800" y="2286000"/>
                        <a:ext cx="22431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9" name="TextBox 3">
            <a:extLst>
              <a:ext uri="{FF2B5EF4-FFF2-40B4-BE49-F238E27FC236}">
                <a16:creationId xmlns:a16="http://schemas.microsoft.com/office/drawing/2014/main" id="{F0387792-1FB8-6D42-A25E-D377AAB59802}"/>
              </a:ext>
            </a:extLst>
          </p:cNvPr>
          <p:cNvSpPr txBox="1">
            <a:spLocks noChangeArrowheads="1"/>
          </p:cNvSpPr>
          <p:nvPr/>
        </p:nvSpPr>
        <p:spPr bwMode="auto">
          <a:xfrm>
            <a:off x="457200" y="3276600"/>
            <a:ext cx="3962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b="1"/>
              <a:t>c</a:t>
            </a:r>
            <a:r>
              <a:rPr lang="en-US" altLang="en-US"/>
              <a:t> determined by</a:t>
            </a:r>
          </a:p>
          <a:p>
            <a:pPr algn="ctr"/>
            <a:r>
              <a:rPr lang="en-US" altLang="en-US">
                <a:solidFill>
                  <a:srgbClr val="FF0000"/>
                </a:solidFill>
              </a:rPr>
              <a:t>continuity of tangential fields</a:t>
            </a:r>
          </a:p>
          <a:p>
            <a:pPr algn="ctr"/>
            <a:r>
              <a:rPr lang="en-US" altLang="en-US"/>
              <a:t>at 0/1 interface:</a:t>
            </a:r>
            <a:endParaRPr lang="en-US" altLang="en-US" b="1"/>
          </a:p>
        </p:txBody>
      </p:sp>
      <p:sp>
        <p:nvSpPr>
          <p:cNvPr id="35850" name="TextBox 12">
            <a:extLst>
              <a:ext uri="{FF2B5EF4-FFF2-40B4-BE49-F238E27FC236}">
                <a16:creationId xmlns:a16="http://schemas.microsoft.com/office/drawing/2014/main" id="{184653B1-14AF-6043-8B57-88D9DF425B4D}"/>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5851" name="Object 13">
            <a:extLst>
              <a:ext uri="{FF2B5EF4-FFF2-40B4-BE49-F238E27FC236}">
                <a16:creationId xmlns:a16="http://schemas.microsoft.com/office/drawing/2014/main" id="{9D9BB76C-9D8B-C14C-8DCD-9221D99254BA}"/>
              </a:ext>
            </a:extLst>
          </p:cNvPr>
          <p:cNvGraphicFramePr>
            <a:graphicFrameLocks noChangeAspect="1"/>
          </p:cNvGraphicFramePr>
          <p:nvPr/>
        </p:nvGraphicFramePr>
        <p:xfrm>
          <a:off x="1727200" y="4724400"/>
          <a:ext cx="5816600" cy="976313"/>
        </p:xfrm>
        <a:graphic>
          <a:graphicData uri="http://schemas.openxmlformats.org/presentationml/2006/ole">
            <mc:AlternateContent xmlns:mc="http://schemas.openxmlformats.org/markup-compatibility/2006">
              <mc:Choice xmlns:v="urn:schemas-microsoft-com:vml" Requires="v">
                <p:oleObj spid="_x0000_s146489" name="Equation" r:id="rId7" imgW="984250" imgH="165100" progId="Equation.3">
                  <p:embed/>
                </p:oleObj>
              </mc:Choice>
              <mc:Fallback>
                <p:oleObj name="Equation" r:id="rId7" imgW="984250" imgH="165100" progId="Equation.3">
                  <p:embed/>
                  <p:pic>
                    <p:nvPicPr>
                      <p:cNvPr id="35851" name="Object 13">
                        <a:extLst>
                          <a:ext uri="{FF2B5EF4-FFF2-40B4-BE49-F238E27FC236}">
                            <a16:creationId xmlns:a16="http://schemas.microsoft.com/office/drawing/2014/main" id="{9D9BB76C-9D8B-C14C-8DCD-9221D99254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7200" y="4724400"/>
                        <a:ext cx="5816600" cy="97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502842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a:extLst>
              <a:ext uri="{FF2B5EF4-FFF2-40B4-BE49-F238E27FC236}">
                <a16:creationId xmlns:a16="http://schemas.microsoft.com/office/drawing/2014/main" id="{BE373A05-73F8-2F4D-8074-3CE51963AF6D}"/>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6866" name="TextBox 2">
            <a:extLst>
              <a:ext uri="{FF2B5EF4-FFF2-40B4-BE49-F238E27FC236}">
                <a16:creationId xmlns:a16="http://schemas.microsoft.com/office/drawing/2014/main" id="{4E33B873-ADB2-0B4B-828B-D3C6976BF656}"/>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6867" name="Freeform 5">
            <a:extLst>
              <a:ext uri="{FF2B5EF4-FFF2-40B4-BE49-F238E27FC236}">
                <a16:creationId xmlns:a16="http://schemas.microsoft.com/office/drawing/2014/main" id="{F7847C34-FEB4-F74E-8D6E-E1DC7C82AF7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0DE3DD49-50CD-074D-9E86-CEC4131659D1}"/>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6869" name="TextBox 12">
            <a:extLst>
              <a:ext uri="{FF2B5EF4-FFF2-40B4-BE49-F238E27FC236}">
                <a16:creationId xmlns:a16="http://schemas.microsoft.com/office/drawing/2014/main" id="{92E99950-81D0-174C-861B-1D49A9347E58}"/>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6870" name="Object 13">
            <a:extLst>
              <a:ext uri="{FF2B5EF4-FFF2-40B4-BE49-F238E27FC236}">
                <a16:creationId xmlns:a16="http://schemas.microsoft.com/office/drawing/2014/main" id="{3B832EE4-3C71-CE4F-B150-EB9D36625FBD}"/>
              </a:ext>
            </a:extLst>
          </p:cNvPr>
          <p:cNvGraphicFramePr>
            <a:graphicFrameLocks noChangeAspect="1"/>
          </p:cNvGraphicFramePr>
          <p:nvPr/>
        </p:nvGraphicFramePr>
        <p:xfrm>
          <a:off x="1447800" y="1633538"/>
          <a:ext cx="4343400" cy="728662"/>
        </p:xfrm>
        <a:graphic>
          <a:graphicData uri="http://schemas.openxmlformats.org/presentationml/2006/ole">
            <mc:AlternateContent xmlns:mc="http://schemas.openxmlformats.org/markup-compatibility/2006">
              <mc:Choice xmlns:v="urn:schemas-microsoft-com:vml" Requires="v">
                <p:oleObj spid="_x0000_s147493" name="Equation" r:id="rId3" imgW="984250" imgH="165100" progId="Equation.3">
                  <p:embed/>
                </p:oleObj>
              </mc:Choice>
              <mc:Fallback>
                <p:oleObj name="Equation" r:id="rId3" imgW="984250" imgH="165100" progId="Equation.3">
                  <p:embed/>
                  <p:pic>
                    <p:nvPicPr>
                      <p:cNvPr id="36870" name="Object 13">
                        <a:extLst>
                          <a:ext uri="{FF2B5EF4-FFF2-40B4-BE49-F238E27FC236}">
                            <a16:creationId xmlns:a16="http://schemas.microsoft.com/office/drawing/2014/main" id="{3B832EE4-3C71-CE4F-B150-EB9D36625F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1633538"/>
                        <a:ext cx="4343400"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Box 2">
            <a:extLst>
              <a:ext uri="{FF2B5EF4-FFF2-40B4-BE49-F238E27FC236}">
                <a16:creationId xmlns:a16="http://schemas.microsoft.com/office/drawing/2014/main" id="{7C97BED5-D831-5241-AAA5-5761A2430BA1}"/>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6872" name="Object 5">
            <a:extLst>
              <a:ext uri="{FF2B5EF4-FFF2-40B4-BE49-F238E27FC236}">
                <a16:creationId xmlns:a16="http://schemas.microsoft.com/office/drawing/2014/main" id="{37495B9C-5FC6-4741-B509-F60578FC05D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7494" name="Equation" r:id="rId5" imgW="361950" imgH="171450" progId="Equation.3">
                  <p:embed/>
                </p:oleObj>
              </mc:Choice>
              <mc:Fallback>
                <p:oleObj name="Equation" r:id="rId5" imgW="361950" imgH="171450" progId="Equation.3">
                  <p:embed/>
                  <p:pic>
                    <p:nvPicPr>
                      <p:cNvPr id="36872" name="Object 5">
                        <a:extLst>
                          <a:ext uri="{FF2B5EF4-FFF2-40B4-BE49-F238E27FC236}">
                            <a16:creationId xmlns:a16="http://schemas.microsoft.com/office/drawing/2014/main" id="{37495B9C-5FC6-4741-B509-F60578FC05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3" name="TextBox 8">
            <a:extLst>
              <a:ext uri="{FF2B5EF4-FFF2-40B4-BE49-F238E27FC236}">
                <a16:creationId xmlns:a16="http://schemas.microsoft.com/office/drawing/2014/main" id="{EAEBB210-4248-D248-A768-F9FB003F60B8}"/>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6874" name="TextBox 9">
            <a:extLst>
              <a:ext uri="{FF2B5EF4-FFF2-40B4-BE49-F238E27FC236}">
                <a16:creationId xmlns:a16="http://schemas.microsoft.com/office/drawing/2014/main" id="{7290FAE7-2EF7-8C46-8506-B6CEC19C602E}"/>
              </a:ext>
            </a:extLst>
          </p:cNvPr>
          <p:cNvSpPr txBox="1">
            <a:spLocks noChangeArrowheads="1"/>
          </p:cNvSpPr>
          <p:nvPr/>
        </p:nvSpPr>
        <p:spPr bwMode="auto">
          <a:xfrm>
            <a:off x="4724400" y="3652838"/>
            <a:ext cx="2030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a:t>
            </a:r>
          </a:p>
        </p:txBody>
      </p:sp>
    </p:spTree>
    <p:extLst>
      <p:ext uri="{BB962C8B-B14F-4D97-AF65-F5344CB8AC3E}">
        <p14:creationId xmlns:p14="http://schemas.microsoft.com/office/powerpoint/2010/main" val="25884682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a:extLst>
              <a:ext uri="{FF2B5EF4-FFF2-40B4-BE49-F238E27FC236}">
                <a16:creationId xmlns:a16="http://schemas.microsoft.com/office/drawing/2014/main" id="{8DABFC06-15A8-264F-B19A-C6F2D5F3FDEA}"/>
              </a:ext>
            </a:extLst>
          </p:cNvPr>
          <p:cNvSpPr>
            <a:spLocks noGrp="1"/>
          </p:cNvSpPr>
          <p:nvPr>
            <p:ph type="title"/>
          </p:nvPr>
        </p:nvSpPr>
        <p:spPr>
          <a:xfrm>
            <a:off x="685800" y="152400"/>
            <a:ext cx="7772400" cy="685800"/>
          </a:xfrm>
        </p:spPr>
        <p:txBody>
          <a:bodyPr/>
          <a:lstStyle/>
          <a:p>
            <a:pPr>
              <a:defRPr/>
            </a:pPr>
            <a:r>
              <a:rPr lang="en-US"/>
              <a:t>Discretizing the Maxwell SIE</a:t>
            </a:r>
          </a:p>
        </p:txBody>
      </p:sp>
      <p:sp>
        <p:nvSpPr>
          <p:cNvPr id="37890" name="TextBox 2">
            <a:extLst>
              <a:ext uri="{FF2B5EF4-FFF2-40B4-BE49-F238E27FC236}">
                <a16:creationId xmlns:a16="http://schemas.microsoft.com/office/drawing/2014/main" id="{D7442A4B-DA96-E245-9AD2-1EEA9B4A1F19}"/>
              </a:ext>
            </a:extLst>
          </p:cNvPr>
          <p:cNvSpPr txBox="1">
            <a:spLocks noChangeArrowheads="1"/>
          </p:cNvSpPr>
          <p:nvPr/>
        </p:nvSpPr>
        <p:spPr bwMode="auto">
          <a:xfrm>
            <a:off x="1746250" y="6477000"/>
            <a:ext cx="5645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e.g. Harrington, </a:t>
            </a:r>
            <a:r>
              <a:rPr lang="en-US" altLang="en-US" sz="1800" i="1"/>
              <a:t>Time-Harmonic Electromagnetic Fields</a:t>
            </a:r>
            <a:r>
              <a:rPr lang="en-US" altLang="en-US" sz="1800"/>
              <a:t> ]</a:t>
            </a:r>
          </a:p>
        </p:txBody>
      </p:sp>
      <p:sp>
        <p:nvSpPr>
          <p:cNvPr id="37891" name="Freeform 5">
            <a:extLst>
              <a:ext uri="{FF2B5EF4-FFF2-40B4-BE49-F238E27FC236}">
                <a16:creationId xmlns:a16="http://schemas.microsoft.com/office/drawing/2014/main" id="{4B8C8F27-FD31-F04F-969A-18CF721BDD14}"/>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5" name="Straight Arrow Connector 4">
            <a:extLst>
              <a:ext uri="{FF2B5EF4-FFF2-40B4-BE49-F238E27FC236}">
                <a16:creationId xmlns:a16="http://schemas.microsoft.com/office/drawing/2014/main" id="{F4512933-E4B5-4744-BCBF-7CAC3B537D93}"/>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7893" name="TextBox 12">
            <a:extLst>
              <a:ext uri="{FF2B5EF4-FFF2-40B4-BE49-F238E27FC236}">
                <a16:creationId xmlns:a16="http://schemas.microsoft.com/office/drawing/2014/main" id="{23BBF009-C1B8-FA4B-AF2C-AD0D86DE4D5C}"/>
              </a:ext>
            </a:extLst>
          </p:cNvPr>
          <p:cNvSpPr txBox="1">
            <a:spLocks noChangeArrowheads="1"/>
          </p:cNvSpPr>
          <p:nvPr/>
        </p:nvSpPr>
        <p:spPr bwMode="auto">
          <a:xfrm>
            <a:off x="6705600" y="1524000"/>
            <a:ext cx="13303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solidFill>
                  <a:srgbClr val="FF0000"/>
                </a:solidFill>
              </a:rPr>
              <a:t>unknown</a:t>
            </a:r>
          </a:p>
          <a:p>
            <a:pPr algn="ctr"/>
            <a:r>
              <a:rPr lang="en-US" altLang="en-US" b="1">
                <a:solidFill>
                  <a:srgbClr val="FF0000"/>
                </a:solidFill>
              </a:rPr>
              <a:t>c</a:t>
            </a:r>
          </a:p>
        </p:txBody>
      </p:sp>
      <p:graphicFrame>
        <p:nvGraphicFramePr>
          <p:cNvPr id="37894" name="Object 13">
            <a:extLst>
              <a:ext uri="{FF2B5EF4-FFF2-40B4-BE49-F238E27FC236}">
                <a16:creationId xmlns:a16="http://schemas.microsoft.com/office/drawing/2014/main" id="{B191914D-0899-4347-827C-28A7DFEA548E}"/>
              </a:ext>
            </a:extLst>
          </p:cNvPr>
          <p:cNvGraphicFramePr>
            <a:graphicFrameLocks noChangeAspect="1"/>
          </p:cNvGraphicFramePr>
          <p:nvPr/>
        </p:nvGraphicFramePr>
        <p:xfrm>
          <a:off x="914400" y="1463675"/>
          <a:ext cx="5408613" cy="1066800"/>
        </p:xfrm>
        <a:graphic>
          <a:graphicData uri="http://schemas.openxmlformats.org/presentationml/2006/ole">
            <mc:AlternateContent xmlns:mc="http://schemas.openxmlformats.org/markup-compatibility/2006">
              <mc:Choice xmlns:v="urn:schemas-microsoft-com:vml" Requires="v">
                <p:oleObj spid="_x0000_s148553" name="Equation" r:id="rId3" imgW="1225550" imgH="241300" progId="Equation.3">
                  <p:embed/>
                </p:oleObj>
              </mc:Choice>
              <mc:Fallback>
                <p:oleObj name="Equation" r:id="rId3" imgW="1225550" imgH="241300" progId="Equation.3">
                  <p:embed/>
                  <p:pic>
                    <p:nvPicPr>
                      <p:cNvPr id="37894" name="Object 13">
                        <a:extLst>
                          <a:ext uri="{FF2B5EF4-FFF2-40B4-BE49-F238E27FC236}">
                            <a16:creationId xmlns:a16="http://schemas.microsoft.com/office/drawing/2014/main" id="{B191914D-0899-4347-827C-28A7DFEA54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63675"/>
                        <a:ext cx="5408613"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Box 2">
            <a:extLst>
              <a:ext uri="{FF2B5EF4-FFF2-40B4-BE49-F238E27FC236}">
                <a16:creationId xmlns:a16="http://schemas.microsoft.com/office/drawing/2014/main" id="{F1AE5B31-ED3B-C544-901C-25DC17D1D784}"/>
              </a:ext>
            </a:extLst>
          </p:cNvPr>
          <p:cNvSpPr txBox="1">
            <a:spLocks noChangeArrowheads="1"/>
          </p:cNvSpPr>
          <p:nvPr/>
        </p:nvSpPr>
        <p:spPr bwMode="auto">
          <a:xfrm>
            <a:off x="552450" y="2674938"/>
            <a:ext cx="44767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pick some </a:t>
            </a:r>
            <a:r>
              <a:rPr lang="en-US" altLang="en-US" b="1"/>
              <a:t>basis</a:t>
            </a:r>
            <a:r>
              <a:rPr lang="en-US" altLang="en-US"/>
              <a:t> </a:t>
            </a:r>
            <a:r>
              <a:rPr lang="en-US" altLang="en-US" b="1"/>
              <a:t>b</a:t>
            </a:r>
            <a:r>
              <a:rPr lang="en-US" altLang="en-US" baseline="-25000"/>
              <a:t>n</a:t>
            </a:r>
            <a:r>
              <a:rPr lang="en-US" altLang="en-US"/>
              <a:t> (</a:t>
            </a:r>
            <a:r>
              <a:rPr lang="en-US" altLang="en-US" i="1"/>
              <a:t>n</a:t>
            </a:r>
            <a:r>
              <a:rPr lang="en-US" altLang="en-US"/>
              <a:t>=1,…,</a:t>
            </a:r>
            <a:r>
              <a:rPr lang="en-US" altLang="en-US" i="1"/>
              <a:t>N</a:t>
            </a:r>
            <a:r>
              <a:rPr lang="en-US" altLang="en-US"/>
              <a:t>→∞)</a:t>
            </a:r>
          </a:p>
          <a:p>
            <a:pPr algn="ctr"/>
            <a:r>
              <a:rPr lang="en-US" altLang="en-US"/>
              <a:t>for surface-tangential vector fields</a:t>
            </a:r>
          </a:p>
        </p:txBody>
      </p:sp>
      <p:graphicFrame>
        <p:nvGraphicFramePr>
          <p:cNvPr id="37896" name="Object 5">
            <a:extLst>
              <a:ext uri="{FF2B5EF4-FFF2-40B4-BE49-F238E27FC236}">
                <a16:creationId xmlns:a16="http://schemas.microsoft.com/office/drawing/2014/main" id="{7C520952-31EE-3646-A6CB-FCCE5CEE0B48}"/>
              </a:ext>
            </a:extLst>
          </p:cNvPr>
          <p:cNvGraphicFramePr>
            <a:graphicFrameLocks noChangeAspect="1"/>
          </p:cNvGraphicFramePr>
          <p:nvPr/>
        </p:nvGraphicFramePr>
        <p:xfrm>
          <a:off x="1219200" y="3581400"/>
          <a:ext cx="1770063" cy="838200"/>
        </p:xfrm>
        <a:graphic>
          <a:graphicData uri="http://schemas.openxmlformats.org/presentationml/2006/ole">
            <mc:AlternateContent xmlns:mc="http://schemas.openxmlformats.org/markup-compatibility/2006">
              <mc:Choice xmlns:v="urn:schemas-microsoft-com:vml" Requires="v">
                <p:oleObj spid="_x0000_s148554" name="Equation" r:id="rId5" imgW="361950" imgH="171450" progId="Equation.3">
                  <p:embed/>
                </p:oleObj>
              </mc:Choice>
              <mc:Fallback>
                <p:oleObj name="Equation" r:id="rId5" imgW="361950" imgH="171450" progId="Equation.3">
                  <p:embed/>
                  <p:pic>
                    <p:nvPicPr>
                      <p:cNvPr id="37896" name="Object 5">
                        <a:extLst>
                          <a:ext uri="{FF2B5EF4-FFF2-40B4-BE49-F238E27FC236}">
                            <a16:creationId xmlns:a16="http://schemas.microsoft.com/office/drawing/2014/main" id="{7C520952-31EE-3646-A6CB-FCCE5CEE0B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3581400"/>
                        <a:ext cx="177006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7" name="TextBox 8">
            <a:extLst>
              <a:ext uri="{FF2B5EF4-FFF2-40B4-BE49-F238E27FC236}">
                <a16:creationId xmlns:a16="http://schemas.microsoft.com/office/drawing/2014/main" id="{23E5BA27-5651-D04A-BF18-0157D57F0C59}"/>
              </a:ext>
            </a:extLst>
          </p:cNvPr>
          <p:cNvSpPr txBox="1">
            <a:spLocks noChangeArrowheads="1"/>
          </p:cNvSpPr>
          <p:nvPr/>
        </p:nvSpPr>
        <p:spPr bwMode="auto">
          <a:xfrm>
            <a:off x="3276600" y="3581400"/>
            <a:ext cx="13700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800" i="1"/>
              <a:t>N</a:t>
            </a:r>
            <a:r>
              <a:rPr lang="en-US" altLang="en-US" sz="1800"/>
              <a:t> discrete</a:t>
            </a:r>
          </a:p>
          <a:p>
            <a:pPr algn="ctr"/>
            <a:r>
              <a:rPr lang="en-US" altLang="en-US" sz="1800">
                <a:solidFill>
                  <a:srgbClr val="FF0000"/>
                </a:solidFill>
              </a:rPr>
              <a:t>unknowns</a:t>
            </a:r>
            <a:r>
              <a:rPr lang="en-US" altLang="en-US" sz="1800" i="1">
                <a:solidFill>
                  <a:srgbClr val="FF0000"/>
                </a:solidFill>
              </a:rPr>
              <a:t> x</a:t>
            </a:r>
            <a:r>
              <a:rPr lang="en-US" altLang="en-US" sz="1800" i="1" baseline="-25000">
                <a:solidFill>
                  <a:srgbClr val="FF0000"/>
                </a:solidFill>
              </a:rPr>
              <a:t>n</a:t>
            </a:r>
            <a:endParaRPr lang="en-US" altLang="en-US" sz="1800" baseline="-25000">
              <a:solidFill>
                <a:srgbClr val="FF0000"/>
              </a:solidFill>
            </a:endParaRPr>
          </a:p>
        </p:txBody>
      </p:sp>
      <p:sp>
        <p:nvSpPr>
          <p:cNvPr id="37898" name="TextBox 9">
            <a:extLst>
              <a:ext uri="{FF2B5EF4-FFF2-40B4-BE49-F238E27FC236}">
                <a16:creationId xmlns:a16="http://schemas.microsoft.com/office/drawing/2014/main" id="{212D3A80-B49E-B44A-BF40-3F1756EB359F}"/>
              </a:ext>
            </a:extLst>
          </p:cNvPr>
          <p:cNvSpPr txBox="1">
            <a:spLocks noChangeArrowheads="1"/>
          </p:cNvSpPr>
          <p:nvPr/>
        </p:nvSpPr>
        <p:spPr bwMode="auto">
          <a:xfrm>
            <a:off x="4724400" y="3652838"/>
            <a:ext cx="30384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 </a:t>
            </a:r>
            <a:r>
              <a:rPr lang="en-US" altLang="en-US" i="1">
                <a:solidFill>
                  <a:srgbClr val="0000FF"/>
                </a:solidFill>
              </a:rPr>
              <a:t>N</a:t>
            </a:r>
            <a:r>
              <a:rPr lang="en-US" altLang="en-US">
                <a:solidFill>
                  <a:srgbClr val="0000FF"/>
                </a:solidFill>
              </a:rPr>
              <a:t> equations </a:t>
            </a:r>
            <a:r>
              <a:rPr lang="en-US" altLang="en-US" i="1">
                <a:solidFill>
                  <a:srgbClr val="FF0000"/>
                </a:solidFill>
              </a:rPr>
              <a:t>Mx</a:t>
            </a:r>
            <a:r>
              <a:rPr lang="en-US" altLang="en-US">
                <a:solidFill>
                  <a:srgbClr val="FF0000"/>
                </a:solidFill>
              </a:rPr>
              <a:t> = </a:t>
            </a:r>
            <a:r>
              <a:rPr lang="en-US" altLang="en-US" i="1">
                <a:solidFill>
                  <a:srgbClr val="FF0000"/>
                </a:solidFill>
              </a:rPr>
              <a:t>s</a:t>
            </a:r>
          </a:p>
        </p:txBody>
      </p:sp>
      <p:sp>
        <p:nvSpPr>
          <p:cNvPr id="37899" name="TextBox 10">
            <a:extLst>
              <a:ext uri="{FF2B5EF4-FFF2-40B4-BE49-F238E27FC236}">
                <a16:creationId xmlns:a16="http://schemas.microsoft.com/office/drawing/2014/main" id="{BB76D7EB-56BF-E247-AAC0-4BB4BC2F5425}"/>
              </a:ext>
            </a:extLst>
          </p:cNvPr>
          <p:cNvSpPr txBox="1">
            <a:spLocks noChangeArrowheads="1"/>
          </p:cNvSpPr>
          <p:nvPr/>
        </p:nvSpPr>
        <p:spPr bwMode="auto">
          <a:xfrm>
            <a:off x="228600" y="1062038"/>
            <a:ext cx="54324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Galerkin method — </a:t>
            </a:r>
            <a:r>
              <a:rPr lang="en-US" altLang="en-US"/>
              <a:t>require </a:t>
            </a:r>
            <a:r>
              <a:rPr lang="en-US" altLang="en-US">
                <a:solidFill>
                  <a:srgbClr val="0000FF"/>
                </a:solidFill>
              </a:rPr>
              <a:t>error ⊥ basis:</a:t>
            </a:r>
          </a:p>
        </p:txBody>
      </p:sp>
      <p:graphicFrame>
        <p:nvGraphicFramePr>
          <p:cNvPr id="37900" name="Object 14">
            <a:extLst>
              <a:ext uri="{FF2B5EF4-FFF2-40B4-BE49-F238E27FC236}">
                <a16:creationId xmlns:a16="http://schemas.microsoft.com/office/drawing/2014/main" id="{305ED0BB-69BF-8943-B6AC-DE996E8671D0}"/>
              </a:ext>
            </a:extLst>
          </p:cNvPr>
          <p:cNvGraphicFramePr>
            <a:graphicFrameLocks noChangeAspect="1"/>
          </p:cNvGraphicFramePr>
          <p:nvPr/>
        </p:nvGraphicFramePr>
        <p:xfrm>
          <a:off x="3657600" y="4572000"/>
          <a:ext cx="5072063" cy="674688"/>
        </p:xfrm>
        <a:graphic>
          <a:graphicData uri="http://schemas.openxmlformats.org/presentationml/2006/ole">
            <mc:AlternateContent xmlns:mc="http://schemas.openxmlformats.org/markup-compatibility/2006">
              <mc:Choice xmlns:v="urn:schemas-microsoft-com:vml" Requires="v">
                <p:oleObj spid="_x0000_s148555" name="Equation" r:id="rId7" imgW="1149350" imgH="152400" progId="Equation.3">
                  <p:embed/>
                </p:oleObj>
              </mc:Choice>
              <mc:Fallback>
                <p:oleObj name="Equation" r:id="rId7" imgW="1149350" imgH="152400" progId="Equation.3">
                  <p:embed/>
                  <p:pic>
                    <p:nvPicPr>
                      <p:cNvPr id="37900" name="Object 14">
                        <a:extLst>
                          <a:ext uri="{FF2B5EF4-FFF2-40B4-BE49-F238E27FC236}">
                            <a16:creationId xmlns:a16="http://schemas.microsoft.com/office/drawing/2014/main" id="{305ED0BB-69BF-8943-B6AC-DE996E8671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4572000"/>
                        <a:ext cx="5072063" cy="67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901" name="Object 15">
            <a:extLst>
              <a:ext uri="{FF2B5EF4-FFF2-40B4-BE49-F238E27FC236}">
                <a16:creationId xmlns:a16="http://schemas.microsoft.com/office/drawing/2014/main" id="{A31AA8EC-5007-1B43-A5C5-4F25C02170F6}"/>
              </a:ext>
            </a:extLst>
          </p:cNvPr>
          <p:cNvGraphicFramePr>
            <a:graphicFrameLocks noChangeAspect="1"/>
          </p:cNvGraphicFramePr>
          <p:nvPr/>
        </p:nvGraphicFramePr>
        <p:xfrm>
          <a:off x="5232400" y="5284788"/>
          <a:ext cx="2073275" cy="619125"/>
        </p:xfrm>
        <a:graphic>
          <a:graphicData uri="http://schemas.openxmlformats.org/presentationml/2006/ole">
            <mc:AlternateContent xmlns:mc="http://schemas.openxmlformats.org/markup-compatibility/2006">
              <mc:Choice xmlns:v="urn:schemas-microsoft-com:vml" Requires="v">
                <p:oleObj spid="_x0000_s148556" name="Equation" r:id="rId9" imgW="469900" imgH="139700" progId="Equation.3">
                  <p:embed/>
                </p:oleObj>
              </mc:Choice>
              <mc:Fallback>
                <p:oleObj name="Equation" r:id="rId9" imgW="469900" imgH="139700" progId="Equation.3">
                  <p:embed/>
                  <p:pic>
                    <p:nvPicPr>
                      <p:cNvPr id="37901" name="Object 15">
                        <a:extLst>
                          <a:ext uri="{FF2B5EF4-FFF2-40B4-BE49-F238E27FC236}">
                            <a16:creationId xmlns:a16="http://schemas.microsoft.com/office/drawing/2014/main" id="{A31AA8EC-5007-1B43-A5C5-4F25C02170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32400" y="5284788"/>
                        <a:ext cx="2073275"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135840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a:extLst>
              <a:ext uri="{FF2B5EF4-FFF2-40B4-BE49-F238E27FC236}">
                <a16:creationId xmlns:a16="http://schemas.microsoft.com/office/drawing/2014/main" id="{35AE6785-CB18-C946-B043-2E783D184BB0}"/>
              </a:ext>
            </a:extLst>
          </p:cNvPr>
          <p:cNvSpPr>
            <a:spLocks noGrp="1"/>
          </p:cNvSpPr>
          <p:nvPr>
            <p:ph type="title"/>
          </p:nvPr>
        </p:nvSpPr>
        <p:spPr>
          <a:xfrm>
            <a:off x="685800" y="152400"/>
            <a:ext cx="7772400" cy="685800"/>
          </a:xfrm>
        </p:spPr>
        <p:txBody>
          <a:bodyPr/>
          <a:lstStyle/>
          <a:p>
            <a:pPr>
              <a:defRPr/>
            </a:pPr>
            <a:r>
              <a:rPr lang="en-US"/>
              <a:t>Discretized SIE: Two Objects</a:t>
            </a:r>
          </a:p>
        </p:txBody>
      </p:sp>
      <p:sp>
        <p:nvSpPr>
          <p:cNvPr id="38914" name="Freeform 5">
            <a:extLst>
              <a:ext uri="{FF2B5EF4-FFF2-40B4-BE49-F238E27FC236}">
                <a16:creationId xmlns:a16="http://schemas.microsoft.com/office/drawing/2014/main" id="{85799FD9-AA0A-0B41-A108-D45EF1A13453}"/>
              </a:ext>
            </a:extLst>
          </p:cNvPr>
          <p:cNvSpPr>
            <a:spLocks noChangeArrowheads="1"/>
          </p:cNvSpPr>
          <p:nvPr/>
        </p:nvSpPr>
        <p:spPr bwMode="auto">
          <a:xfrm>
            <a:off x="5410200" y="2057400"/>
            <a:ext cx="2714625" cy="2600325"/>
          </a:xfrm>
          <a:custGeom>
            <a:avLst/>
            <a:gdLst>
              <a:gd name="T0" fmla="*/ 437444 w 2714624"/>
              <a:gd name="T1" fmla="*/ 682065 h 2599972"/>
              <a:gd name="T2" fmla="*/ 1411124 w 2714624"/>
              <a:gd name="T3" fmla="*/ 88350 h 2599972"/>
              <a:gd name="T4" fmla="*/ 2691707 w 2714624"/>
              <a:gd name="T5" fmla="*/ 1212163 h 2599972"/>
              <a:gd name="T6" fmla="*/ 1548707 w 2714624"/>
              <a:gd name="T7" fmla="*/ 1668049 h 2599972"/>
              <a:gd name="T8" fmla="*/ 881944 w 2714624"/>
              <a:gd name="T9" fmla="*/ 2505614 h 2599972"/>
              <a:gd name="T10" fmla="*/ 77611 w 2714624"/>
              <a:gd name="T11" fmla="*/ 1074342 h 2599972"/>
              <a:gd name="T12" fmla="*/ 437444 w 2714624"/>
              <a:gd name="T13" fmla="*/ 682065 h 2599972"/>
              <a:gd name="T14" fmla="*/ 0 60000 65536"/>
              <a:gd name="T15" fmla="*/ 0 60000 65536"/>
              <a:gd name="T16" fmla="*/ 0 60000 65536"/>
              <a:gd name="T17" fmla="*/ 0 60000 65536"/>
              <a:gd name="T18" fmla="*/ 0 60000 65536"/>
              <a:gd name="T19" fmla="*/ 0 60000 65536"/>
              <a:gd name="T20" fmla="*/ 0 60000 65536"/>
              <a:gd name="T21" fmla="*/ 0 w 2714624"/>
              <a:gd name="T22" fmla="*/ 0 h 2599972"/>
              <a:gd name="T23" fmla="*/ 2714624 w 2714624"/>
              <a:gd name="T24" fmla="*/ 2599972 h 259997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14624" h="2599972">
                <a:moveTo>
                  <a:pt x="437444" y="680861"/>
                </a:moveTo>
                <a:cubicBezTo>
                  <a:pt x="659694" y="516819"/>
                  <a:pt x="1035403" y="0"/>
                  <a:pt x="1411111" y="88194"/>
                </a:cubicBezTo>
                <a:cubicBezTo>
                  <a:pt x="1786819" y="176388"/>
                  <a:pt x="2668764" y="947209"/>
                  <a:pt x="2691694" y="1210028"/>
                </a:cubicBezTo>
                <a:cubicBezTo>
                  <a:pt x="2714624" y="1472847"/>
                  <a:pt x="1850319" y="1449917"/>
                  <a:pt x="1548694" y="1665111"/>
                </a:cubicBezTo>
                <a:cubicBezTo>
                  <a:pt x="1247069" y="1880305"/>
                  <a:pt x="1127125" y="2599972"/>
                  <a:pt x="881944" y="2501194"/>
                </a:cubicBezTo>
                <a:cubicBezTo>
                  <a:pt x="636764" y="2402416"/>
                  <a:pt x="155222" y="1374069"/>
                  <a:pt x="77611" y="1072444"/>
                </a:cubicBezTo>
                <a:cubicBezTo>
                  <a:pt x="0" y="770819"/>
                  <a:pt x="215194" y="844903"/>
                  <a:pt x="437444" y="680861"/>
                </a:cubicBezTo>
                <a:close/>
              </a:path>
            </a:pathLst>
          </a:custGeom>
          <a:solidFill>
            <a:srgbClr val="BBE1E3"/>
          </a:solidFill>
          <a:ln w="9525">
            <a:solidFill>
              <a:schemeClr val="tx1"/>
            </a:solidFill>
            <a:prstDash val="solid"/>
            <a:round/>
            <a:headEnd/>
            <a:tailEnd/>
          </a:ln>
        </p:spPr>
        <p:txBody>
          <a:bodyPr/>
          <a:lstStyle/>
          <a:p>
            <a:endParaRPr lang="en-US"/>
          </a:p>
        </p:txBody>
      </p:sp>
      <p:cxnSp>
        <p:nvCxnSpPr>
          <p:cNvPr id="5" name="Straight Arrow Connector 4">
            <a:extLst>
              <a:ext uri="{FF2B5EF4-FFF2-40B4-BE49-F238E27FC236}">
                <a16:creationId xmlns:a16="http://schemas.microsoft.com/office/drawing/2014/main" id="{D80A5020-D34E-9D43-87EA-4513B134820C}"/>
              </a:ext>
            </a:extLst>
          </p:cNvPr>
          <p:cNvCxnSpPr/>
          <p:nvPr/>
        </p:nvCxnSpPr>
        <p:spPr bwMode="auto">
          <a:xfrm>
            <a:off x="7129463" y="2286000"/>
            <a:ext cx="338137" cy="2254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916" name="Object 5">
            <a:extLst>
              <a:ext uri="{FF2B5EF4-FFF2-40B4-BE49-F238E27FC236}">
                <a16:creationId xmlns:a16="http://schemas.microsoft.com/office/drawing/2014/main" id="{3789A04F-A892-4D49-B004-6AB3B3ABF7B0}"/>
              </a:ext>
            </a:extLst>
          </p:cNvPr>
          <p:cNvGraphicFramePr>
            <a:graphicFrameLocks noChangeAspect="1"/>
          </p:cNvGraphicFramePr>
          <p:nvPr/>
        </p:nvGraphicFramePr>
        <p:xfrm>
          <a:off x="6964363" y="1676400"/>
          <a:ext cx="1863725" cy="838200"/>
        </p:xfrm>
        <a:graphic>
          <a:graphicData uri="http://schemas.openxmlformats.org/presentationml/2006/ole">
            <mc:AlternateContent xmlns:mc="http://schemas.openxmlformats.org/markup-compatibility/2006">
              <mc:Choice xmlns:v="urn:schemas-microsoft-com:vml" Requires="v">
                <p:oleObj spid="_x0000_s149559" name="Equation" r:id="rId3" imgW="381000" imgH="171450" progId="Equation.3">
                  <p:embed/>
                </p:oleObj>
              </mc:Choice>
              <mc:Fallback>
                <p:oleObj name="Equation" r:id="rId3" imgW="381000" imgH="171450" progId="Equation.3">
                  <p:embed/>
                  <p:pic>
                    <p:nvPicPr>
                      <p:cNvPr id="38916" name="Object 5">
                        <a:extLst>
                          <a:ext uri="{FF2B5EF4-FFF2-40B4-BE49-F238E27FC236}">
                            <a16:creationId xmlns:a16="http://schemas.microsoft.com/office/drawing/2014/main" id="{3789A04F-A892-4D49-B004-6AB3B3ABF7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363" y="1676400"/>
                        <a:ext cx="186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7" name="Oval 1">
            <a:extLst>
              <a:ext uri="{FF2B5EF4-FFF2-40B4-BE49-F238E27FC236}">
                <a16:creationId xmlns:a16="http://schemas.microsoft.com/office/drawing/2014/main" id="{63B8F8D9-630C-5B46-8442-1FC5538BB333}"/>
              </a:ext>
            </a:extLst>
          </p:cNvPr>
          <p:cNvSpPr>
            <a:spLocks noChangeArrowheads="1"/>
          </p:cNvSpPr>
          <p:nvPr/>
        </p:nvSpPr>
        <p:spPr bwMode="auto">
          <a:xfrm>
            <a:off x="1676400" y="1371600"/>
            <a:ext cx="1752600" cy="1600200"/>
          </a:xfrm>
          <a:prstGeom prst="ellipse">
            <a:avLst/>
          </a:prstGeom>
          <a:solidFill>
            <a:srgbClr val="FFFF00"/>
          </a:solidFill>
          <a:ln w="9525">
            <a:solidFill>
              <a:schemeClr val="tx1"/>
            </a:solidFill>
            <a:round/>
            <a:headEnd/>
            <a:tailEnd/>
          </a:ln>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8918" name="TextBox 3">
            <a:extLst>
              <a:ext uri="{FF2B5EF4-FFF2-40B4-BE49-F238E27FC236}">
                <a16:creationId xmlns:a16="http://schemas.microsoft.com/office/drawing/2014/main" id="{0C7AFA35-D800-394B-B670-5C6A85A8EC9C}"/>
              </a:ext>
            </a:extLst>
          </p:cNvPr>
          <p:cNvSpPr txBox="1">
            <a:spLocks noChangeArrowheads="1"/>
          </p:cNvSpPr>
          <p:nvPr/>
        </p:nvSpPr>
        <p:spPr bwMode="auto">
          <a:xfrm>
            <a:off x="5943600" y="2895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1</a:t>
            </a:r>
          </a:p>
        </p:txBody>
      </p:sp>
      <p:sp>
        <p:nvSpPr>
          <p:cNvPr id="38919" name="TextBox 16">
            <a:extLst>
              <a:ext uri="{FF2B5EF4-FFF2-40B4-BE49-F238E27FC236}">
                <a16:creationId xmlns:a16="http://schemas.microsoft.com/office/drawing/2014/main" id="{E669705B-66EF-3D49-BE94-F45F1162010A}"/>
              </a:ext>
            </a:extLst>
          </p:cNvPr>
          <p:cNvSpPr txBox="1">
            <a:spLocks noChangeArrowheads="1"/>
          </p:cNvSpPr>
          <p:nvPr/>
        </p:nvSpPr>
        <p:spPr bwMode="auto">
          <a:xfrm>
            <a:off x="1828800" y="19050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2</a:t>
            </a:r>
          </a:p>
        </p:txBody>
      </p:sp>
      <p:sp>
        <p:nvSpPr>
          <p:cNvPr id="38920" name="TextBox 17">
            <a:extLst>
              <a:ext uri="{FF2B5EF4-FFF2-40B4-BE49-F238E27FC236}">
                <a16:creationId xmlns:a16="http://schemas.microsoft.com/office/drawing/2014/main" id="{F029F0C1-1ED3-2747-AA5E-F851EC4B87A0}"/>
              </a:ext>
            </a:extLst>
          </p:cNvPr>
          <p:cNvSpPr txBox="1">
            <a:spLocks noChangeArrowheads="1"/>
          </p:cNvSpPr>
          <p:nvPr/>
        </p:nvSpPr>
        <p:spPr bwMode="auto">
          <a:xfrm>
            <a:off x="3733800" y="2514600"/>
            <a:ext cx="14239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medium 0</a:t>
            </a:r>
          </a:p>
        </p:txBody>
      </p:sp>
      <p:cxnSp>
        <p:nvCxnSpPr>
          <p:cNvPr id="19" name="Straight Arrow Connector 18">
            <a:extLst>
              <a:ext uri="{FF2B5EF4-FFF2-40B4-BE49-F238E27FC236}">
                <a16:creationId xmlns:a16="http://schemas.microsoft.com/office/drawing/2014/main" id="{2EA192ED-E886-384C-B9A3-574DE86930FC}"/>
              </a:ext>
            </a:extLst>
          </p:cNvPr>
          <p:cNvCxnSpPr/>
          <p:nvPr/>
        </p:nvCxnSpPr>
        <p:spPr bwMode="auto">
          <a:xfrm>
            <a:off x="3397250" y="1920875"/>
            <a:ext cx="31750" cy="365125"/>
          </a:xfrm>
          <a:prstGeom prst="straightConnector1">
            <a:avLst/>
          </a:prstGeom>
          <a:solidFill>
            <a:schemeClr val="accent1"/>
          </a:solidFill>
          <a:ln w="9525" cap="flat" cmpd="sng" algn="ctr">
            <a:solidFill>
              <a:schemeClr val="tx1"/>
            </a:solidFill>
            <a:prstDash val="solid"/>
            <a:round/>
            <a:headEnd type="arrow"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aphicFrame>
        <p:nvGraphicFramePr>
          <p:cNvPr id="38922" name="Object 19">
            <a:extLst>
              <a:ext uri="{FF2B5EF4-FFF2-40B4-BE49-F238E27FC236}">
                <a16:creationId xmlns:a16="http://schemas.microsoft.com/office/drawing/2014/main" id="{D27B94C7-0CEB-FC4D-AF18-3AD5D46E01D7}"/>
              </a:ext>
            </a:extLst>
          </p:cNvPr>
          <p:cNvGraphicFramePr>
            <a:graphicFrameLocks noChangeAspect="1"/>
          </p:cNvGraphicFramePr>
          <p:nvPr/>
        </p:nvGraphicFramePr>
        <p:xfrm>
          <a:off x="3271838" y="1371600"/>
          <a:ext cx="1955800" cy="838200"/>
        </p:xfrm>
        <a:graphic>
          <a:graphicData uri="http://schemas.openxmlformats.org/presentationml/2006/ole">
            <mc:AlternateContent xmlns:mc="http://schemas.openxmlformats.org/markup-compatibility/2006">
              <mc:Choice xmlns:v="urn:schemas-microsoft-com:vml" Requires="v">
                <p:oleObj spid="_x0000_s149560" name="Equation" r:id="rId5" imgW="400050" imgH="171450" progId="Equation.3">
                  <p:embed/>
                </p:oleObj>
              </mc:Choice>
              <mc:Fallback>
                <p:oleObj name="Equation" r:id="rId5" imgW="400050" imgH="171450" progId="Equation.3">
                  <p:embed/>
                  <p:pic>
                    <p:nvPicPr>
                      <p:cNvPr id="38922" name="Object 19">
                        <a:extLst>
                          <a:ext uri="{FF2B5EF4-FFF2-40B4-BE49-F238E27FC236}">
                            <a16:creationId xmlns:a16="http://schemas.microsoft.com/office/drawing/2014/main" id="{D27B94C7-0CEB-FC4D-AF18-3AD5D46E01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1838" y="1371600"/>
                        <a:ext cx="195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3" name="TextBox 20">
            <a:extLst>
              <a:ext uri="{FF2B5EF4-FFF2-40B4-BE49-F238E27FC236}">
                <a16:creationId xmlns:a16="http://schemas.microsoft.com/office/drawing/2014/main" id="{AD3D1C13-74E8-044B-B437-962D00553E18}"/>
              </a:ext>
            </a:extLst>
          </p:cNvPr>
          <p:cNvSpPr txBox="1">
            <a:spLocks noChangeArrowheads="1"/>
          </p:cNvSpPr>
          <p:nvPr/>
        </p:nvSpPr>
        <p:spPr bwMode="auto">
          <a:xfrm>
            <a:off x="838200" y="3581400"/>
            <a:ext cx="4068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2800"/>
              <a:t>⇒ linear equations </a:t>
            </a:r>
            <a:r>
              <a:rPr lang="en-US" altLang="en-US" sz="2800" i="1"/>
              <a:t>Mx</a:t>
            </a:r>
            <a:r>
              <a:rPr lang="en-US" altLang="en-US" sz="2800"/>
              <a:t> = </a:t>
            </a:r>
            <a:r>
              <a:rPr lang="en-US" altLang="en-US" sz="2800" i="1"/>
              <a:t>s</a:t>
            </a:r>
          </a:p>
        </p:txBody>
      </p:sp>
      <p:graphicFrame>
        <p:nvGraphicFramePr>
          <p:cNvPr id="38924" name="Object 21">
            <a:extLst>
              <a:ext uri="{FF2B5EF4-FFF2-40B4-BE49-F238E27FC236}">
                <a16:creationId xmlns:a16="http://schemas.microsoft.com/office/drawing/2014/main" id="{B019A2E7-C71B-DE4A-894B-1E71BC2469E8}"/>
              </a:ext>
            </a:extLst>
          </p:cNvPr>
          <p:cNvGraphicFramePr>
            <a:graphicFrameLocks noChangeAspect="1"/>
          </p:cNvGraphicFramePr>
          <p:nvPr/>
        </p:nvGraphicFramePr>
        <p:xfrm>
          <a:off x="304800" y="4191000"/>
          <a:ext cx="5745163" cy="1320800"/>
        </p:xfrm>
        <a:graphic>
          <a:graphicData uri="http://schemas.openxmlformats.org/presentationml/2006/ole">
            <mc:AlternateContent xmlns:mc="http://schemas.openxmlformats.org/markup-compatibility/2006">
              <mc:Choice xmlns:v="urn:schemas-microsoft-com:vml" Requires="v">
                <p:oleObj spid="_x0000_s149561" name="Equation" r:id="rId7" imgW="1104900" imgH="254000" progId="Equation.3">
                  <p:embed/>
                </p:oleObj>
              </mc:Choice>
              <mc:Fallback>
                <p:oleObj name="Equation" r:id="rId7" imgW="1104900" imgH="254000" progId="Equation.3">
                  <p:embed/>
                  <p:pic>
                    <p:nvPicPr>
                      <p:cNvPr id="38924" name="Object 21">
                        <a:extLst>
                          <a:ext uri="{FF2B5EF4-FFF2-40B4-BE49-F238E27FC236}">
                            <a16:creationId xmlns:a16="http://schemas.microsoft.com/office/drawing/2014/main" id="{B019A2E7-C71B-DE4A-894B-1E71BC2469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191000"/>
                        <a:ext cx="5745163"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25" name="TextBox 1">
            <a:extLst>
              <a:ext uri="{FF2B5EF4-FFF2-40B4-BE49-F238E27FC236}">
                <a16:creationId xmlns:a16="http://schemas.microsoft.com/office/drawing/2014/main" id="{F96072CC-3A67-7741-80CC-81D1030769F1}"/>
              </a:ext>
            </a:extLst>
          </p:cNvPr>
          <p:cNvSpPr txBox="1">
            <a:spLocks noChangeArrowheads="1"/>
          </p:cNvSpPr>
          <p:nvPr/>
        </p:nvSpPr>
        <p:spPr bwMode="auto">
          <a:xfrm>
            <a:off x="2362200" y="5951538"/>
            <a:ext cx="67087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a:t>
            </a:r>
            <a:r>
              <a:rPr lang="en-US" altLang="en-US">
                <a:solidFill>
                  <a:srgbClr val="FF0000"/>
                </a:solidFill>
              </a:rPr>
              <a:t>+ straightforward generalizations </a:t>
            </a:r>
            <a:r>
              <a:rPr lang="en-US" altLang="en-US"/>
              <a:t>to more objects,</a:t>
            </a:r>
          </a:p>
          <a:p>
            <a:r>
              <a:rPr lang="en-US" altLang="en-US"/>
              <a:t>        		nested objects, etcetera</a:t>
            </a:r>
          </a:p>
        </p:txBody>
      </p:sp>
    </p:spTree>
    <p:extLst>
      <p:ext uri="{BB962C8B-B14F-4D97-AF65-F5344CB8AC3E}">
        <p14:creationId xmlns:p14="http://schemas.microsoft.com/office/powerpoint/2010/main" val="31341250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Title 1">
            <a:extLst>
              <a:ext uri="{FF2B5EF4-FFF2-40B4-BE49-F238E27FC236}">
                <a16:creationId xmlns:a16="http://schemas.microsoft.com/office/drawing/2014/main" id="{50ED219E-DD3E-E346-A382-21123AF504F9}"/>
              </a:ext>
            </a:extLst>
          </p:cNvPr>
          <p:cNvSpPr>
            <a:spLocks noGrp="1"/>
          </p:cNvSpPr>
          <p:nvPr>
            <p:ph type="title"/>
          </p:nvPr>
        </p:nvSpPr>
        <p:spPr>
          <a:xfrm>
            <a:off x="685800" y="152400"/>
            <a:ext cx="7772400" cy="838200"/>
          </a:xfrm>
        </p:spPr>
        <p:txBody>
          <a:bodyPr/>
          <a:lstStyle/>
          <a:p>
            <a:pPr>
              <a:defRPr/>
            </a:pPr>
            <a:r>
              <a:rPr lang="en-US"/>
              <a:t>SIE basis choices</a:t>
            </a:r>
          </a:p>
        </p:txBody>
      </p:sp>
      <p:sp>
        <p:nvSpPr>
          <p:cNvPr id="39938" name="TextBox 2">
            <a:extLst>
              <a:ext uri="{FF2B5EF4-FFF2-40B4-BE49-F238E27FC236}">
                <a16:creationId xmlns:a16="http://schemas.microsoft.com/office/drawing/2014/main" id="{A79CE223-4F8A-644B-BECB-8DE8965A8CB7}"/>
              </a:ext>
            </a:extLst>
          </p:cNvPr>
          <p:cNvSpPr txBox="1">
            <a:spLocks noChangeArrowheads="1"/>
          </p:cNvSpPr>
          <p:nvPr/>
        </p:nvSpPr>
        <p:spPr bwMode="auto">
          <a:xfrm>
            <a:off x="762000" y="1066800"/>
            <a:ext cx="82248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Can use </a:t>
            </a:r>
            <a:r>
              <a:rPr lang="en-US" altLang="en-US" i="1"/>
              <a:t>any</a:t>
            </a:r>
            <a:r>
              <a:rPr lang="en-US" altLang="en-US"/>
              <a:t> basis for </a:t>
            </a:r>
            <a:r>
              <a:rPr lang="en-US" altLang="en-US" b="1"/>
              <a:t>c</a:t>
            </a:r>
            <a:r>
              <a:rPr lang="en-US" altLang="en-US"/>
              <a:t> = </a:t>
            </a:r>
            <a:r>
              <a:rPr lang="en-US" altLang="en-US">
                <a:solidFill>
                  <a:srgbClr val="FF0000"/>
                </a:solidFill>
              </a:rPr>
              <a:t>any basis of surface functions</a:t>
            </a:r>
          </a:p>
          <a:p>
            <a:r>
              <a:rPr lang="en-US" altLang="en-US"/>
              <a:t>	… basis is </a:t>
            </a:r>
            <a:r>
              <a:rPr lang="en-US" altLang="en-US" i="1"/>
              <a:t>not</a:t>
            </a:r>
            <a:r>
              <a:rPr lang="en-US" altLang="en-US"/>
              <a:t> incoming/outgoing waves</a:t>
            </a:r>
          </a:p>
          <a:p>
            <a:r>
              <a:rPr lang="en-US" altLang="en-US"/>
              <a:t>		&amp; need </a:t>
            </a:r>
            <a:r>
              <a:rPr lang="en-US" altLang="en-US" i="1"/>
              <a:t>not</a:t>
            </a:r>
            <a:r>
              <a:rPr lang="en-US" altLang="en-US"/>
              <a:t> satisfy </a:t>
            </a:r>
            <a:r>
              <a:rPr lang="en-US" altLang="en-US" i="1"/>
              <a:t>any wave equation</a:t>
            </a:r>
            <a:endParaRPr lang="en-US" altLang="en-US"/>
          </a:p>
          <a:p>
            <a:endParaRPr lang="en-US" altLang="en-US"/>
          </a:p>
          <a:p>
            <a:r>
              <a:rPr lang="en-US" altLang="en-US"/>
              <a:t>• Spectral bases: spherical harmonics, Fourier series, …</a:t>
            </a:r>
          </a:p>
          <a:p>
            <a:r>
              <a:rPr lang="en-US" altLang="en-US"/>
              <a:t>				… nice for high symmetry</a:t>
            </a:r>
          </a:p>
          <a:p>
            <a:r>
              <a:rPr lang="en-US" altLang="en-US"/>
              <a:t>					~ uniform spatial resolution</a:t>
            </a:r>
          </a:p>
          <a:p>
            <a:r>
              <a:rPr lang="en-US" altLang="en-US"/>
              <a:t>• </a:t>
            </a:r>
            <a:r>
              <a:rPr lang="en-US" altLang="en-US">
                <a:solidFill>
                  <a:srgbClr val="FF0000"/>
                </a:solidFill>
              </a:rPr>
              <a:t>Boundary Element Methods (BEM)</a:t>
            </a:r>
            <a:r>
              <a:rPr lang="en-US" altLang="en-US"/>
              <a:t>:</a:t>
            </a:r>
          </a:p>
          <a:p>
            <a:r>
              <a:rPr lang="en-US" altLang="en-US"/>
              <a:t>	</a:t>
            </a:r>
            <a:r>
              <a:rPr lang="en-US" altLang="en-US" b="1"/>
              <a:t>localized</a:t>
            </a:r>
            <a:r>
              <a:rPr lang="en-US" altLang="en-US"/>
              <a:t> basis functions defined on </a:t>
            </a:r>
            <a:r>
              <a:rPr lang="en-US" altLang="en-US" b="1"/>
              <a:t>irregular mesh</a:t>
            </a:r>
            <a:endParaRPr lang="en-US" altLang="en-US"/>
          </a:p>
        </p:txBody>
      </p:sp>
      <p:grpSp>
        <p:nvGrpSpPr>
          <p:cNvPr id="39939" name="Group 9">
            <a:extLst>
              <a:ext uri="{FF2B5EF4-FFF2-40B4-BE49-F238E27FC236}">
                <a16:creationId xmlns:a16="http://schemas.microsoft.com/office/drawing/2014/main" id="{6D113874-986E-AE42-8196-D016542874E4}"/>
              </a:ext>
            </a:extLst>
          </p:cNvPr>
          <p:cNvGrpSpPr>
            <a:grpSpLocks/>
          </p:cNvGrpSpPr>
          <p:nvPr/>
        </p:nvGrpSpPr>
        <p:grpSpPr bwMode="auto">
          <a:xfrm>
            <a:off x="533400" y="4487863"/>
            <a:ext cx="4464050" cy="2293937"/>
            <a:chOff x="1066800" y="4488215"/>
            <a:chExt cx="4464715" cy="2293585"/>
          </a:xfrm>
        </p:grpSpPr>
        <p:pic>
          <p:nvPicPr>
            <p:cNvPr id="39941" name="Picture 4">
              <a:extLst>
                <a:ext uri="{FF2B5EF4-FFF2-40B4-BE49-F238E27FC236}">
                  <a16:creationId xmlns:a16="http://schemas.microsoft.com/office/drawing/2014/main" id="{D388EC7E-5636-D145-8771-77DF3EF659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4488215"/>
              <a:ext cx="4038600" cy="2293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Rectangle 5">
              <a:extLst>
                <a:ext uri="{FF2B5EF4-FFF2-40B4-BE49-F238E27FC236}">
                  <a16:creationId xmlns:a16="http://schemas.microsoft.com/office/drawing/2014/main" id="{372DDD38-B87D-6846-A9CB-79E9658FD588}"/>
                </a:ext>
              </a:extLst>
            </p:cNvPr>
            <p:cNvSpPr>
              <a:spLocks noChangeArrowheads="1"/>
            </p:cNvSpPr>
            <p:nvPr/>
          </p:nvSpPr>
          <p:spPr bwMode="auto">
            <a:xfrm>
              <a:off x="1066800" y="5334000"/>
              <a:ext cx="30480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3" name="Rectangle 6">
              <a:extLst>
                <a:ext uri="{FF2B5EF4-FFF2-40B4-BE49-F238E27FC236}">
                  <a16:creationId xmlns:a16="http://schemas.microsoft.com/office/drawing/2014/main" id="{281849A9-865D-2B44-A492-C440241C15C5}"/>
                </a:ext>
              </a:extLst>
            </p:cNvPr>
            <p:cNvSpPr>
              <a:spLocks noChangeArrowheads="1"/>
            </p:cNvSpPr>
            <p:nvPr/>
          </p:nvSpPr>
          <p:spPr bwMode="auto">
            <a:xfrm>
              <a:off x="2481820" y="4865943"/>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4" name="Rectangle 7">
              <a:extLst>
                <a:ext uri="{FF2B5EF4-FFF2-40B4-BE49-F238E27FC236}">
                  <a16:creationId xmlns:a16="http://schemas.microsoft.com/office/drawing/2014/main" id="{E2223462-D827-E34C-B56A-339A945DE5E4}"/>
                </a:ext>
              </a:extLst>
            </p:cNvPr>
            <p:cNvSpPr>
              <a:spLocks noChangeArrowheads="1"/>
            </p:cNvSpPr>
            <p:nvPr/>
          </p:nvSpPr>
          <p:spPr bwMode="auto">
            <a:xfrm>
              <a:off x="2974163" y="4788686"/>
              <a:ext cx="383906" cy="333869"/>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39945" name="Rectangle 8">
              <a:extLst>
                <a:ext uri="{FF2B5EF4-FFF2-40B4-BE49-F238E27FC236}">
                  <a16:creationId xmlns:a16="http://schemas.microsoft.com/office/drawing/2014/main" id="{7C6C4D24-BDF0-164B-B69F-8B8885117B96}"/>
                </a:ext>
              </a:extLst>
            </p:cNvPr>
            <p:cNvSpPr>
              <a:spLocks noChangeArrowheads="1"/>
            </p:cNvSpPr>
            <p:nvPr/>
          </p:nvSpPr>
          <p:spPr bwMode="auto">
            <a:xfrm>
              <a:off x="5268655" y="5943601"/>
              <a:ext cx="262860" cy="2286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grpSp>
      <p:sp>
        <p:nvSpPr>
          <p:cNvPr id="39940" name="TextBox 10">
            <a:extLst>
              <a:ext uri="{FF2B5EF4-FFF2-40B4-BE49-F238E27FC236}">
                <a16:creationId xmlns:a16="http://schemas.microsoft.com/office/drawing/2014/main" id="{49EC98D7-990E-E845-AC18-1A105D528FF4}"/>
              </a:ext>
            </a:extLst>
          </p:cNvPr>
          <p:cNvSpPr txBox="1">
            <a:spLocks noChangeArrowheads="1"/>
          </p:cNvSpPr>
          <p:nvPr/>
        </p:nvSpPr>
        <p:spPr bwMode="auto">
          <a:xfrm>
            <a:off x="5029200" y="4876800"/>
            <a:ext cx="3775075"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a:t>
            </a:r>
            <a:r>
              <a:rPr lang="en-US" altLang="ja-JP">
                <a:solidFill>
                  <a:srgbClr val="FF0000"/>
                </a:solidFill>
              </a:rPr>
              <a:t>RWG</a:t>
            </a:r>
            <a:r>
              <a:rPr lang="en-US" altLang="en-US"/>
              <a:t>”</a:t>
            </a:r>
            <a:r>
              <a:rPr lang="en-US" altLang="ja-JP"/>
              <a:t> basis (1982):</a:t>
            </a:r>
          </a:p>
          <a:p>
            <a:endParaRPr lang="en-US" altLang="en-US"/>
          </a:p>
          <a:p>
            <a:r>
              <a:rPr lang="en-US" altLang="en-US"/>
              <a:t>vector-valued </a:t>
            </a:r>
            <a:r>
              <a:rPr lang="en-US" altLang="en-US" b="1"/>
              <a:t>b</a:t>
            </a:r>
            <a:r>
              <a:rPr lang="en-US" altLang="en-US" i="1" baseline="-25000"/>
              <a:t>n</a:t>
            </a:r>
            <a:r>
              <a:rPr lang="en-US" altLang="en-US"/>
              <a:t> defined</a:t>
            </a:r>
          </a:p>
          <a:p>
            <a:r>
              <a:rPr lang="en-US" altLang="en-US"/>
              <a:t>on </a:t>
            </a:r>
            <a:r>
              <a:rPr lang="en-US" altLang="en-US" i="1">
                <a:solidFill>
                  <a:srgbClr val="FF0000"/>
                </a:solidFill>
              </a:rPr>
              <a:t>pairs</a:t>
            </a:r>
            <a:r>
              <a:rPr lang="en-US" altLang="en-US">
                <a:solidFill>
                  <a:srgbClr val="FF0000"/>
                </a:solidFill>
              </a:rPr>
              <a:t> of adjacent triangles</a:t>
            </a:r>
          </a:p>
          <a:p>
            <a:r>
              <a:rPr lang="en-US" altLang="en-US"/>
              <a:t>via degree-1 polynomials</a:t>
            </a:r>
          </a:p>
        </p:txBody>
      </p:sp>
    </p:spTree>
    <p:extLst>
      <p:ext uri="{BB962C8B-B14F-4D97-AF65-F5344CB8AC3E}">
        <p14:creationId xmlns:p14="http://schemas.microsoft.com/office/powerpoint/2010/main" val="2055083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10">
            <a:extLst>
              <a:ext uri="{FF2B5EF4-FFF2-40B4-BE49-F238E27FC236}">
                <a16:creationId xmlns:a16="http://schemas.microsoft.com/office/drawing/2014/main" id="{E9D9EC85-C6C3-CF4A-BD0D-0235DF97C3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48200"/>
            <a:ext cx="2973388"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61312E07-D3C9-114C-A73E-4E7BB95AD9E0}"/>
              </a:ext>
            </a:extLst>
          </p:cNvPr>
          <p:cNvSpPr>
            <a:spLocks noGrp="1"/>
          </p:cNvSpPr>
          <p:nvPr>
            <p:ph type="title"/>
          </p:nvPr>
        </p:nvSpPr>
        <p:spPr>
          <a:xfrm>
            <a:off x="762000" y="0"/>
            <a:ext cx="7772400" cy="909638"/>
          </a:xfrm>
        </p:spPr>
        <p:txBody>
          <a:bodyPr/>
          <a:lstStyle/>
          <a:p>
            <a:pPr>
              <a:defRPr/>
            </a:pPr>
            <a:r>
              <a:rPr lang="en-US" dirty="0"/>
              <a:t>BEM strengths</a:t>
            </a:r>
          </a:p>
        </p:txBody>
      </p:sp>
      <p:sp>
        <p:nvSpPr>
          <p:cNvPr id="40963" name="TextBox 2">
            <a:extLst>
              <a:ext uri="{FF2B5EF4-FFF2-40B4-BE49-F238E27FC236}">
                <a16:creationId xmlns:a16="http://schemas.microsoft.com/office/drawing/2014/main" id="{751C0DB4-4FE8-8543-B8B0-AE134C0064FE}"/>
              </a:ext>
            </a:extLst>
          </p:cNvPr>
          <p:cNvSpPr txBox="1">
            <a:spLocks noChangeArrowheads="1"/>
          </p:cNvSpPr>
          <p:nvPr/>
        </p:nvSpPr>
        <p:spPr bwMode="auto">
          <a:xfrm>
            <a:off x="685800" y="681038"/>
            <a:ext cx="79644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especially small surface areas in a large (many-λ) volume, e.g.:</a:t>
            </a:r>
          </a:p>
        </p:txBody>
      </p:sp>
      <p:pic>
        <p:nvPicPr>
          <p:cNvPr id="40964" name="Picture 3">
            <a:extLst>
              <a:ext uri="{FF2B5EF4-FFF2-40B4-BE49-F238E27FC236}">
                <a16:creationId xmlns:a16="http://schemas.microsoft.com/office/drawing/2014/main" id="{921FC731-E667-6B4F-857F-ACECF0953C5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667000"/>
            <a:ext cx="3068638" cy="370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5" name="TextBox 4">
            <a:extLst>
              <a:ext uri="{FF2B5EF4-FFF2-40B4-BE49-F238E27FC236}">
                <a16:creationId xmlns:a16="http://schemas.microsoft.com/office/drawing/2014/main" id="{9D745393-0F8B-4143-8926-938AAA9E69F7}"/>
              </a:ext>
            </a:extLst>
          </p:cNvPr>
          <p:cNvSpPr txBox="1">
            <a:spLocks noChangeArrowheads="1"/>
          </p:cNvSpPr>
          <p:nvPr/>
        </p:nvSpPr>
        <p:spPr bwMode="auto">
          <a:xfrm>
            <a:off x="417513" y="6369050"/>
            <a:ext cx="2401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600"/>
              <a:t>[ Johannes Feist, Harvard ]</a:t>
            </a:r>
          </a:p>
        </p:txBody>
      </p:sp>
      <p:sp>
        <p:nvSpPr>
          <p:cNvPr id="40966" name="TextBox 5">
            <a:extLst>
              <a:ext uri="{FF2B5EF4-FFF2-40B4-BE49-F238E27FC236}">
                <a16:creationId xmlns:a16="http://schemas.microsoft.com/office/drawing/2014/main" id="{963B295E-430A-E344-8DCD-196362DBD363}"/>
              </a:ext>
            </a:extLst>
          </p:cNvPr>
          <p:cNvSpPr txBox="1">
            <a:spLocks noChangeArrowheads="1"/>
          </p:cNvSpPr>
          <p:nvPr/>
        </p:nvSpPr>
        <p:spPr bwMode="auto">
          <a:xfrm>
            <a:off x="1981200" y="5105400"/>
            <a:ext cx="11080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silver</a:t>
            </a:r>
          </a:p>
          <a:p>
            <a:r>
              <a:rPr lang="en-US" altLang="en-US"/>
              <a:t>nanotip</a:t>
            </a:r>
          </a:p>
        </p:txBody>
      </p:sp>
      <p:sp>
        <p:nvSpPr>
          <p:cNvPr id="40967" name="TextBox 6">
            <a:extLst>
              <a:ext uri="{FF2B5EF4-FFF2-40B4-BE49-F238E27FC236}">
                <a16:creationId xmlns:a16="http://schemas.microsoft.com/office/drawing/2014/main" id="{F0C92FDA-A2A3-6F43-83D8-A58D0BBD82F7}"/>
              </a:ext>
            </a:extLst>
          </p:cNvPr>
          <p:cNvSpPr txBox="1">
            <a:spLocks noChangeArrowheads="1"/>
          </p:cNvSpPr>
          <p:nvPr/>
        </p:nvSpPr>
        <p:spPr bwMode="auto">
          <a:xfrm>
            <a:off x="228600" y="1752600"/>
            <a:ext cx="34925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surface plasmons </a:t>
            </a:r>
            <a:r>
              <a:rPr lang="en-US" altLang="en-US"/>
              <a:t>(metals):</a:t>
            </a:r>
          </a:p>
          <a:p>
            <a:r>
              <a:rPr lang="en-US" altLang="en-US"/>
              <a:t>extremely sub-λ fields</a:t>
            </a:r>
          </a:p>
        </p:txBody>
      </p:sp>
      <p:pic>
        <p:nvPicPr>
          <p:cNvPr id="40968" name="Picture 7">
            <a:extLst>
              <a:ext uri="{FF2B5EF4-FFF2-40B4-BE49-F238E27FC236}">
                <a16:creationId xmlns:a16="http://schemas.microsoft.com/office/drawing/2014/main" id="{E9F0E339-9F98-434C-89DE-73C0CF3B27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668463"/>
            <a:ext cx="4267200" cy="28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9" name="Rectangle 8">
            <a:extLst>
              <a:ext uri="{FF2B5EF4-FFF2-40B4-BE49-F238E27FC236}">
                <a16:creationId xmlns:a16="http://schemas.microsoft.com/office/drawing/2014/main" id="{55AED6CA-1210-2C41-8ACB-8209379574F6}"/>
              </a:ext>
            </a:extLst>
          </p:cNvPr>
          <p:cNvSpPr>
            <a:spLocks noChangeArrowheads="1"/>
          </p:cNvSpPr>
          <p:nvPr/>
        </p:nvSpPr>
        <p:spPr bwMode="auto">
          <a:xfrm>
            <a:off x="4800600" y="1828800"/>
            <a:ext cx="2057400" cy="381000"/>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40970" name="TextBox 9">
            <a:extLst>
              <a:ext uri="{FF2B5EF4-FFF2-40B4-BE49-F238E27FC236}">
                <a16:creationId xmlns:a16="http://schemas.microsoft.com/office/drawing/2014/main" id="{E3261D69-CA5D-5B49-9B8C-8CAE81D10232}"/>
              </a:ext>
            </a:extLst>
          </p:cNvPr>
          <p:cNvSpPr txBox="1">
            <a:spLocks noChangeArrowheads="1"/>
          </p:cNvSpPr>
          <p:nvPr/>
        </p:nvSpPr>
        <p:spPr bwMode="auto">
          <a:xfrm>
            <a:off x="4343400" y="1295400"/>
            <a:ext cx="2697163"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complex impedance</a:t>
            </a:r>
          </a:p>
          <a:p>
            <a:r>
              <a:rPr lang="en-US" altLang="en-US"/>
              <a:t>of passive structures</a:t>
            </a:r>
          </a:p>
        </p:txBody>
      </p:sp>
      <p:sp>
        <p:nvSpPr>
          <p:cNvPr id="40971" name="TextBox 11">
            <a:extLst>
              <a:ext uri="{FF2B5EF4-FFF2-40B4-BE49-F238E27FC236}">
                <a16:creationId xmlns:a16="http://schemas.microsoft.com/office/drawing/2014/main" id="{819F9B74-FA30-8641-8FE3-5A02954B3D0F}"/>
              </a:ext>
            </a:extLst>
          </p:cNvPr>
          <p:cNvSpPr txBox="1">
            <a:spLocks noChangeArrowheads="1"/>
          </p:cNvSpPr>
          <p:nvPr/>
        </p:nvSpPr>
        <p:spPr bwMode="auto">
          <a:xfrm>
            <a:off x="4114800" y="6248400"/>
            <a:ext cx="2287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1800"/>
              <a:t>[ Llatser </a:t>
            </a:r>
            <a:r>
              <a:rPr lang="en-US" altLang="en-US" sz="1800" i="1"/>
              <a:t>et al.</a:t>
            </a:r>
            <a:r>
              <a:rPr lang="en-US" altLang="en-US" sz="1800"/>
              <a:t> (2012) ]</a:t>
            </a:r>
          </a:p>
        </p:txBody>
      </p:sp>
      <p:sp>
        <p:nvSpPr>
          <p:cNvPr id="40972" name="TextBox 12">
            <a:extLst>
              <a:ext uri="{FF2B5EF4-FFF2-40B4-BE49-F238E27FC236}">
                <a16:creationId xmlns:a16="http://schemas.microsoft.com/office/drawing/2014/main" id="{1B94FC3B-4E36-E94E-B762-72479516803D}"/>
              </a:ext>
            </a:extLst>
          </p:cNvPr>
          <p:cNvSpPr txBox="1">
            <a:spLocks noChangeArrowheads="1"/>
          </p:cNvSpPr>
          <p:nvPr/>
        </p:nvSpPr>
        <p:spPr bwMode="auto">
          <a:xfrm>
            <a:off x="6248400" y="4876800"/>
            <a:ext cx="2919413"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0000FF"/>
                </a:solidFill>
              </a:rPr>
              <a:t>Graphene</a:t>
            </a:r>
          </a:p>
          <a:p>
            <a:r>
              <a:rPr lang="en-US" altLang="en-US"/>
              <a:t>~ delta-function</a:t>
            </a:r>
          </a:p>
          <a:p>
            <a:r>
              <a:rPr lang="en-US" altLang="en-US"/>
              <a:t>   surface conductivity</a:t>
            </a:r>
          </a:p>
          <a:p>
            <a:r>
              <a:rPr lang="en-US" altLang="en-US"/>
              <a:t>= jump discontinuity</a:t>
            </a:r>
          </a:p>
          <a:p>
            <a:r>
              <a:rPr lang="en-US" altLang="en-US"/>
              <a:t>     (~ </a:t>
            </a:r>
            <a:r>
              <a:rPr lang="en-US" altLang="en-US" b="1"/>
              <a:t>E) </a:t>
            </a:r>
            <a:r>
              <a:rPr lang="en-US" altLang="en-US"/>
              <a:t>in </a:t>
            </a:r>
            <a:r>
              <a:rPr lang="en-US" altLang="en-US" b="1"/>
              <a:t>H</a:t>
            </a:r>
            <a:r>
              <a:rPr lang="en-US" altLang="en-US"/>
              <a:t> field</a:t>
            </a:r>
          </a:p>
        </p:txBody>
      </p:sp>
    </p:spTree>
    <p:extLst>
      <p:ext uri="{BB962C8B-B14F-4D97-AF65-F5344CB8AC3E}">
        <p14:creationId xmlns:p14="http://schemas.microsoft.com/office/powerpoint/2010/main" val="11692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6291E4DB-5A20-7D47-B384-A7C891E25D1E}"/>
              </a:ext>
            </a:extLst>
          </p:cNvPr>
          <p:cNvSpPr>
            <a:spLocks noGrp="1" noChangeArrowheads="1"/>
          </p:cNvSpPr>
          <p:nvPr>
            <p:ph type="title"/>
          </p:nvPr>
        </p:nvSpPr>
        <p:spPr>
          <a:xfrm>
            <a:off x="685800" y="228600"/>
            <a:ext cx="7772400" cy="1143000"/>
          </a:xfrm>
        </p:spPr>
        <p:txBody>
          <a:bodyPr/>
          <a:lstStyle/>
          <a:p>
            <a:pPr eaLnBrk="1" hangingPunct="1">
              <a:defRPr/>
            </a:pPr>
            <a:r>
              <a:rPr lang="en-US">
                <a:cs typeface="+mj-cs"/>
              </a:rPr>
              <a:t>A few lessons of history</a:t>
            </a:r>
          </a:p>
        </p:txBody>
      </p:sp>
      <p:sp>
        <p:nvSpPr>
          <p:cNvPr id="10243" name="Rectangle 3">
            <a:extLst>
              <a:ext uri="{FF2B5EF4-FFF2-40B4-BE49-F238E27FC236}">
                <a16:creationId xmlns:a16="http://schemas.microsoft.com/office/drawing/2014/main" id="{948A49FB-8792-2A47-B429-3D514DC3E8D6}"/>
              </a:ext>
            </a:extLst>
          </p:cNvPr>
          <p:cNvSpPr>
            <a:spLocks noGrp="1" noChangeArrowheads="1"/>
          </p:cNvSpPr>
          <p:nvPr>
            <p:ph type="body" idx="1"/>
          </p:nvPr>
        </p:nvSpPr>
        <p:spPr>
          <a:xfrm>
            <a:off x="685800" y="1295400"/>
            <a:ext cx="8001000" cy="4114800"/>
          </a:xfrm>
        </p:spPr>
        <p:txBody>
          <a:bodyPr/>
          <a:lstStyle/>
          <a:p>
            <a:pPr eaLnBrk="1" hangingPunct="1">
              <a:lnSpc>
                <a:spcPct val="90000"/>
              </a:lnSpc>
            </a:pPr>
            <a:r>
              <a:rPr lang="en-US" altLang="en-US" sz="2400" dirty="0">
                <a:solidFill>
                  <a:srgbClr val="FF0000"/>
                </a:solidFill>
              </a:rPr>
              <a:t>All approaches still in widespread use</a:t>
            </a:r>
            <a:endParaRPr lang="en-US" altLang="en-US" sz="2400" dirty="0"/>
          </a:p>
          <a:p>
            <a:pPr lvl="1" eaLnBrk="1" hangingPunct="1">
              <a:lnSpc>
                <a:spcPct val="90000"/>
              </a:lnSpc>
            </a:pPr>
            <a:r>
              <a:rPr lang="en-US" altLang="en-US" sz="2000" dirty="0"/>
              <a:t>brute force methods in 90%+ of papers, typically the first resort to see what happens in a new geometry</a:t>
            </a:r>
          </a:p>
          <a:p>
            <a:pPr lvl="1" eaLnBrk="1" hangingPunct="1">
              <a:lnSpc>
                <a:spcPct val="90000"/>
              </a:lnSpc>
            </a:pPr>
            <a:r>
              <a:rPr lang="en-US" altLang="en-US" sz="2000" dirty="0"/>
              <a:t>geometry-specific spectral methods still popular, especially when particular geometry of special interest</a:t>
            </a:r>
          </a:p>
          <a:p>
            <a:pPr lvl="1" eaLnBrk="1" hangingPunct="1">
              <a:lnSpc>
                <a:spcPct val="90000"/>
              </a:lnSpc>
            </a:pPr>
            <a:r>
              <a:rPr lang="en-US" altLang="en-US" sz="2000" dirty="0"/>
              <a:t>analytical techniques used less to solve new geometries than to prove theorems, treat small perturbations, etc.</a:t>
            </a:r>
          </a:p>
          <a:p>
            <a:pPr eaLnBrk="1" hangingPunct="1">
              <a:lnSpc>
                <a:spcPct val="90000"/>
              </a:lnSpc>
            </a:pPr>
            <a:r>
              <a:rPr lang="en-US" altLang="en-US" sz="2400" dirty="0">
                <a:solidFill>
                  <a:srgbClr val="FF0000"/>
                </a:solidFill>
              </a:rPr>
              <a:t>No single numerical method has </a:t>
            </a:r>
            <a:r>
              <a:rPr lang="en-US" altLang="en-US" sz="2400" dirty="0">
                <a:solidFill>
                  <a:srgbClr val="FF0000"/>
                </a:solidFill>
                <a:latin typeface="Arial" panose="020B0604020202020204" pitchFamily="34" charset="0"/>
              </a:rPr>
              <a:t>“</a:t>
            </a:r>
            <a:r>
              <a:rPr lang="en-US" altLang="ja-JP" sz="2400" dirty="0">
                <a:solidFill>
                  <a:srgbClr val="FF0000"/>
                </a:solidFill>
              </a:rPr>
              <a:t>won</a:t>
            </a:r>
            <a:r>
              <a:rPr lang="en-US" altLang="ja-JP" sz="2400" dirty="0">
                <a:solidFill>
                  <a:srgbClr val="FF0000"/>
                </a:solidFill>
                <a:latin typeface="Arial" panose="020B0604020202020204" pitchFamily="34" charset="0"/>
              </a:rPr>
              <a:t>”</a:t>
            </a:r>
            <a:r>
              <a:rPr lang="en-US" altLang="ja-JP" sz="2400" dirty="0"/>
              <a:t> in general</a:t>
            </a:r>
          </a:p>
          <a:p>
            <a:pPr lvl="1" eaLnBrk="1" hangingPunct="1">
              <a:lnSpc>
                <a:spcPct val="90000"/>
              </a:lnSpc>
            </a:pPr>
            <a:r>
              <a:rPr lang="en-US" altLang="en-US" sz="2000" dirty="0">
                <a:solidFill>
                  <a:schemeClr val="accent2"/>
                </a:solidFill>
              </a:rPr>
              <a:t>each has strengths and weaknesses</a:t>
            </a:r>
            <a:r>
              <a:rPr lang="en-US" altLang="en-US" sz="2000" dirty="0"/>
              <a:t>, e.g. tradeoff between simplicity/generalizability and performance/scalability</a:t>
            </a:r>
          </a:p>
          <a:p>
            <a:pPr lvl="1" eaLnBrk="1" hangingPunct="1">
              <a:lnSpc>
                <a:spcPct val="90000"/>
              </a:lnSpc>
            </a:pPr>
            <a:r>
              <a:rPr lang="en-US" altLang="en-US" sz="2000" dirty="0"/>
              <a:t>very mature/standardized problems (e.g. capacitance extraction) use increasingly sophisticated methods (e.g. BEM), research fields (e.g. </a:t>
            </a:r>
            <a:r>
              <a:rPr lang="en-US" altLang="en-US" sz="2000" dirty="0" err="1"/>
              <a:t>nanophotonics</a:t>
            </a:r>
            <a:r>
              <a:rPr lang="en-US" altLang="en-US" sz="2000" dirty="0"/>
              <a:t>) tend to use simpler methods that are easier to modify (e.g. FDTD)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a:extLst>
              <a:ext uri="{FF2B5EF4-FFF2-40B4-BE49-F238E27FC236}">
                <a16:creationId xmlns:a16="http://schemas.microsoft.com/office/drawing/2014/main" id="{293D5B75-2B3C-1041-80B2-7FC1E72492BF}"/>
              </a:ext>
            </a:extLst>
          </p:cNvPr>
          <p:cNvSpPr>
            <a:spLocks noGrp="1"/>
          </p:cNvSpPr>
          <p:nvPr>
            <p:ph type="title"/>
          </p:nvPr>
        </p:nvSpPr>
        <p:spPr>
          <a:xfrm>
            <a:off x="685800" y="76200"/>
            <a:ext cx="7772400" cy="1143000"/>
          </a:xfrm>
        </p:spPr>
        <p:txBody>
          <a:bodyPr/>
          <a:lstStyle/>
          <a:p>
            <a:pPr>
              <a:defRPr/>
            </a:pPr>
            <a:r>
              <a:rPr lang="en-US"/>
              <a:t>The bad news of BEM</a:t>
            </a:r>
          </a:p>
        </p:txBody>
      </p:sp>
      <p:graphicFrame>
        <p:nvGraphicFramePr>
          <p:cNvPr id="41986" name="Object 2">
            <a:extLst>
              <a:ext uri="{FF2B5EF4-FFF2-40B4-BE49-F238E27FC236}">
                <a16:creationId xmlns:a16="http://schemas.microsoft.com/office/drawing/2014/main" id="{08D67817-24A1-9641-BED5-8320368C9618}"/>
              </a:ext>
            </a:extLst>
          </p:cNvPr>
          <p:cNvGraphicFramePr>
            <a:graphicFrameLocks noChangeAspect="1"/>
          </p:cNvGraphicFramePr>
          <p:nvPr/>
        </p:nvGraphicFramePr>
        <p:xfrm>
          <a:off x="3352800" y="2144713"/>
          <a:ext cx="5072063" cy="674687"/>
        </p:xfrm>
        <a:graphic>
          <a:graphicData uri="http://schemas.openxmlformats.org/presentationml/2006/ole">
            <mc:AlternateContent xmlns:mc="http://schemas.openxmlformats.org/markup-compatibility/2006">
              <mc:Choice xmlns:v="urn:schemas-microsoft-com:vml" Requires="v">
                <p:oleObj spid="_x0000_s152595" name="Equation" r:id="rId3" imgW="1149350" imgH="152400" progId="Equation.3">
                  <p:embed/>
                </p:oleObj>
              </mc:Choice>
              <mc:Fallback>
                <p:oleObj name="Equation" r:id="rId3" imgW="1149350" imgH="152400" progId="Equation.3">
                  <p:embed/>
                  <p:pic>
                    <p:nvPicPr>
                      <p:cNvPr id="41986" name="Object 2">
                        <a:extLst>
                          <a:ext uri="{FF2B5EF4-FFF2-40B4-BE49-F238E27FC236}">
                            <a16:creationId xmlns:a16="http://schemas.microsoft.com/office/drawing/2014/main" id="{08D67817-24A1-9641-BED5-8320368C96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2144713"/>
                        <a:ext cx="5072063" cy="67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7" name="TextBox 3">
            <a:extLst>
              <a:ext uri="{FF2B5EF4-FFF2-40B4-BE49-F238E27FC236}">
                <a16:creationId xmlns:a16="http://schemas.microsoft.com/office/drawing/2014/main" id="{333289A1-448E-D34A-B64D-71E07C1356C0}"/>
              </a:ext>
            </a:extLst>
          </p:cNvPr>
          <p:cNvSpPr txBox="1">
            <a:spLocks noChangeArrowheads="1"/>
          </p:cNvSpPr>
          <p:nvPr/>
        </p:nvSpPr>
        <p:spPr bwMode="auto">
          <a:xfrm>
            <a:off x="533400" y="1138238"/>
            <a:ext cx="8470900" cy="526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 well-suited for nonlinear, time-varying, or</a:t>
            </a:r>
          </a:p>
          <a:p>
            <a:r>
              <a:rPr lang="en-US" altLang="en-US"/>
              <a:t>	non-piecewise-constant media</a:t>
            </a:r>
          </a:p>
          <a:p>
            <a:endParaRPr lang="en-US" altLang="en-US"/>
          </a:p>
          <a:p>
            <a:r>
              <a:rPr lang="en-US" altLang="en-US"/>
              <a:t>• BEM system matrix</a:t>
            </a:r>
          </a:p>
          <a:p>
            <a:endParaRPr lang="en-US" altLang="en-US"/>
          </a:p>
          <a:p>
            <a:r>
              <a:rPr lang="en-US" altLang="en-US"/>
              <a:t>	— </a:t>
            </a:r>
            <a:r>
              <a:rPr lang="en-US" altLang="en-US" i="1">
                <a:solidFill>
                  <a:srgbClr val="FF0000"/>
                </a:solidFill>
              </a:rPr>
              <a:t>singular</a:t>
            </a:r>
            <a:r>
              <a:rPr lang="en-US" altLang="en-US">
                <a:solidFill>
                  <a:srgbClr val="FF0000"/>
                </a:solidFill>
              </a:rPr>
              <a:t> integrals </a:t>
            </a:r>
            <a:r>
              <a:rPr lang="en-US" altLang="en-US"/>
              <a:t>for overlapping </a:t>
            </a:r>
            <a:r>
              <a:rPr lang="en-US" altLang="en-US" b="1"/>
              <a:t>b</a:t>
            </a:r>
            <a:r>
              <a:rPr lang="en-US" altLang="en-US" i="1" baseline="-25000"/>
              <a:t>m</a:t>
            </a:r>
            <a:r>
              <a:rPr lang="en-US" altLang="en-US"/>
              <a:t>, </a:t>
            </a:r>
            <a:r>
              <a:rPr lang="en-US" altLang="en-US" b="1"/>
              <a:t>b</a:t>
            </a:r>
            <a:r>
              <a:rPr lang="en-US" altLang="en-US" i="1" baseline="-25000"/>
              <a:t>n</a:t>
            </a:r>
          </a:p>
          <a:p>
            <a:r>
              <a:rPr lang="en-US" altLang="en-US" i="1" baseline="-25000"/>
              <a:t>		</a:t>
            </a:r>
            <a:r>
              <a:rPr lang="en-US" altLang="en-US"/>
              <a:t>…special numerical integration techniques</a:t>
            </a:r>
          </a:p>
          <a:p>
            <a:r>
              <a:rPr lang="en-US" altLang="en-US"/>
              <a:t>	— </a:t>
            </a:r>
            <a:r>
              <a:rPr lang="en-US" altLang="en-US" i="1"/>
              <a:t>M</a:t>
            </a:r>
            <a:r>
              <a:rPr lang="en-US" altLang="en-US"/>
              <a:t> is </a:t>
            </a:r>
            <a:r>
              <a:rPr lang="en-US" altLang="en-US" i="1">
                <a:solidFill>
                  <a:srgbClr val="FF0000"/>
                </a:solidFill>
              </a:rPr>
              <a:t>not sparse</a:t>
            </a:r>
            <a:r>
              <a:rPr lang="en-US" altLang="en-US"/>
              <a:t>, but:</a:t>
            </a:r>
            <a:endParaRPr lang="en-US" altLang="en-US" i="1"/>
          </a:p>
          <a:p>
            <a:r>
              <a:rPr lang="en-US" altLang="en-US" i="1"/>
              <a:t>		</a:t>
            </a:r>
            <a:r>
              <a:rPr lang="en-US" altLang="en-US"/>
              <a:t>often </a:t>
            </a:r>
            <a:r>
              <a:rPr lang="en-US" altLang="en-US">
                <a:solidFill>
                  <a:srgbClr val="0000FF"/>
                </a:solidFill>
              </a:rPr>
              <a:t>small enough for dense </a:t>
            </a:r>
            <a:r>
              <a:rPr lang="en-US" altLang="en-US"/>
              <a:t>solvers (≲ 10</a:t>
            </a:r>
            <a:r>
              <a:rPr lang="en-US" altLang="en-US" baseline="30000"/>
              <a:t>4</a:t>
            </a:r>
            <a:r>
              <a:rPr lang="en-US" altLang="en-US"/>
              <a:t>×10</a:t>
            </a:r>
            <a:r>
              <a:rPr lang="en-US" altLang="en-US" baseline="30000"/>
              <a:t>4</a:t>
            </a:r>
            <a:r>
              <a:rPr lang="en-US" altLang="en-US"/>
              <a:t>) </a:t>
            </a:r>
          </a:p>
          <a:p>
            <a:r>
              <a:rPr lang="en-US" altLang="en-US"/>
              <a:t>		+ “fast solvers:” approximate sparse factorizations</a:t>
            </a:r>
          </a:p>
          <a:p>
            <a:r>
              <a:rPr lang="en-US" altLang="en-US"/>
              <a:t>					(fast multipole method, etc.)</a:t>
            </a:r>
          </a:p>
          <a:p>
            <a:r>
              <a:rPr lang="en-US" altLang="en-US"/>
              <a:t>	— </a:t>
            </a:r>
            <a:r>
              <a:rPr lang="en-US" altLang="en-US">
                <a:solidFill>
                  <a:srgbClr val="FF0000"/>
                </a:solidFill>
              </a:rPr>
              <a:t>lots of work every time you change Γ</a:t>
            </a:r>
            <a:r>
              <a:rPr lang="en-US" altLang="en-US"/>
              <a:t> </a:t>
            </a:r>
          </a:p>
          <a:p>
            <a:r>
              <a:rPr lang="en-US" altLang="en-US"/>
              <a:t>		(e.g. 3d vs. 2d, periodic boundaries, anisotropic, …)</a:t>
            </a:r>
          </a:p>
          <a:p>
            <a:r>
              <a:rPr lang="en-US" altLang="en-US"/>
              <a:t>		</a:t>
            </a:r>
            <a:r>
              <a:rPr lang="en-US" altLang="en-US">
                <a:solidFill>
                  <a:srgbClr val="0000FF"/>
                </a:solidFill>
              </a:rPr>
              <a:t>… but independent of geometry</a:t>
            </a:r>
          </a:p>
        </p:txBody>
      </p:sp>
    </p:spTree>
    <p:extLst>
      <p:ext uri="{BB962C8B-B14F-4D97-AF65-F5344CB8AC3E}">
        <p14:creationId xmlns:p14="http://schemas.microsoft.com/office/powerpoint/2010/main" val="38880946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F23F4665-AF4F-D944-80C1-E4BC914301D8}"/>
              </a:ext>
            </a:extLst>
          </p:cNvPr>
          <p:cNvSpPr>
            <a:spLocks noGrp="1"/>
          </p:cNvSpPr>
          <p:nvPr>
            <p:ph type="title"/>
          </p:nvPr>
        </p:nvSpPr>
        <p:spPr>
          <a:xfrm>
            <a:off x="228600" y="609600"/>
            <a:ext cx="8686800" cy="1143000"/>
          </a:xfrm>
        </p:spPr>
        <p:txBody>
          <a:bodyPr/>
          <a:lstStyle/>
          <a:p>
            <a:r>
              <a:rPr lang="en-US" altLang="en-US" sz="3600"/>
              <a:t>The good news of BEM:</a:t>
            </a:r>
            <a:br>
              <a:rPr lang="en-US" altLang="en-US"/>
            </a:br>
            <a:r>
              <a:rPr lang="en-US" altLang="en-US">
                <a:solidFill>
                  <a:srgbClr val="0000FF"/>
                </a:solidFill>
              </a:rPr>
              <a:t>You don’t have to write it yourself</a:t>
            </a:r>
          </a:p>
        </p:txBody>
      </p:sp>
      <p:sp>
        <p:nvSpPr>
          <p:cNvPr id="43010" name="TextBox 3">
            <a:extLst>
              <a:ext uri="{FF2B5EF4-FFF2-40B4-BE49-F238E27FC236}">
                <a16:creationId xmlns:a16="http://schemas.microsoft.com/office/drawing/2014/main" id="{2975C16B-5E00-534B-B238-19F97DFD60BE}"/>
              </a:ext>
            </a:extLst>
          </p:cNvPr>
          <p:cNvSpPr txBox="1">
            <a:spLocks noChangeArrowheads="1"/>
          </p:cNvSpPr>
          <p:nvPr/>
        </p:nvSpPr>
        <p:spPr bwMode="auto">
          <a:xfrm>
            <a:off x="838200" y="2743200"/>
            <a:ext cx="795178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Free software developed </a:t>
            </a:r>
            <a:r>
              <a:rPr lang="en-US" altLang="en-US">
                <a:solidFill>
                  <a:srgbClr val="0000FF"/>
                </a:solidFill>
              </a:rPr>
              <a:t>by Dr. Homer Reid</a:t>
            </a:r>
          </a:p>
          <a:p>
            <a:pPr algn="ctr"/>
            <a:r>
              <a:rPr lang="en-US" altLang="en-US"/>
              <a:t>	(collaboration with Prof. Jacob White @ MIT)</a:t>
            </a:r>
          </a:p>
          <a:p>
            <a:pPr algn="ctr"/>
            <a:endParaRPr lang="en-US" altLang="en-US"/>
          </a:p>
          <a:p>
            <a:pPr algn="ctr"/>
            <a:r>
              <a:rPr lang="en-US" altLang="en-US" sz="4000">
                <a:solidFill>
                  <a:srgbClr val="FF0000"/>
                </a:solidFill>
              </a:rPr>
              <a:t> 					   SCUFF-EM</a:t>
            </a:r>
            <a:endParaRPr lang="en-US" altLang="en-US" sz="4000">
              <a:solidFill>
                <a:srgbClr val="0000FF"/>
              </a:solidFill>
            </a:endParaRPr>
          </a:p>
        </p:txBody>
      </p:sp>
      <p:sp>
        <p:nvSpPr>
          <p:cNvPr id="43011" name="TextBox 3">
            <a:extLst>
              <a:ext uri="{FF2B5EF4-FFF2-40B4-BE49-F238E27FC236}">
                <a16:creationId xmlns:a16="http://schemas.microsoft.com/office/drawing/2014/main" id="{D97F24E0-A31D-8F4C-8F25-36549C0479D1}"/>
              </a:ext>
            </a:extLst>
          </p:cNvPr>
          <p:cNvSpPr txBox="1">
            <a:spLocks noChangeArrowheads="1"/>
          </p:cNvSpPr>
          <p:nvPr/>
        </p:nvSpPr>
        <p:spPr bwMode="auto">
          <a:xfrm>
            <a:off x="3663589" y="6324600"/>
            <a:ext cx="54804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0432FF"/>
                </a:solidFill>
              </a:rPr>
              <a:t>[ </a:t>
            </a:r>
            <a:r>
              <a:rPr lang="en-US" dirty="0">
                <a:solidFill>
                  <a:srgbClr val="0432FF"/>
                </a:solidFill>
                <a:hlinkClick r:id="rId2">
                  <a:extLst>
                    <a:ext uri="{A12FA001-AC4F-418D-AE19-62706E023703}">
                      <ahyp:hlinkClr xmlns:ahyp="http://schemas.microsoft.com/office/drawing/2018/hyperlinkcolor" val="tx"/>
                    </a:ext>
                  </a:extLst>
                </a:hlinkClick>
              </a:rPr>
              <a:t>https://github.com/HomerReid/scuff-em</a:t>
            </a:r>
            <a:r>
              <a:rPr lang="en-US" dirty="0">
                <a:solidFill>
                  <a:srgbClr val="0432FF"/>
                </a:solidFill>
              </a:rPr>
              <a:t> </a:t>
            </a:r>
            <a:r>
              <a:rPr lang="en-US" altLang="en-US" dirty="0">
                <a:solidFill>
                  <a:srgbClr val="0432FF"/>
                </a:solidFill>
              </a:rPr>
              <a:t>]</a:t>
            </a:r>
          </a:p>
        </p:txBody>
      </p:sp>
      <p:pic>
        <p:nvPicPr>
          <p:cNvPr id="43012" name="Picture 2">
            <a:extLst>
              <a:ext uri="{FF2B5EF4-FFF2-40B4-BE49-F238E27FC236}">
                <a16:creationId xmlns:a16="http://schemas.microsoft.com/office/drawing/2014/main" id="{46D17984-0EB6-2B4A-8D9E-7751CEC908D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0338" y="2362200"/>
            <a:ext cx="1820862"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1">
            <a:extLst>
              <a:ext uri="{FF2B5EF4-FFF2-40B4-BE49-F238E27FC236}">
                <a16:creationId xmlns:a16="http://schemas.microsoft.com/office/drawing/2014/main" id="{C18C63E8-907F-8D47-A335-979B385F8FB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3733800"/>
            <a:ext cx="310356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74871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2">
            <a:extLst>
              <a:ext uri="{FF2B5EF4-FFF2-40B4-BE49-F238E27FC236}">
                <a16:creationId xmlns:a16="http://schemas.microsoft.com/office/drawing/2014/main" id="{B5D82247-0807-004A-8669-461C93C699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457200"/>
            <a:ext cx="8229600" cy="474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Rectangle 3">
            <a:extLst>
              <a:ext uri="{FF2B5EF4-FFF2-40B4-BE49-F238E27FC236}">
                <a16:creationId xmlns:a16="http://schemas.microsoft.com/office/drawing/2014/main" id="{878A5E6D-9A0F-2B43-951A-6C26EBA96F6C}"/>
              </a:ext>
            </a:extLst>
          </p:cNvPr>
          <p:cNvSpPr>
            <a:spLocks noChangeArrowheads="1"/>
          </p:cNvSpPr>
          <p:nvPr/>
        </p:nvSpPr>
        <p:spPr bwMode="auto">
          <a:xfrm>
            <a:off x="1259708" y="5470237"/>
            <a:ext cx="677698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sz="3200" u="sng" dirty="0">
                <a:hlinkClick r:id="rId3">
                  <a:extLst>
                    <a:ext uri="{A12FA001-AC4F-418D-AE19-62706E023703}">
                      <ahyp:hlinkClr xmlns:ahyp="http://schemas.microsoft.com/office/drawing/2018/hyperlinkcolor" val="tx"/>
                    </a:ext>
                  </a:extLst>
                </a:hlinkClick>
              </a:rPr>
              <a:t>https://github.com/HomerReid/scuff-em</a:t>
            </a:r>
            <a:endParaRPr lang="en-US" altLang="en-US" sz="3200" u="sng" dirty="0"/>
          </a:p>
        </p:txBody>
      </p:sp>
    </p:spTree>
    <p:extLst>
      <p:ext uri="{BB962C8B-B14F-4D97-AF65-F5344CB8AC3E}">
        <p14:creationId xmlns:p14="http://schemas.microsoft.com/office/powerpoint/2010/main" val="3845984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a:extLst>
              <a:ext uri="{FF2B5EF4-FFF2-40B4-BE49-F238E27FC236}">
                <a16:creationId xmlns:a16="http://schemas.microsoft.com/office/drawing/2014/main" id="{A17EDABE-760C-EB4C-A3C9-659BB5976D4F}"/>
              </a:ext>
            </a:extLst>
          </p:cNvPr>
          <p:cNvSpPr>
            <a:spLocks noGrp="1"/>
          </p:cNvSpPr>
          <p:nvPr>
            <p:ph type="title"/>
          </p:nvPr>
        </p:nvSpPr>
        <p:spPr>
          <a:xfrm>
            <a:off x="685800" y="76200"/>
            <a:ext cx="7772400" cy="1143000"/>
          </a:xfrm>
        </p:spPr>
        <p:txBody>
          <a:bodyPr/>
          <a:lstStyle/>
          <a:p>
            <a:pPr>
              <a:defRPr/>
            </a:pPr>
            <a:r>
              <a:rPr lang="en-US"/>
              <a:t>SCUFF usage outline</a:t>
            </a:r>
          </a:p>
        </p:txBody>
      </p:sp>
      <p:pic>
        <p:nvPicPr>
          <p:cNvPr id="45058" name="Picture 2">
            <a:extLst>
              <a:ext uri="{FF2B5EF4-FFF2-40B4-BE49-F238E27FC236}">
                <a16:creationId xmlns:a16="http://schemas.microsoft.com/office/drawing/2014/main" id="{3659CA59-D692-DE43-9C2C-0D42164E596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295400"/>
            <a:ext cx="9144000"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9049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a:extLst>
              <a:ext uri="{FF2B5EF4-FFF2-40B4-BE49-F238E27FC236}">
                <a16:creationId xmlns:a16="http://schemas.microsoft.com/office/drawing/2014/main" id="{5917B460-6296-1749-BD2B-22886A52E672}"/>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6082" name="Picture 2">
            <a:extLst>
              <a:ext uri="{FF2B5EF4-FFF2-40B4-BE49-F238E27FC236}">
                <a16:creationId xmlns:a16="http://schemas.microsoft.com/office/drawing/2014/main" id="{D8B30D1B-7AE4-1541-A347-289F96FC48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020763"/>
            <a:ext cx="9144000" cy="530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75312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itle 1">
            <a:extLst>
              <a:ext uri="{FF2B5EF4-FFF2-40B4-BE49-F238E27FC236}">
                <a16:creationId xmlns:a16="http://schemas.microsoft.com/office/drawing/2014/main" id="{25157E0A-859B-E44D-B157-A420E4BF5C43}"/>
              </a:ext>
            </a:extLst>
          </p:cNvPr>
          <p:cNvSpPr>
            <a:spLocks noGrp="1"/>
          </p:cNvSpPr>
          <p:nvPr>
            <p:ph type="title"/>
          </p:nvPr>
        </p:nvSpPr>
        <p:spPr>
          <a:xfrm>
            <a:off x="685800" y="76200"/>
            <a:ext cx="7772400" cy="762000"/>
          </a:xfrm>
        </p:spPr>
        <p:txBody>
          <a:bodyPr/>
          <a:lstStyle/>
          <a:p>
            <a:pPr>
              <a:defRPr/>
            </a:pPr>
            <a:r>
              <a:rPr lang="en-US"/>
              <a:t>Geometries in SCUFF</a:t>
            </a:r>
          </a:p>
        </p:txBody>
      </p:sp>
      <p:pic>
        <p:nvPicPr>
          <p:cNvPr id="47106" name="Picture 5">
            <a:extLst>
              <a:ext uri="{FF2B5EF4-FFF2-40B4-BE49-F238E27FC236}">
                <a16:creationId xmlns:a16="http://schemas.microsoft.com/office/drawing/2014/main" id="{DC76259B-20B1-024E-AB78-C55D9AD144C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0"/>
            <a:ext cx="9144000" cy="494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7" name="TextBox 1">
            <a:extLst>
              <a:ext uri="{FF2B5EF4-FFF2-40B4-BE49-F238E27FC236}">
                <a16:creationId xmlns:a16="http://schemas.microsoft.com/office/drawing/2014/main" id="{A2493649-DE36-DB4F-AA32-986818C55263}"/>
              </a:ext>
            </a:extLst>
          </p:cNvPr>
          <p:cNvSpPr txBox="1">
            <a:spLocks noChangeArrowheads="1"/>
          </p:cNvSpPr>
          <p:nvPr/>
        </p:nvSpPr>
        <p:spPr bwMode="auto">
          <a:xfrm>
            <a:off x="609600" y="6096000"/>
            <a:ext cx="80597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(discretization of SIE at junctions of 3+ materials is a bit tricky)</a:t>
            </a:r>
          </a:p>
        </p:txBody>
      </p:sp>
    </p:spTree>
    <p:extLst>
      <p:ext uri="{BB962C8B-B14F-4D97-AF65-F5344CB8AC3E}">
        <p14:creationId xmlns:p14="http://schemas.microsoft.com/office/powerpoint/2010/main" val="5158919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Title 1">
            <a:extLst>
              <a:ext uri="{FF2B5EF4-FFF2-40B4-BE49-F238E27FC236}">
                <a16:creationId xmlns:a16="http://schemas.microsoft.com/office/drawing/2014/main" id="{0D7D12D5-FEC5-1743-BF1E-3457D109B9B3}"/>
              </a:ext>
            </a:extLst>
          </p:cNvPr>
          <p:cNvSpPr>
            <a:spLocks noGrp="1"/>
          </p:cNvSpPr>
          <p:nvPr>
            <p:ph type="title"/>
          </p:nvPr>
        </p:nvSpPr>
        <p:spPr>
          <a:xfrm>
            <a:off x="685800" y="0"/>
            <a:ext cx="7772400" cy="609600"/>
          </a:xfrm>
        </p:spPr>
        <p:txBody>
          <a:bodyPr/>
          <a:lstStyle/>
          <a:p>
            <a:pPr>
              <a:defRPr/>
            </a:pPr>
            <a:r>
              <a:rPr lang="en-US" dirty="0"/>
              <a:t>Periodic geometries in SCUFF</a:t>
            </a:r>
          </a:p>
        </p:txBody>
      </p:sp>
      <p:pic>
        <p:nvPicPr>
          <p:cNvPr id="48130" name="Picture 2">
            <a:extLst>
              <a:ext uri="{FF2B5EF4-FFF2-40B4-BE49-F238E27FC236}">
                <a16:creationId xmlns:a16="http://schemas.microsoft.com/office/drawing/2014/main" id="{0F7CEAA3-AD26-9542-BF1E-2BD68F9E751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628650"/>
            <a:ext cx="9144000" cy="561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TextBox 3">
            <a:extLst>
              <a:ext uri="{FF2B5EF4-FFF2-40B4-BE49-F238E27FC236}">
                <a16:creationId xmlns:a16="http://schemas.microsoft.com/office/drawing/2014/main" id="{D385564B-4D9F-1941-A5CB-5F851FA012A1}"/>
              </a:ext>
            </a:extLst>
          </p:cNvPr>
          <p:cNvSpPr txBox="1">
            <a:spLocks noChangeArrowheads="1"/>
          </p:cNvSpPr>
          <p:nvPr/>
        </p:nvSpPr>
        <p:spPr bwMode="auto">
          <a:xfrm>
            <a:off x="457200" y="6069013"/>
            <a:ext cx="83566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solidFill>
                  <a:srgbClr val="FF0000"/>
                </a:solidFill>
              </a:rPr>
              <a:t>(implementing periodicity is nontrivial: changes Green’s function!</a:t>
            </a:r>
          </a:p>
          <a:p>
            <a:r>
              <a:rPr lang="en-US" altLang="en-US">
                <a:solidFill>
                  <a:srgbClr val="FF0000"/>
                </a:solidFill>
              </a:rPr>
              <a:t>    SCUFF: periodic Γ = Σ(nearest neighbors) + Ewald summation)</a:t>
            </a:r>
          </a:p>
        </p:txBody>
      </p:sp>
    </p:spTree>
    <p:extLst>
      <p:ext uri="{BB962C8B-B14F-4D97-AF65-F5344CB8AC3E}">
        <p14:creationId xmlns:p14="http://schemas.microsoft.com/office/powerpoint/2010/main" val="35413427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47401-2CC9-B442-AA1F-4574C9A72EC3}"/>
              </a:ext>
            </a:extLst>
          </p:cNvPr>
          <p:cNvSpPr>
            <a:spLocks noGrp="1"/>
          </p:cNvSpPr>
          <p:nvPr>
            <p:ph type="title"/>
          </p:nvPr>
        </p:nvSpPr>
        <p:spPr>
          <a:xfrm>
            <a:off x="685800" y="76200"/>
            <a:ext cx="7772400" cy="838200"/>
          </a:xfrm>
        </p:spPr>
        <p:txBody>
          <a:bodyPr/>
          <a:lstStyle/>
          <a:p>
            <a:pPr>
              <a:defRPr/>
            </a:pPr>
            <a:r>
              <a:rPr lang="en-US" dirty="0"/>
              <a:t>Using SIE/BEM solutions</a:t>
            </a:r>
          </a:p>
        </p:txBody>
      </p:sp>
      <p:sp>
        <p:nvSpPr>
          <p:cNvPr id="49154" name="TextBox 2">
            <a:extLst>
              <a:ext uri="{FF2B5EF4-FFF2-40B4-BE49-F238E27FC236}">
                <a16:creationId xmlns:a16="http://schemas.microsoft.com/office/drawing/2014/main" id="{B3EF2B72-0AFB-1943-957F-4E67E8ED6024}"/>
              </a:ext>
            </a:extLst>
          </p:cNvPr>
          <p:cNvSpPr txBox="1">
            <a:spLocks noChangeArrowheads="1"/>
          </p:cNvSpPr>
          <p:nvPr/>
        </p:nvSpPr>
        <p:spPr bwMode="auto">
          <a:xfrm>
            <a:off x="762000" y="914400"/>
            <a:ext cx="8027134"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Solving the SIE gives the surface currents </a:t>
            </a:r>
            <a:r>
              <a:rPr lang="en-US" altLang="en-US" b="1" dirty="0"/>
              <a:t>c</a:t>
            </a:r>
            <a:r>
              <a:rPr lang="en-US" altLang="en-US" dirty="0"/>
              <a:t>, and</a:t>
            </a:r>
          </a:p>
          <a:p>
            <a:r>
              <a:rPr lang="en-US" altLang="en-US" dirty="0"/>
              <a:t>from these (via </a:t>
            </a:r>
            <a:r>
              <a:rPr lang="en-US" altLang="en-US" dirty="0" err="1"/>
              <a:t>Γ</a:t>
            </a:r>
            <a:r>
              <a:rPr lang="en-US" altLang="en-US" dirty="0"/>
              <a:t>*</a:t>
            </a:r>
            <a:r>
              <a:rPr lang="en-US" altLang="en-US" b="1" dirty="0"/>
              <a:t>c</a:t>
            </a:r>
            <a:r>
              <a:rPr lang="en-US" altLang="en-US" dirty="0"/>
              <a:t>) one can obtain any desired fields, but…</a:t>
            </a:r>
          </a:p>
          <a:p>
            <a:endParaRPr lang="en-US" altLang="en-US" dirty="0"/>
          </a:p>
          <a:p>
            <a:r>
              <a:rPr lang="en-US" altLang="en-US" dirty="0"/>
              <a:t>It is much more efficient to compute as much as possible</a:t>
            </a:r>
          </a:p>
          <a:p>
            <a:r>
              <a:rPr lang="en-US" altLang="en-US" dirty="0">
                <a:solidFill>
                  <a:srgbClr val="FF0000"/>
                </a:solidFill>
              </a:rPr>
              <a:t>directly from </a:t>
            </a:r>
            <a:r>
              <a:rPr lang="en-US" altLang="en-US" b="1" dirty="0">
                <a:solidFill>
                  <a:srgbClr val="FF0000"/>
                </a:solidFill>
              </a:rPr>
              <a:t>c</a:t>
            </a:r>
            <a:r>
              <a:rPr lang="en-US" altLang="en-US" dirty="0">
                <a:solidFill>
                  <a:srgbClr val="FF0000"/>
                </a:solidFill>
              </a:rPr>
              <a:t> </a:t>
            </a:r>
            <a:r>
              <a:rPr lang="en-US" altLang="en-US" dirty="0"/>
              <a:t>(~ </a:t>
            </a:r>
            <a:r>
              <a:rPr lang="en-US" altLang="en-US" b="1" dirty="0"/>
              <a:t>n</a:t>
            </a:r>
            <a:r>
              <a:rPr lang="en-US" altLang="en-US" dirty="0"/>
              <a:t> × surface fields).  Examples:</a:t>
            </a:r>
          </a:p>
          <a:p>
            <a:endParaRPr lang="en-US" altLang="en-US" dirty="0"/>
          </a:p>
          <a:p>
            <a:r>
              <a:rPr lang="en-US" altLang="en-US" dirty="0"/>
              <a:t>• </a:t>
            </a:r>
            <a:r>
              <a:rPr lang="en-US" altLang="en-US" dirty="0">
                <a:solidFill>
                  <a:srgbClr val="0000FF"/>
                </a:solidFill>
              </a:rPr>
              <a:t>Scattering matrices </a:t>
            </a:r>
            <a:r>
              <a:rPr lang="en-US" altLang="en-US" dirty="0"/>
              <a:t>(e.g. spherical-harmonic waves in → out):</a:t>
            </a:r>
          </a:p>
          <a:p>
            <a:r>
              <a:rPr lang="en-US" altLang="en-US" dirty="0"/>
              <a:t>       obtain directly from multipole moments of “currents”</a:t>
            </a:r>
          </a:p>
          <a:p>
            <a:r>
              <a:rPr lang="en-US" altLang="en-US" dirty="0"/>
              <a:t>• Any </a:t>
            </a:r>
            <a:r>
              <a:rPr lang="en-US" altLang="en-US" dirty="0">
                <a:solidFill>
                  <a:srgbClr val="0000FF"/>
                </a:solidFill>
              </a:rPr>
              <a:t>bilinear function </a:t>
            </a:r>
            <a:r>
              <a:rPr lang="en-US" altLang="en-US" dirty="0"/>
              <a:t>of the surface fields can be computed</a:t>
            </a:r>
          </a:p>
          <a:p>
            <a:r>
              <a:rPr lang="en-US" altLang="en-US" dirty="0"/>
              <a:t>   directly from bilinear functions of </a:t>
            </a:r>
            <a:r>
              <a:rPr lang="en-US" altLang="en-US" b="1" dirty="0"/>
              <a:t>c</a:t>
            </a:r>
            <a:r>
              <a:rPr lang="en-US" altLang="en-US" dirty="0"/>
              <a:t>:  </a:t>
            </a:r>
          </a:p>
          <a:p>
            <a:r>
              <a:rPr lang="en-US" altLang="en-US" dirty="0"/>
              <a:t>	— scattered/absorbed power, force, torque, …</a:t>
            </a:r>
          </a:p>
          <a:p>
            <a:endParaRPr lang="en-US" altLang="en-US" dirty="0"/>
          </a:p>
          <a:p>
            <a:endParaRPr lang="en-US" altLang="en-US" dirty="0"/>
          </a:p>
          <a:p>
            <a:r>
              <a:rPr lang="en-US" altLang="en-US" dirty="0"/>
              <a:t>• Net effects of quantum/thermal fluctuations in matter can</a:t>
            </a:r>
          </a:p>
          <a:p>
            <a:r>
              <a:rPr lang="en-US" altLang="en-US" dirty="0"/>
              <a:t>   be computed from norm/</a:t>
            </a:r>
            <a:r>
              <a:rPr lang="en-US" altLang="en-US" dirty="0" err="1"/>
              <a:t>det</a:t>
            </a:r>
            <a:r>
              <a:rPr lang="en-US" altLang="en-US" dirty="0"/>
              <a:t>/trace of M or M</a:t>
            </a:r>
            <a:r>
              <a:rPr lang="en-US" altLang="en-US" baseline="30000" dirty="0"/>
              <a:t>–1</a:t>
            </a:r>
            <a:r>
              <a:rPr lang="en-US" altLang="en-US" dirty="0"/>
              <a:t>:</a:t>
            </a:r>
          </a:p>
          <a:p>
            <a:r>
              <a:rPr lang="en-US" altLang="en-US" dirty="0"/>
              <a:t>	— thermal radiation, Casimir (van der Waals) forces, …</a:t>
            </a:r>
          </a:p>
        </p:txBody>
      </p:sp>
      <p:sp>
        <p:nvSpPr>
          <p:cNvPr id="3" name="Rectangle 2">
            <a:extLst>
              <a:ext uri="{FF2B5EF4-FFF2-40B4-BE49-F238E27FC236}">
                <a16:creationId xmlns:a16="http://schemas.microsoft.com/office/drawing/2014/main" id="{00892056-8DA4-7A4B-BB60-942A6A9979A6}"/>
              </a:ext>
            </a:extLst>
          </p:cNvPr>
          <p:cNvSpPr/>
          <p:nvPr/>
        </p:nvSpPr>
        <p:spPr>
          <a:xfrm>
            <a:off x="3505200" y="5029200"/>
            <a:ext cx="4019305" cy="461665"/>
          </a:xfrm>
          <a:prstGeom prst="rect">
            <a:avLst/>
          </a:prstGeom>
        </p:spPr>
        <p:txBody>
          <a:bodyPr wrap="none">
            <a:spAutoFit/>
          </a:bodyPr>
          <a:lstStyle/>
          <a:p>
            <a:r>
              <a:rPr lang="en-US" dirty="0">
                <a:hlinkClick r:id="rId2"/>
              </a:rPr>
              <a:t>https://arxiv.org/abs/1307.2966</a:t>
            </a:r>
            <a:endParaRPr lang="en-US" dirty="0"/>
          </a:p>
        </p:txBody>
      </p:sp>
    </p:spTree>
    <p:extLst>
      <p:ext uri="{BB962C8B-B14F-4D97-AF65-F5344CB8AC3E}">
        <p14:creationId xmlns:p14="http://schemas.microsoft.com/office/powerpoint/2010/main" val="4014974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F0E39-A91D-1E4F-9D06-C53797F9B12C}"/>
              </a:ext>
            </a:extLst>
          </p:cNvPr>
          <p:cNvSpPr>
            <a:spLocks noGrp="1"/>
          </p:cNvSpPr>
          <p:nvPr>
            <p:ph type="title"/>
          </p:nvPr>
        </p:nvSpPr>
        <p:spPr>
          <a:xfrm>
            <a:off x="685800" y="152400"/>
            <a:ext cx="7772400" cy="1524000"/>
          </a:xfrm>
        </p:spPr>
        <p:txBody>
          <a:bodyPr/>
          <a:lstStyle/>
          <a:p>
            <a:pPr>
              <a:defRPr/>
            </a:pPr>
            <a:r>
              <a:rPr lang="en-US" dirty="0"/>
              <a:t>Resonant modes</a:t>
            </a:r>
            <a:br>
              <a:rPr lang="en-US" dirty="0"/>
            </a:br>
            <a:r>
              <a:rPr lang="en-US" dirty="0"/>
              <a:t>(and eigenvalues)</a:t>
            </a:r>
          </a:p>
        </p:txBody>
      </p:sp>
      <p:sp>
        <p:nvSpPr>
          <p:cNvPr id="51202" name="TextBox 2">
            <a:extLst>
              <a:ext uri="{FF2B5EF4-FFF2-40B4-BE49-F238E27FC236}">
                <a16:creationId xmlns:a16="http://schemas.microsoft.com/office/drawing/2014/main" id="{B58A607B-6137-DF4C-9705-837EED69090E}"/>
              </a:ext>
            </a:extLst>
          </p:cNvPr>
          <p:cNvSpPr txBox="1">
            <a:spLocks noChangeArrowheads="1"/>
          </p:cNvSpPr>
          <p:nvPr/>
        </p:nvSpPr>
        <p:spPr bwMode="auto">
          <a:xfrm>
            <a:off x="685800" y="1981200"/>
            <a:ext cx="7604125"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BEM scattering problems are of the form M(ω)x = s.</a:t>
            </a:r>
          </a:p>
          <a:p>
            <a:r>
              <a:rPr lang="en-US" altLang="en-US"/>
              <a:t>   Resonances (and eigenvalues) are ω where this system</a:t>
            </a:r>
          </a:p>
          <a:p>
            <a:r>
              <a:rPr lang="en-US" altLang="en-US"/>
              <a:t>   is singular, i.e. the </a:t>
            </a:r>
            <a:r>
              <a:rPr lang="en-US" altLang="en-US" b="1"/>
              <a:t>nonlinear eigenproblem</a:t>
            </a:r>
            <a:endParaRPr lang="en-US" altLang="en-US"/>
          </a:p>
          <a:p>
            <a:endParaRPr lang="en-US" altLang="en-US"/>
          </a:p>
          <a:p>
            <a:r>
              <a:rPr lang="en-US" altLang="en-US"/>
              <a:t>                      det M(ω) = 0</a:t>
            </a:r>
          </a:p>
          <a:p>
            <a:endParaRPr lang="en-US" altLang="en-US"/>
          </a:p>
          <a:p>
            <a:r>
              <a:rPr lang="en-US" altLang="en-US"/>
              <a:t>  For passive (⇒causal) systems, solutions can only occur</a:t>
            </a:r>
          </a:p>
          <a:p>
            <a:r>
              <a:rPr lang="en-US" altLang="en-US"/>
              <a:t>  for Im ω ≤ 0.  </a:t>
            </a:r>
          </a:p>
          <a:p>
            <a:endParaRPr lang="en-US" altLang="en-US"/>
          </a:p>
          <a:p>
            <a:r>
              <a:rPr lang="en-US" altLang="en-US"/>
              <a:t>• Various algorithms exist, including an intriguing algorithm</a:t>
            </a:r>
          </a:p>
          <a:p>
            <a:r>
              <a:rPr lang="en-US" altLang="en-US"/>
              <a:t>  using contour integrals of M(ω) [ Beyn (2012) ].</a:t>
            </a:r>
          </a:p>
        </p:txBody>
      </p:sp>
    </p:spTree>
    <p:extLst>
      <p:ext uri="{BB962C8B-B14F-4D97-AF65-F5344CB8AC3E}">
        <p14:creationId xmlns:p14="http://schemas.microsoft.com/office/powerpoint/2010/main" val="23283715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7A60205A-16F2-9B4B-9BDE-0C32994202E1}"/>
              </a:ext>
            </a:extLst>
          </p:cNvPr>
          <p:cNvSpPr>
            <a:spLocks noGrp="1" noChangeArrowheads="1"/>
          </p:cNvSpPr>
          <p:nvPr>
            <p:ph type="title"/>
          </p:nvPr>
        </p:nvSpPr>
        <p:spPr>
          <a:xfrm>
            <a:off x="685800" y="1143000"/>
            <a:ext cx="7772400" cy="762000"/>
          </a:xfrm>
        </p:spPr>
        <p:txBody>
          <a:bodyPr/>
          <a:lstStyle/>
          <a:p>
            <a:pPr eaLnBrk="1" hangingPunct="1"/>
            <a:r>
              <a:rPr lang="en-US" altLang="en-US" i="1"/>
              <a:t>to be continued…</a:t>
            </a:r>
            <a:endParaRPr lang="en-US" altLang="en-US"/>
          </a:p>
        </p:txBody>
      </p:sp>
      <p:sp>
        <p:nvSpPr>
          <p:cNvPr id="75779" name="Text Box 3">
            <a:extLst>
              <a:ext uri="{FF2B5EF4-FFF2-40B4-BE49-F238E27FC236}">
                <a16:creationId xmlns:a16="http://schemas.microsoft.com/office/drawing/2014/main" id="{A9E08D01-1513-EE49-B441-F251F94F34E8}"/>
              </a:ext>
            </a:extLst>
          </p:cNvPr>
          <p:cNvSpPr txBox="1">
            <a:spLocks noChangeArrowheads="1"/>
          </p:cNvSpPr>
          <p:nvPr/>
        </p:nvSpPr>
        <p:spPr bwMode="auto">
          <a:xfrm>
            <a:off x="990600" y="3570288"/>
            <a:ext cx="7904163" cy="267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Free FDTD software: </a:t>
            </a:r>
            <a:r>
              <a:rPr lang="en-US" altLang="en-US">
                <a:hlinkClick r:id="rId2"/>
              </a:rPr>
              <a:t>http://jdj.mit.edu/meep</a:t>
            </a:r>
            <a:endParaRPr lang="en-US" altLang="en-US"/>
          </a:p>
          <a:p>
            <a:r>
              <a:rPr lang="en-US" altLang="en-US"/>
              <a:t>Free BEM software:</a:t>
            </a:r>
          </a:p>
          <a:p>
            <a:r>
              <a:rPr lang="en-US" altLang="en-US"/>
              <a:t>             </a:t>
            </a:r>
            <a:r>
              <a:rPr lang="en-US" altLang="en-US">
                <a:hlinkClick r:id="rId3"/>
              </a:rPr>
              <a:t>http://homerreid.ath.cx/scuff-EM/</a:t>
            </a:r>
            <a:endParaRPr lang="en-US" altLang="en-US"/>
          </a:p>
          <a:p>
            <a:endParaRPr lang="en-US" altLang="en-US"/>
          </a:p>
          <a:p>
            <a:r>
              <a:rPr lang="en-US" altLang="en-US"/>
              <a:t>Review on wave sources:</a:t>
            </a:r>
          </a:p>
          <a:p>
            <a:r>
              <a:rPr lang="en-US" altLang="en-US"/>
              <a:t>    arXiv:1301.5366 [ in Taflove, Oskooi, &amp; Johnson, eds.,</a:t>
            </a:r>
          </a:p>
          <a:p>
            <a:r>
              <a:rPr lang="en-US" altLang="en-US"/>
              <a:t>                                  </a:t>
            </a:r>
            <a:r>
              <a:rPr lang="en-US" altLang="en-US" i="1"/>
              <a:t>Advances in FDTD Comput. EM </a:t>
            </a:r>
            <a:r>
              <a:rPr lang="en-US" altLang="en-US"/>
              <a:t>(2013) ]        </a:t>
            </a:r>
          </a:p>
        </p:txBody>
      </p:sp>
      <p:sp>
        <p:nvSpPr>
          <p:cNvPr id="75781" name="Text Box 5">
            <a:extLst>
              <a:ext uri="{FF2B5EF4-FFF2-40B4-BE49-F238E27FC236}">
                <a16:creationId xmlns:a16="http://schemas.microsoft.com/office/drawing/2014/main" id="{828B5528-1475-7B4E-AB19-19CEB671277E}"/>
              </a:ext>
            </a:extLst>
          </p:cNvPr>
          <p:cNvSpPr txBox="1">
            <a:spLocks noChangeArrowheads="1"/>
          </p:cNvSpPr>
          <p:nvPr/>
        </p:nvSpPr>
        <p:spPr bwMode="auto">
          <a:xfrm>
            <a:off x="381000" y="2914650"/>
            <a:ext cx="31432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3600" dirty="0">
                <a:solidFill>
                  <a:srgbClr val="0000FF"/>
                </a:solidFill>
                <a:latin typeface="Times" charset="0"/>
                <a:ea typeface="ＭＳ Ｐゴシック" charset="0"/>
              </a:rPr>
              <a:t>Further reading:</a:t>
            </a:r>
          </a:p>
        </p:txBody>
      </p:sp>
    </p:spTree>
    <p:extLst>
      <p:ext uri="{BB962C8B-B14F-4D97-AF65-F5344CB8AC3E}">
        <p14:creationId xmlns:p14="http://schemas.microsoft.com/office/powerpoint/2010/main" val="3569651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2E97862-AA6A-9F4D-83FD-20B0642FF1D3}"/>
              </a:ext>
            </a:extLst>
          </p:cNvPr>
          <p:cNvSpPr>
            <a:spLocks noGrp="1" noChangeArrowheads="1"/>
          </p:cNvSpPr>
          <p:nvPr>
            <p:ph type="ctrTitle"/>
          </p:nvPr>
        </p:nvSpPr>
        <p:spPr>
          <a:xfrm>
            <a:off x="152400" y="1066800"/>
            <a:ext cx="8839200" cy="1828800"/>
          </a:xfrm>
        </p:spPr>
        <p:txBody>
          <a:bodyPr/>
          <a:lstStyle/>
          <a:p>
            <a:pPr eaLnBrk="1" hangingPunct="1">
              <a:defRPr/>
            </a:pPr>
            <a:r>
              <a:rPr lang="en-US" dirty="0">
                <a:solidFill>
                  <a:srgbClr val="0000FF"/>
                </a:solidFill>
                <a:cs typeface="+mj-cs"/>
              </a:rPr>
              <a:t>Computing &amp; Interpreting</a:t>
            </a:r>
            <a:br>
              <a:rPr lang="en-US" dirty="0">
                <a:solidFill>
                  <a:srgbClr val="0000FF"/>
                </a:solidFill>
                <a:cs typeface="+mj-cs"/>
              </a:rPr>
            </a:br>
            <a:r>
              <a:rPr lang="en-US" dirty="0">
                <a:solidFill>
                  <a:srgbClr val="FF0000"/>
                </a:solidFill>
                <a:cs typeface="+mj-cs"/>
              </a:rPr>
              <a:t>Band Structures</a:t>
            </a:r>
            <a:br>
              <a:rPr lang="en-US" dirty="0">
                <a:solidFill>
                  <a:srgbClr val="FF0000"/>
                </a:solidFill>
                <a:cs typeface="+mj-cs"/>
              </a:rPr>
            </a:br>
            <a:r>
              <a:rPr lang="en-US" dirty="0">
                <a:solidFill>
                  <a:srgbClr val="FF0000"/>
                </a:solidFill>
                <a:cs typeface="+mj-cs"/>
              </a:rPr>
              <a:t>&amp; Dispersion Relations</a:t>
            </a:r>
            <a:endParaRPr lang="en-US" dirty="0">
              <a:cs typeface="+mj-cs"/>
            </a:endParaRPr>
          </a:p>
        </p:txBody>
      </p:sp>
      <p:sp>
        <p:nvSpPr>
          <p:cNvPr id="2051" name="Rectangle 3">
            <a:extLst>
              <a:ext uri="{FF2B5EF4-FFF2-40B4-BE49-F238E27FC236}">
                <a16:creationId xmlns:a16="http://schemas.microsoft.com/office/drawing/2014/main" id="{3DEEC0F6-1DF9-A04B-8913-6FC4EAA4DA66}"/>
              </a:ext>
            </a:extLst>
          </p:cNvPr>
          <p:cNvSpPr>
            <a:spLocks noGrp="1" noChangeArrowheads="1"/>
          </p:cNvSpPr>
          <p:nvPr>
            <p:ph type="subTitle" idx="1"/>
          </p:nvPr>
        </p:nvSpPr>
        <p:spPr>
          <a:xfrm>
            <a:off x="533400" y="3886200"/>
            <a:ext cx="8077200" cy="1752600"/>
          </a:xfrm>
        </p:spPr>
        <p:txBody>
          <a:bodyPr/>
          <a:lstStyle/>
          <a:p>
            <a:pPr eaLnBrk="1" hangingPunct="1">
              <a:defRPr/>
            </a:pPr>
            <a:r>
              <a:rPr lang="en-US" dirty="0">
                <a:cs typeface="+mn-cs"/>
              </a:rPr>
              <a:t>Steven G. Johnson</a:t>
            </a:r>
          </a:p>
          <a:p>
            <a:pPr eaLnBrk="1" hangingPunct="1">
              <a:defRPr/>
            </a:pPr>
            <a:r>
              <a:rPr lang="en-US" dirty="0">
                <a:cs typeface="+mn-cs"/>
              </a:rPr>
              <a:t>MIT Applied Mathematics</a:t>
            </a:r>
          </a:p>
        </p:txBody>
      </p:sp>
    </p:spTree>
    <p:extLst>
      <p:ext uri="{BB962C8B-B14F-4D97-AF65-F5344CB8AC3E}">
        <p14:creationId xmlns:p14="http://schemas.microsoft.com/office/powerpoint/2010/main" val="2248239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75A3A81-1610-1C4A-ADEA-0B4F52FA0E0C}"/>
              </a:ext>
            </a:extLst>
          </p:cNvPr>
          <p:cNvSpPr>
            <a:spLocks noGrp="1" noChangeArrowheads="1"/>
          </p:cNvSpPr>
          <p:nvPr>
            <p:ph type="ctrTitle"/>
          </p:nvPr>
        </p:nvSpPr>
        <p:spPr>
          <a:xfrm>
            <a:off x="152400" y="1066800"/>
            <a:ext cx="8839200" cy="1828800"/>
          </a:xfrm>
        </p:spPr>
        <p:txBody>
          <a:bodyPr/>
          <a:lstStyle/>
          <a:p>
            <a:pPr eaLnBrk="1" hangingPunct="1"/>
            <a:r>
              <a:rPr lang="en-US" altLang="en-US">
                <a:solidFill>
                  <a:srgbClr val="0000FF"/>
                </a:solidFill>
              </a:rPr>
              <a:t>Computational Nanophotonics:</a:t>
            </a:r>
            <a:br>
              <a:rPr lang="en-US" altLang="en-US"/>
            </a:br>
            <a:r>
              <a:rPr lang="en-US" altLang="en-US">
                <a:solidFill>
                  <a:srgbClr val="FF0000"/>
                </a:solidFill>
              </a:rPr>
              <a:t>Optimization and “Inverse Design”</a:t>
            </a:r>
            <a:endParaRPr lang="en-US" altLang="en-US"/>
          </a:p>
        </p:txBody>
      </p:sp>
      <p:sp>
        <p:nvSpPr>
          <p:cNvPr id="2051" name="Rectangle 3">
            <a:extLst>
              <a:ext uri="{FF2B5EF4-FFF2-40B4-BE49-F238E27FC236}">
                <a16:creationId xmlns:a16="http://schemas.microsoft.com/office/drawing/2014/main" id="{BED62930-B8F3-A647-9719-24A7E1F5C314}"/>
              </a:ext>
            </a:extLst>
          </p:cNvPr>
          <p:cNvSpPr>
            <a:spLocks noGrp="1" noChangeArrowheads="1"/>
          </p:cNvSpPr>
          <p:nvPr>
            <p:ph type="subTitle" idx="1"/>
          </p:nvPr>
        </p:nvSpPr>
        <p:spPr/>
        <p:txBody>
          <a:bodyPr/>
          <a:lstStyle/>
          <a:p>
            <a:pPr eaLnBrk="1" hangingPunct="1">
              <a:defRPr/>
            </a:pPr>
            <a:r>
              <a:rPr lang="en-US">
                <a:cs typeface="+mn-cs"/>
              </a:rPr>
              <a:t>Steven G. Johnson</a:t>
            </a:r>
          </a:p>
          <a:p>
            <a:pPr eaLnBrk="1" hangingPunct="1">
              <a:defRPr/>
            </a:pPr>
            <a:r>
              <a:rPr lang="en-US">
                <a:cs typeface="+mn-cs"/>
              </a:rPr>
              <a:t>MIT Applied Mathematics</a:t>
            </a:r>
          </a:p>
        </p:txBody>
      </p:sp>
    </p:spTree>
    <p:extLst>
      <p:ext uri="{BB962C8B-B14F-4D97-AF65-F5344CB8AC3E}">
        <p14:creationId xmlns:p14="http://schemas.microsoft.com/office/powerpoint/2010/main" val="27787725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34EEFFB-FA08-7B4D-9D55-5AA246B206C5}"/>
              </a:ext>
            </a:extLst>
          </p:cNvPr>
          <p:cNvSpPr>
            <a:spLocks noGrp="1" noChangeArrowheads="1"/>
          </p:cNvSpPr>
          <p:nvPr>
            <p:ph type="title"/>
          </p:nvPr>
        </p:nvSpPr>
        <p:spPr>
          <a:xfrm>
            <a:off x="838200" y="381000"/>
            <a:ext cx="7772400" cy="6248400"/>
          </a:xfrm>
        </p:spPr>
        <p:txBody>
          <a:bodyPr/>
          <a:lstStyle/>
          <a:p>
            <a:r>
              <a:rPr lang="en-US" altLang="en-US" sz="3200"/>
              <a:t>Many, many papers that parameterize</a:t>
            </a:r>
            <a:br>
              <a:rPr lang="en-US" altLang="en-US" sz="3200"/>
            </a:br>
            <a:r>
              <a:rPr lang="en-US" altLang="en-US" sz="3200"/>
              <a:t>by a </a:t>
            </a:r>
            <a:r>
              <a:rPr lang="en-US" altLang="en-US" sz="3200" i="1"/>
              <a:t>few</a:t>
            </a:r>
            <a:r>
              <a:rPr lang="en-US" altLang="en-US" sz="3200"/>
              <a:t> degrees of freedom and optimize…</a:t>
            </a:r>
            <a:br>
              <a:rPr lang="en-US" altLang="en-US" sz="3200"/>
            </a:br>
            <a:br>
              <a:rPr lang="en-US" altLang="en-US" sz="3200"/>
            </a:br>
            <a:br>
              <a:rPr lang="en-US" altLang="en-US" sz="3200"/>
            </a:br>
            <a:r>
              <a:rPr lang="en-US" altLang="en-US" sz="3200"/>
              <a:t>Today, focus is on </a:t>
            </a:r>
            <a:r>
              <a:rPr lang="en-US" altLang="en-US" sz="3200" i="1">
                <a:solidFill>
                  <a:srgbClr val="FF0000"/>
                </a:solidFill>
              </a:rPr>
              <a:t>large-scale optimization</a:t>
            </a:r>
            <a:r>
              <a:rPr lang="en-US" altLang="en-US" sz="3200"/>
              <a:t>,</a:t>
            </a:r>
            <a:br>
              <a:rPr lang="en-US" altLang="en-US" sz="3200"/>
            </a:br>
            <a:r>
              <a:rPr lang="en-US" altLang="en-US" sz="3200"/>
              <a:t>also called </a:t>
            </a:r>
            <a:r>
              <a:rPr lang="en-US" altLang="en-US" sz="3200" i="1">
                <a:solidFill>
                  <a:srgbClr val="FF0000"/>
                </a:solidFill>
              </a:rPr>
              <a:t>inverse design</a:t>
            </a:r>
            <a:r>
              <a:rPr lang="en-US" altLang="en-US" sz="3200"/>
              <a:t>:</a:t>
            </a:r>
            <a:br>
              <a:rPr lang="en-US" altLang="en-US" sz="3200"/>
            </a:br>
            <a:r>
              <a:rPr lang="en-US" altLang="en-US" sz="3200">
                <a:solidFill>
                  <a:srgbClr val="0000FF"/>
                </a:solidFill>
              </a:rPr>
              <a:t>so many </a:t>
            </a:r>
            <a:r>
              <a:rPr lang="en-US" altLang="en-US" sz="3200"/>
              <a:t>degrees of freedom (</a:t>
            </a:r>
            <a:r>
              <a:rPr lang="en-US" altLang="en-US" sz="3200">
                <a:solidFill>
                  <a:srgbClr val="0000FF"/>
                </a:solidFill>
              </a:rPr>
              <a:t>10</a:t>
            </a:r>
            <a:r>
              <a:rPr lang="en-US" altLang="en-US" sz="3200" baseline="30000">
                <a:solidFill>
                  <a:srgbClr val="0000FF"/>
                </a:solidFill>
              </a:rPr>
              <a:t>2</a:t>
            </a:r>
            <a:r>
              <a:rPr lang="en-US" altLang="en-US" sz="3200">
                <a:solidFill>
                  <a:srgbClr val="0000FF"/>
                </a:solidFill>
              </a:rPr>
              <a:t>–10</a:t>
            </a:r>
            <a:r>
              <a:rPr lang="en-US" altLang="en-US" sz="3200" baseline="30000">
                <a:solidFill>
                  <a:srgbClr val="0000FF"/>
                </a:solidFill>
              </a:rPr>
              <a:t>6</a:t>
            </a:r>
            <a:r>
              <a:rPr lang="en-US" altLang="en-US" sz="3200"/>
              <a:t>)</a:t>
            </a:r>
            <a:br>
              <a:rPr lang="en-US" altLang="en-US" sz="3200"/>
            </a:br>
            <a:r>
              <a:rPr lang="en-US" altLang="en-US" sz="3200"/>
              <a:t>that </a:t>
            </a:r>
            <a:r>
              <a:rPr lang="en-US" altLang="en-US" sz="3200">
                <a:solidFill>
                  <a:srgbClr val="FF0000"/>
                </a:solidFill>
              </a:rPr>
              <a:t>computer is “discovering” new designs</a:t>
            </a:r>
            <a:r>
              <a:rPr lang="en-US" altLang="en-US" sz="3200"/>
              <a:t>.</a:t>
            </a:r>
          </a:p>
        </p:txBody>
      </p:sp>
    </p:spTree>
    <p:extLst>
      <p:ext uri="{BB962C8B-B14F-4D97-AF65-F5344CB8AC3E}">
        <p14:creationId xmlns:p14="http://schemas.microsoft.com/office/powerpoint/2010/main" val="2800176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D251F-7832-C743-BD95-F6587E32F241}"/>
              </a:ext>
            </a:extLst>
          </p:cNvPr>
          <p:cNvSpPr>
            <a:spLocks noGrp="1"/>
          </p:cNvSpPr>
          <p:nvPr>
            <p:ph type="title"/>
          </p:nvPr>
        </p:nvSpPr>
        <p:spPr/>
        <p:txBody>
          <a:bodyPr/>
          <a:lstStyle/>
          <a:p>
            <a:pPr>
              <a:defRPr/>
            </a:pPr>
            <a:r>
              <a:rPr lang="en-US" dirty="0"/>
              <a:t>Outline</a:t>
            </a:r>
          </a:p>
        </p:txBody>
      </p:sp>
      <p:sp>
        <p:nvSpPr>
          <p:cNvPr id="16386" name="TextBox 2">
            <a:extLst>
              <a:ext uri="{FF2B5EF4-FFF2-40B4-BE49-F238E27FC236}">
                <a16:creationId xmlns:a16="http://schemas.microsoft.com/office/drawing/2014/main" id="{9187764E-BF1B-CB4F-B56F-EAAF007CBC04}"/>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t>• Some more detailed photonics examples.</a:t>
            </a:r>
          </a:p>
        </p:txBody>
      </p:sp>
    </p:spTree>
    <p:extLst>
      <p:ext uri="{BB962C8B-B14F-4D97-AF65-F5344CB8AC3E}">
        <p14:creationId xmlns:p14="http://schemas.microsoft.com/office/powerpoint/2010/main" val="6487195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AF38D-9BC1-0E42-804D-431D7D800F98}"/>
              </a:ext>
            </a:extLst>
          </p:cNvPr>
          <p:cNvSpPr>
            <a:spLocks noGrp="1"/>
          </p:cNvSpPr>
          <p:nvPr>
            <p:ph type="title"/>
          </p:nvPr>
        </p:nvSpPr>
        <p:spPr/>
        <p:txBody>
          <a:bodyPr/>
          <a:lstStyle/>
          <a:p>
            <a:pPr>
              <a:defRPr/>
            </a:pPr>
            <a:r>
              <a:rPr lang="en-US" dirty="0">
                <a:solidFill>
                  <a:schemeClr val="bg2"/>
                </a:solidFill>
              </a:rPr>
              <a:t>Outline</a:t>
            </a:r>
          </a:p>
        </p:txBody>
      </p:sp>
      <p:sp>
        <p:nvSpPr>
          <p:cNvPr id="17410" name="TextBox 2">
            <a:extLst>
              <a:ext uri="{FF2B5EF4-FFF2-40B4-BE49-F238E27FC236}">
                <a16:creationId xmlns:a16="http://schemas.microsoft.com/office/drawing/2014/main" id="{20222FF3-6894-D042-9383-459D3E7D279F}"/>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t>• Brief overview/examples of</a:t>
            </a:r>
          </a:p>
          <a:p>
            <a:r>
              <a:rPr lang="en-US" altLang="en-US" sz="3200"/>
              <a:t>   large-scale optimization work in photonics</a:t>
            </a:r>
          </a:p>
          <a:p>
            <a:endParaRPr lang="en-US" altLang="en-US" sz="3200"/>
          </a:p>
          <a:p>
            <a:r>
              <a:rPr lang="en-US" altLang="en-US" sz="3200">
                <a:solidFill>
                  <a:srgbClr val="808080"/>
                </a:solidFill>
              </a:rPr>
              <a:t>• Overview of optimization terminology,</a:t>
            </a:r>
          </a:p>
          <a:p>
            <a:r>
              <a:rPr lang="en-US" altLang="en-US" sz="3200">
                <a:solidFill>
                  <a:srgbClr val="808080"/>
                </a:solidFill>
              </a:rPr>
              <a:t>   problem types, and techniques.</a:t>
            </a:r>
          </a:p>
          <a:p>
            <a:endParaRPr lang="en-US" altLang="en-US" sz="3200">
              <a:solidFill>
                <a:srgbClr val="808080"/>
              </a:solidFill>
            </a:endParaRPr>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2805931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a:extLst>
              <a:ext uri="{FF2B5EF4-FFF2-40B4-BE49-F238E27FC236}">
                <a16:creationId xmlns:a16="http://schemas.microsoft.com/office/drawing/2014/main" id="{0DF64D09-A35D-2E4D-B87C-3ED94CB1B629}"/>
              </a:ext>
            </a:extLst>
          </p:cNvPr>
          <p:cNvSpPr>
            <a:spLocks noGrp="1"/>
          </p:cNvSpPr>
          <p:nvPr>
            <p:ph type="title"/>
          </p:nvPr>
        </p:nvSpPr>
        <p:spPr>
          <a:xfrm>
            <a:off x="0" y="0"/>
            <a:ext cx="9144000" cy="685800"/>
          </a:xfrm>
        </p:spPr>
        <p:txBody>
          <a:bodyPr/>
          <a:lstStyle/>
          <a:p>
            <a:r>
              <a:rPr lang="en-US" altLang="en-US" sz="3200" dirty="0"/>
              <a:t>Optical design = optimization</a:t>
            </a:r>
          </a:p>
        </p:txBody>
      </p:sp>
      <p:sp>
        <p:nvSpPr>
          <p:cNvPr id="55298" name="TextBox 3">
            <a:extLst>
              <a:ext uri="{FF2B5EF4-FFF2-40B4-BE49-F238E27FC236}">
                <a16:creationId xmlns:a16="http://schemas.microsoft.com/office/drawing/2014/main" id="{70FF3F12-7A0B-0249-9856-B77405AE1561}"/>
              </a:ext>
            </a:extLst>
          </p:cNvPr>
          <p:cNvSpPr txBox="1">
            <a:spLocks noChangeArrowheads="1"/>
          </p:cNvSpPr>
          <p:nvPr/>
        </p:nvSpPr>
        <p:spPr bwMode="auto">
          <a:xfrm>
            <a:off x="4564063" y="4138613"/>
            <a:ext cx="45799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gradient-based (“adjoint”)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optimization (&gt;10</a:t>
            </a:r>
            <a:r>
              <a:rPr lang="en-US" altLang="en-US" sz="2200" baseline="30000">
                <a:solidFill>
                  <a:srgbClr val="FF0000"/>
                </a:solidFill>
                <a:latin typeface="Arial" panose="020B0604020202020204" pitchFamily="34" charset="0"/>
                <a:cs typeface="Arial" panose="020B0604020202020204" pitchFamily="34" charset="0"/>
              </a:rPr>
              <a:t>5</a:t>
            </a:r>
            <a:r>
              <a:rPr lang="en-US" altLang="en-US" sz="2200">
                <a:solidFill>
                  <a:srgbClr val="FF0000"/>
                </a:solidFill>
                <a:latin typeface="Arial" panose="020B0604020202020204" pitchFamily="34" charset="0"/>
                <a:cs typeface="Arial" panose="020B0604020202020204" pitchFamily="34" charset="0"/>
              </a:rPr>
              <a:t> params, 3D)</a:t>
            </a:r>
          </a:p>
        </p:txBody>
      </p:sp>
      <p:pic>
        <p:nvPicPr>
          <p:cNvPr id="55299" name="Picture 3">
            <a:extLst>
              <a:ext uri="{FF2B5EF4-FFF2-40B4-BE49-F238E27FC236}">
                <a16:creationId xmlns:a16="http://schemas.microsoft.com/office/drawing/2014/main" id="{0685A3F0-08F1-C241-9E45-98317F403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650" y="5021263"/>
            <a:ext cx="1654175" cy="1233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0" name="TextBox 4">
            <a:extLst>
              <a:ext uri="{FF2B5EF4-FFF2-40B4-BE49-F238E27FC236}">
                <a16:creationId xmlns:a16="http://schemas.microsoft.com/office/drawing/2014/main" id="{11727085-DEAE-B143-99FE-1941A056B285}"/>
              </a:ext>
            </a:extLst>
          </p:cNvPr>
          <p:cNvSpPr txBox="1">
            <a:spLocks noChangeArrowheads="1"/>
          </p:cNvSpPr>
          <p:nvPr/>
        </p:nvSpPr>
        <p:spPr bwMode="auto">
          <a:xfrm>
            <a:off x="4672013" y="6284913"/>
            <a:ext cx="2160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[Sigmund et. al. </a:t>
            </a:r>
            <a:r>
              <a:rPr lang="en-US" altLang="en-US" sz="1400" i="1">
                <a:latin typeface="Arial" panose="020B0604020202020204" pitchFamily="34" charset="0"/>
                <a:cs typeface="Arial" panose="020B0604020202020204" pitchFamily="34" charset="0"/>
              </a:rPr>
              <a:t>Las. Phot. Rev. </a:t>
            </a:r>
            <a:r>
              <a:rPr lang="en-US" altLang="en-US" sz="1400">
                <a:latin typeface="Arial" panose="020B0604020202020204" pitchFamily="34" charset="0"/>
                <a:cs typeface="Arial" panose="020B0604020202020204" pitchFamily="34" charset="0"/>
              </a:rPr>
              <a:t>5, 308 (2011)]</a:t>
            </a:r>
          </a:p>
        </p:txBody>
      </p:sp>
      <p:pic>
        <p:nvPicPr>
          <p:cNvPr id="55301" name="Picture 5">
            <a:extLst>
              <a:ext uri="{FF2B5EF4-FFF2-40B4-BE49-F238E27FC236}">
                <a16:creationId xmlns:a16="http://schemas.microsoft.com/office/drawing/2014/main" id="{2041B476-22A5-9B41-9DDE-790E8EF140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1700" y="4926013"/>
            <a:ext cx="1460500" cy="1354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2" name="TextBox 11">
            <a:extLst>
              <a:ext uri="{FF2B5EF4-FFF2-40B4-BE49-F238E27FC236}">
                <a16:creationId xmlns:a16="http://schemas.microsoft.com/office/drawing/2014/main" id="{335BBEE2-5764-284F-923E-96C981BB3EC3}"/>
              </a:ext>
            </a:extLst>
          </p:cNvPr>
          <p:cNvSpPr txBox="1">
            <a:spLocks noChangeArrowheads="1"/>
          </p:cNvSpPr>
          <p:nvPr/>
        </p:nvSpPr>
        <p:spPr bwMode="auto">
          <a:xfrm>
            <a:off x="6600825" y="6297613"/>
            <a:ext cx="27717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400">
                <a:latin typeface="Arial" panose="020B0604020202020204" pitchFamily="34" charset="0"/>
                <a:cs typeface="Arial" panose="020B0604020202020204" pitchFamily="34" charset="0"/>
              </a:rPr>
              <a:t>[X. Liang &amp; SG Johnson </a:t>
            </a:r>
            <a:br>
              <a:rPr lang="en-US" altLang="en-US" sz="1400">
                <a:latin typeface="Arial" panose="020B0604020202020204" pitchFamily="34" charset="0"/>
                <a:cs typeface="Arial" panose="020B0604020202020204" pitchFamily="34" charset="0"/>
              </a:rPr>
            </a:br>
            <a:r>
              <a:rPr lang="en-US" altLang="en-US" sz="1400" i="1">
                <a:latin typeface="Arial" panose="020B0604020202020204" pitchFamily="34" charset="0"/>
                <a:cs typeface="Arial" panose="020B0604020202020204" pitchFamily="34" charset="0"/>
              </a:rPr>
              <a:t>Opt. Exp.</a:t>
            </a:r>
            <a:r>
              <a:rPr lang="en-US" altLang="en-US" sz="1400">
                <a:latin typeface="Arial" panose="020B0604020202020204" pitchFamily="34" charset="0"/>
                <a:cs typeface="Arial" panose="020B0604020202020204" pitchFamily="34" charset="0"/>
              </a:rPr>
              <a:t> 21, 30812 (2013)]</a:t>
            </a:r>
          </a:p>
        </p:txBody>
      </p:sp>
      <p:sp>
        <p:nvSpPr>
          <p:cNvPr id="55303" name="Rectangle 6">
            <a:extLst>
              <a:ext uri="{FF2B5EF4-FFF2-40B4-BE49-F238E27FC236}">
                <a16:creationId xmlns:a16="http://schemas.microsoft.com/office/drawing/2014/main" id="{5E34CC4E-1A2D-644B-90BB-EDF0100C6581}"/>
              </a:ext>
            </a:extLst>
          </p:cNvPr>
          <p:cNvSpPr>
            <a:spLocks noChangeArrowheads="1"/>
          </p:cNvSpPr>
          <p:nvPr/>
        </p:nvSpPr>
        <p:spPr bwMode="auto">
          <a:xfrm>
            <a:off x="550863" y="4138613"/>
            <a:ext cx="40132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“black-box” optimization </a:t>
            </a:r>
            <a:br>
              <a:rPr lang="en-US" altLang="en-US" sz="2200">
                <a:solidFill>
                  <a:srgbClr val="FF0000"/>
                </a:solidFill>
                <a:latin typeface="Arial" panose="020B0604020202020204" pitchFamily="34" charset="0"/>
                <a:cs typeface="Arial" panose="020B0604020202020204" pitchFamily="34" charset="0"/>
              </a:rPr>
            </a:br>
            <a:r>
              <a:rPr lang="en-US" altLang="en-US" sz="2200">
                <a:solidFill>
                  <a:srgbClr val="FF0000"/>
                </a:solidFill>
                <a:latin typeface="Arial" panose="020B0604020202020204" pitchFamily="34" charset="0"/>
                <a:cs typeface="Arial" panose="020B0604020202020204" pitchFamily="34" charset="0"/>
              </a:rPr>
              <a:t>(typically &lt;&lt; 100 params)</a:t>
            </a:r>
          </a:p>
        </p:txBody>
      </p:sp>
      <p:sp>
        <p:nvSpPr>
          <p:cNvPr id="55304" name="Rectangle 7">
            <a:extLst>
              <a:ext uri="{FF2B5EF4-FFF2-40B4-BE49-F238E27FC236}">
                <a16:creationId xmlns:a16="http://schemas.microsoft.com/office/drawing/2014/main" id="{D1C41451-2A45-CF4B-BB5F-E2C8B5A763DD}"/>
              </a:ext>
            </a:extLst>
          </p:cNvPr>
          <p:cNvSpPr>
            <a:spLocks noChangeArrowheads="1"/>
          </p:cNvSpPr>
          <p:nvPr/>
        </p:nvSpPr>
        <p:spPr bwMode="auto">
          <a:xfrm>
            <a:off x="-73025" y="773113"/>
            <a:ext cx="8729663"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2200">
                <a:solidFill>
                  <a:srgbClr val="FF0000"/>
                </a:solidFill>
                <a:latin typeface="Arial" panose="020B0604020202020204" pitchFamily="34" charset="0"/>
                <a:cs typeface="Arial" panose="020B0604020202020204" pitchFamily="34" charset="0"/>
              </a:rPr>
              <a:t>traditional approach: intuition + “tweaking” few parameters </a:t>
            </a:r>
          </a:p>
        </p:txBody>
      </p:sp>
      <p:pic>
        <p:nvPicPr>
          <p:cNvPr id="55305" name="Picture 6">
            <a:extLst>
              <a:ext uri="{FF2B5EF4-FFF2-40B4-BE49-F238E27FC236}">
                <a16:creationId xmlns:a16="http://schemas.microsoft.com/office/drawing/2014/main" id="{E6957F21-0026-3845-A701-E05FBA47F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3" y="5002213"/>
            <a:ext cx="2073275" cy="144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6" name="Picture 8">
            <a:extLst>
              <a:ext uri="{FF2B5EF4-FFF2-40B4-BE49-F238E27FC236}">
                <a16:creationId xmlns:a16="http://schemas.microsoft.com/office/drawing/2014/main" id="{B7E3646C-BF93-D946-AFBD-B99E1AEB47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62250" y="4989513"/>
            <a:ext cx="1460500" cy="149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07" name="Picture 9">
            <a:extLst>
              <a:ext uri="{FF2B5EF4-FFF2-40B4-BE49-F238E27FC236}">
                <a16:creationId xmlns:a16="http://schemas.microsoft.com/office/drawing/2014/main" id="{0F5CF8CF-49F9-F640-969B-DBBCB3D6C5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3088" y="1546225"/>
            <a:ext cx="3148012" cy="117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08" name="TextBox 21">
            <a:extLst>
              <a:ext uri="{FF2B5EF4-FFF2-40B4-BE49-F238E27FC236}">
                <a16:creationId xmlns:a16="http://schemas.microsoft.com/office/drawing/2014/main" id="{53B348E7-B325-C742-BB92-20E4F603B527}"/>
              </a:ext>
            </a:extLst>
          </p:cNvPr>
          <p:cNvSpPr txBox="1">
            <a:spLocks noChangeArrowheads="1"/>
          </p:cNvSpPr>
          <p:nvPr/>
        </p:nvSpPr>
        <p:spPr bwMode="auto">
          <a:xfrm>
            <a:off x="6748463" y="24765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[Noda et. al. 2003]</a:t>
            </a:r>
          </a:p>
        </p:txBody>
      </p:sp>
      <p:pic>
        <p:nvPicPr>
          <p:cNvPr id="55309" name="Picture 11">
            <a:extLst>
              <a:ext uri="{FF2B5EF4-FFF2-40B4-BE49-F238E27FC236}">
                <a16:creationId xmlns:a16="http://schemas.microsoft.com/office/drawing/2014/main" id="{9CEFFE6E-514B-674B-921F-E88ECB3FDF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5400000">
            <a:off x="1057275" y="2752725"/>
            <a:ext cx="958850" cy="1384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0" name="Picture 12">
            <a:extLst>
              <a:ext uri="{FF2B5EF4-FFF2-40B4-BE49-F238E27FC236}">
                <a16:creationId xmlns:a16="http://schemas.microsoft.com/office/drawing/2014/main" id="{C0F4AEDC-3DFA-3046-8C85-12E0588D254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3163" y="2911475"/>
            <a:ext cx="947737" cy="838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311" name="TextBox 26">
            <a:extLst>
              <a:ext uri="{FF2B5EF4-FFF2-40B4-BE49-F238E27FC236}">
                <a16:creationId xmlns:a16="http://schemas.microsoft.com/office/drawing/2014/main" id="{9814DD09-1B1C-3845-BEB9-52F3B5C02A79}"/>
              </a:ext>
            </a:extLst>
          </p:cNvPr>
          <p:cNvSpPr txBox="1">
            <a:spLocks noChangeArrowheads="1"/>
          </p:cNvSpPr>
          <p:nvPr/>
        </p:nvSpPr>
        <p:spPr bwMode="auto">
          <a:xfrm>
            <a:off x="6621463" y="2705100"/>
            <a:ext cx="24161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[Brongersma et. al. 2010]</a:t>
            </a:r>
          </a:p>
        </p:txBody>
      </p:sp>
      <p:sp>
        <p:nvSpPr>
          <p:cNvPr id="55312" name="TextBox 22">
            <a:extLst>
              <a:ext uri="{FF2B5EF4-FFF2-40B4-BE49-F238E27FC236}">
                <a16:creationId xmlns:a16="http://schemas.microsoft.com/office/drawing/2014/main" id="{4CCDCFC6-C42C-AE4C-8432-40F93714273D}"/>
              </a:ext>
            </a:extLst>
          </p:cNvPr>
          <p:cNvSpPr txBox="1">
            <a:spLocks noChangeArrowheads="1"/>
          </p:cNvSpPr>
          <p:nvPr/>
        </p:nvSpPr>
        <p:spPr bwMode="auto">
          <a:xfrm>
            <a:off x="249238" y="6464300"/>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[Villegas et. al. 2004]</a:t>
            </a:r>
          </a:p>
        </p:txBody>
      </p:sp>
      <p:sp>
        <p:nvSpPr>
          <p:cNvPr id="55313" name="TextBox 24">
            <a:extLst>
              <a:ext uri="{FF2B5EF4-FFF2-40B4-BE49-F238E27FC236}">
                <a16:creationId xmlns:a16="http://schemas.microsoft.com/office/drawing/2014/main" id="{BE264688-B282-FC46-913E-CF859BAD4C02}"/>
              </a:ext>
            </a:extLst>
          </p:cNvPr>
          <p:cNvSpPr txBox="1">
            <a:spLocks noChangeArrowheads="1"/>
          </p:cNvSpPr>
          <p:nvPr/>
        </p:nvSpPr>
        <p:spPr bwMode="auto">
          <a:xfrm>
            <a:off x="1860550" y="6454775"/>
            <a:ext cx="29337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[Hakansson et. al. 2005]</a:t>
            </a:r>
          </a:p>
        </p:txBody>
      </p:sp>
      <p:pic>
        <p:nvPicPr>
          <p:cNvPr id="55314" name="Picture 2">
            <a:extLst>
              <a:ext uri="{FF2B5EF4-FFF2-40B4-BE49-F238E27FC236}">
                <a16:creationId xmlns:a16="http://schemas.microsoft.com/office/drawing/2014/main" id="{18E6CE47-3DB8-B747-B4D7-EF32646F1D4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927600" y="1366838"/>
            <a:ext cx="27178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5" name="TextBox 25">
            <a:extLst>
              <a:ext uri="{FF2B5EF4-FFF2-40B4-BE49-F238E27FC236}">
                <a16:creationId xmlns:a16="http://schemas.microsoft.com/office/drawing/2014/main" id="{99DDA043-DA3F-5941-9976-F47D24D20F58}"/>
              </a:ext>
            </a:extLst>
          </p:cNvPr>
          <p:cNvSpPr txBox="1">
            <a:spLocks noChangeArrowheads="1"/>
          </p:cNvSpPr>
          <p:nvPr/>
        </p:nvSpPr>
        <p:spPr bwMode="auto">
          <a:xfrm>
            <a:off x="6748463" y="2941638"/>
            <a:ext cx="216058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[Yu et. al. 2010]</a:t>
            </a:r>
          </a:p>
        </p:txBody>
      </p:sp>
      <p:pic>
        <p:nvPicPr>
          <p:cNvPr id="55316" name="Picture 5">
            <a:extLst>
              <a:ext uri="{FF2B5EF4-FFF2-40B4-BE49-F238E27FC236}">
                <a16:creationId xmlns:a16="http://schemas.microsoft.com/office/drawing/2014/main" id="{C144593D-3071-6746-8A42-C254775E7193}"/>
              </a:ext>
            </a:extLst>
          </p:cNvPr>
          <p:cNvPicPr>
            <a:picLocks noChangeAspect="1"/>
          </p:cNvPicPr>
          <p:nvPr/>
        </p:nvPicPr>
        <p:blipFill>
          <a:blip r:embed="rId11">
            <a:extLst>
              <a:ext uri="{28A0092B-C50C-407E-A947-70E740481C1C}">
                <a14:useLocalDpi xmlns:a14="http://schemas.microsoft.com/office/drawing/2010/main" val="0"/>
              </a:ext>
            </a:extLst>
          </a:blip>
          <a:srcRect r="32169"/>
          <a:stretch>
            <a:fillRect/>
          </a:stretch>
        </p:blipFill>
        <p:spPr bwMode="auto">
          <a:xfrm>
            <a:off x="4927600" y="2538413"/>
            <a:ext cx="1633538"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17" name="TextBox 27">
            <a:extLst>
              <a:ext uri="{FF2B5EF4-FFF2-40B4-BE49-F238E27FC236}">
                <a16:creationId xmlns:a16="http://schemas.microsoft.com/office/drawing/2014/main" id="{E07E4862-A503-EB42-BA50-D163286134EF}"/>
              </a:ext>
            </a:extLst>
          </p:cNvPr>
          <p:cNvSpPr txBox="1">
            <a:spLocks noChangeArrowheads="1"/>
          </p:cNvSpPr>
          <p:nvPr/>
        </p:nvSpPr>
        <p:spPr bwMode="auto">
          <a:xfrm>
            <a:off x="6748463" y="3216275"/>
            <a:ext cx="216058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sz="1500">
                <a:latin typeface="Arial" panose="020B0604020202020204" pitchFamily="34" charset="0"/>
                <a:cs typeface="Arial" panose="020B0604020202020204" pitchFamily="34" charset="0"/>
              </a:rPr>
              <a:t>[Zhou et. al. 2010]</a:t>
            </a:r>
          </a:p>
        </p:txBody>
      </p:sp>
    </p:spTree>
    <p:extLst>
      <p:ext uri="{BB962C8B-B14F-4D97-AF65-F5344CB8AC3E}">
        <p14:creationId xmlns:p14="http://schemas.microsoft.com/office/powerpoint/2010/main" val="1687235813"/>
      </p:ext>
    </p:extLst>
  </p:cSld>
  <p:clrMapOvr>
    <a:masterClrMapping/>
  </p:clrMapOvr>
  <p:transition spd="slow"/>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dirty="0"/>
              <a:t>Large-scale optimization in photonics:</a:t>
            </a:r>
            <a:br>
              <a:rPr lang="en-US" dirty="0"/>
            </a:br>
            <a:r>
              <a:rPr lang="en-US" dirty="0"/>
              <a:t>“Every pixel” is a degree of freedom</a:t>
            </a:r>
          </a:p>
        </p:txBody>
      </p:sp>
      <p:sp>
        <p:nvSpPr>
          <p:cNvPr id="3" name="Text Box 3"/>
          <p:cNvSpPr txBox="1">
            <a:spLocks noChangeArrowheads="1"/>
          </p:cNvSpPr>
          <p:nvPr/>
        </p:nvSpPr>
        <p:spPr bwMode="auto">
          <a:xfrm>
            <a:off x="689856" y="1671935"/>
            <a:ext cx="2411237"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a:ea typeface="ＭＳ Ｐゴシック" charset="0"/>
                <a:cs typeface="ＭＳ Ｐゴシック" charset="0"/>
              </a:rPr>
              <a:t>bend </a:t>
            </a:r>
            <a:r>
              <a:rPr lang="en-US" dirty="0">
                <a:ea typeface="ＭＳ Ｐゴシック" charset="0"/>
                <a:cs typeface="ＭＳ Ｐゴシック" charset="0"/>
              </a:rPr>
              <a:t>optimization</a:t>
            </a:r>
          </a:p>
        </p:txBody>
      </p:sp>
      <p:pic>
        <p:nvPicPr>
          <p:cNvPr id="4" name="sigmund-bend.mov" descr="/Users/stevenj/Documents/Work/Presentations/Borrowed/sigmund-bend.mov">
            <a:hlinkClick r:id="" action="ppaction://media"/>
          </p:cNvPr>
          <p:cNvPicPr>
            <a:picLocks noChangeAspect="1" noChangeArrowheads="1"/>
          </p:cNvPicPr>
          <p:nvPr>
            <a:videoFile r:link="rId2"/>
            <p:extLst>
              <p:ext uri="{DAA4B4D4-6D71-4841-9C94-3DE7FCFB9230}">
                <p14:media xmlns:p14="http://schemas.microsoft.com/office/powerpoint/2010/main" r:embed="rId1"/>
              </p:ext>
            </p:extLst>
          </p:nvPr>
        </p:nvPicPr>
        <p:blipFill>
          <a:blip r:embed="rId4">
            <a:extLst>
              <a:ext uri="{28A0092B-C50C-407E-A947-70E740481C1C}">
                <a14:useLocalDpi xmlns:a14="http://schemas.microsoft.com/office/drawing/2010/main" val="0"/>
              </a:ext>
            </a:extLst>
          </a:blip>
          <a:srcRect/>
          <a:stretch>
            <a:fillRect/>
          </a:stretch>
        </p:blipFill>
        <p:spPr bwMode="auto">
          <a:xfrm>
            <a:off x="228600" y="2209800"/>
            <a:ext cx="33528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5"/>
          <p:cNvSpPr txBox="1">
            <a:spLocks noChangeArrowheads="1"/>
          </p:cNvSpPr>
          <p:nvPr/>
        </p:nvSpPr>
        <p:spPr bwMode="auto">
          <a:xfrm>
            <a:off x="437387" y="5638800"/>
            <a:ext cx="2916183"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sz="1800" dirty="0">
                <a:ea typeface="ＭＳ Ｐゴシック" charset="0"/>
                <a:cs typeface="ＭＳ Ｐゴシック" charset="0"/>
              </a:rPr>
              <a:t>Sigmund et al.,</a:t>
            </a:r>
          </a:p>
          <a:p>
            <a:pPr algn="ctr">
              <a:defRPr/>
            </a:pPr>
            <a:r>
              <a:rPr lang="en-US" sz="1800" dirty="0">
                <a:ea typeface="ＭＳ Ｐゴシック" charset="0"/>
                <a:cs typeface="ＭＳ Ｐゴシック" charset="0"/>
              </a:rPr>
              <a:t>Opt. Express </a:t>
            </a:r>
            <a:r>
              <a:rPr lang="en-US" sz="1800" b="1" dirty="0">
                <a:ea typeface="ＭＳ Ｐゴシック" charset="0"/>
                <a:cs typeface="ＭＳ Ｐゴシック" charset="0"/>
              </a:rPr>
              <a:t>12</a:t>
            </a:r>
            <a:r>
              <a:rPr lang="en-US" sz="1800" dirty="0">
                <a:ea typeface="ＭＳ Ｐゴシック" charset="0"/>
                <a:cs typeface="ＭＳ Ｐゴシック" charset="0"/>
              </a:rPr>
              <a:t>, 1996 (2004)</a:t>
            </a:r>
          </a:p>
        </p:txBody>
      </p:sp>
      <p:pic>
        <p:nvPicPr>
          <p:cNvPr id="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7600" y="4746625"/>
            <a:ext cx="2438400" cy="17414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 name="Text Box 7"/>
          <p:cNvSpPr txBox="1">
            <a:spLocks noChangeArrowheads="1"/>
          </p:cNvSpPr>
          <p:nvPr/>
        </p:nvSpPr>
        <p:spPr bwMode="auto">
          <a:xfrm>
            <a:off x="3962400" y="6567488"/>
            <a:ext cx="20129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sz="1800">
                <a:ea typeface="ＭＳ Ｐゴシック" charset="0"/>
                <a:cs typeface="ＭＳ Ｐゴシック" charset="0"/>
              </a:rPr>
              <a:t>OE </a:t>
            </a:r>
            <a:r>
              <a:rPr lang="en-US" sz="1800" b="1">
                <a:ea typeface="ＭＳ Ｐゴシック" charset="0"/>
                <a:cs typeface="ＭＳ Ｐゴシック" charset="0"/>
              </a:rPr>
              <a:t>12</a:t>
            </a:r>
            <a:r>
              <a:rPr lang="en-US" sz="1800">
                <a:ea typeface="ＭＳ Ｐゴシック" charset="0"/>
                <a:cs typeface="ＭＳ Ｐゴシック" charset="0"/>
              </a:rPr>
              <a:t>, 5916 (2004)</a:t>
            </a:r>
          </a:p>
        </p:txBody>
      </p:sp>
      <p:pic>
        <p:nvPicPr>
          <p:cNvPr id="8" name="Picture 3"/>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36962" y="1752600"/>
            <a:ext cx="2808288"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p:cNvSpPr txBox="1">
            <a:spLocks noChangeArrowheads="1"/>
          </p:cNvSpPr>
          <p:nvPr/>
        </p:nvSpPr>
        <p:spPr bwMode="auto">
          <a:xfrm>
            <a:off x="3911600" y="4048125"/>
            <a:ext cx="50038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128"/>
              </a:defRPr>
            </a:lvl1pPr>
            <a:lvl2pPr marL="742950" indent="-285750">
              <a:defRPr sz="2400">
                <a:solidFill>
                  <a:schemeClr val="tx1"/>
                </a:solidFill>
                <a:latin typeface="Times" charset="0"/>
                <a:ea typeface="ＭＳ Ｐゴシック" charset="-128"/>
              </a:defRPr>
            </a:lvl2pPr>
            <a:lvl3pPr marL="1143000" indent="-228600">
              <a:defRPr sz="2400">
                <a:solidFill>
                  <a:schemeClr val="tx1"/>
                </a:solidFill>
                <a:latin typeface="Times" charset="0"/>
                <a:ea typeface="ＭＳ Ｐゴシック" charset="-128"/>
              </a:defRPr>
            </a:lvl3pPr>
            <a:lvl4pPr marL="1600200" indent="-228600">
              <a:defRPr sz="2400">
                <a:solidFill>
                  <a:schemeClr val="tx1"/>
                </a:solidFill>
                <a:latin typeface="Times" charset="0"/>
                <a:ea typeface="ＭＳ Ｐゴシック" charset="-128"/>
              </a:defRPr>
            </a:lvl4pPr>
            <a:lvl5pPr marL="2057400" indent="-228600">
              <a:defRPr sz="2400">
                <a:solidFill>
                  <a:schemeClr val="tx1"/>
                </a:solidFill>
                <a:latin typeface="Times" charset="0"/>
                <a:ea typeface="ＭＳ Ｐゴシック" charset="-128"/>
              </a:defRPr>
            </a:lvl5pPr>
            <a:lvl6pPr marL="2514600" indent="-228600" eaLnBrk="0" fontAlgn="base" hangingPunct="0">
              <a:spcBef>
                <a:spcPct val="0"/>
              </a:spcBef>
              <a:spcAft>
                <a:spcPct val="0"/>
              </a:spcAft>
              <a:defRPr sz="2400">
                <a:solidFill>
                  <a:schemeClr val="tx1"/>
                </a:solidFill>
                <a:latin typeface="Times" charset="0"/>
                <a:ea typeface="ＭＳ Ｐゴシック" charset="-128"/>
              </a:defRPr>
            </a:lvl6pPr>
            <a:lvl7pPr marL="2971800" indent="-228600" eaLnBrk="0" fontAlgn="base" hangingPunct="0">
              <a:spcBef>
                <a:spcPct val="0"/>
              </a:spcBef>
              <a:spcAft>
                <a:spcPct val="0"/>
              </a:spcAft>
              <a:defRPr sz="2400">
                <a:solidFill>
                  <a:schemeClr val="tx1"/>
                </a:solidFill>
                <a:latin typeface="Times" charset="0"/>
                <a:ea typeface="ＭＳ Ｐゴシック" charset="-128"/>
              </a:defRPr>
            </a:lvl7pPr>
            <a:lvl8pPr marL="3429000" indent="-228600" eaLnBrk="0" fontAlgn="base" hangingPunct="0">
              <a:spcBef>
                <a:spcPct val="0"/>
              </a:spcBef>
              <a:spcAft>
                <a:spcPct val="0"/>
              </a:spcAft>
              <a:defRPr sz="2400">
                <a:solidFill>
                  <a:schemeClr val="tx1"/>
                </a:solidFill>
                <a:latin typeface="Times" charset="0"/>
                <a:ea typeface="ＭＳ Ｐゴシック" charset="-128"/>
              </a:defRPr>
            </a:lvl8pPr>
            <a:lvl9pPr marL="3886200" indent="-228600" eaLnBrk="0" fontAlgn="base" hangingPunct="0">
              <a:spcBef>
                <a:spcPct val="0"/>
              </a:spcBef>
              <a:spcAft>
                <a:spcPct val="0"/>
              </a:spcAft>
              <a:defRPr sz="2400">
                <a:solidFill>
                  <a:schemeClr val="tx1"/>
                </a:solidFill>
                <a:latin typeface="Times" charset="0"/>
                <a:ea typeface="ＭＳ Ｐゴシック" charset="-128"/>
              </a:defRPr>
            </a:lvl9pPr>
          </a:lstStyle>
          <a:p>
            <a:pPr algn="ctr"/>
            <a:r>
              <a:rPr lang="en-US" altLang="en-US" sz="1600" dirty="0">
                <a:latin typeface="Arial" charset="0"/>
              </a:rPr>
              <a:t>Ganapati et al. IEEE Jour. of </a:t>
            </a:r>
            <a:r>
              <a:rPr lang="en-US" altLang="en-US" sz="1600" dirty="0" err="1">
                <a:latin typeface="Arial" charset="0"/>
              </a:rPr>
              <a:t>Photovolt</a:t>
            </a:r>
            <a:r>
              <a:rPr lang="en-US" altLang="en-US" sz="1600" dirty="0">
                <a:latin typeface="Arial" charset="0"/>
              </a:rPr>
              <a:t>. </a:t>
            </a:r>
            <a:r>
              <a:rPr lang="en-US" altLang="en-US" sz="1600" b="1" dirty="0">
                <a:latin typeface="Arial" charset="0"/>
              </a:rPr>
              <a:t>4</a:t>
            </a:r>
            <a:r>
              <a:rPr lang="en-US" altLang="en-US" sz="1600" dirty="0">
                <a:latin typeface="Arial" charset="0"/>
              </a:rPr>
              <a:t>, 175 (2014)</a:t>
            </a:r>
          </a:p>
        </p:txBody>
      </p:sp>
      <p:pic>
        <p:nvPicPr>
          <p:cNvPr id="10" name="Picture 7"/>
          <p:cNvPicPr>
            <a:picLocks noChangeAspect="1"/>
          </p:cNvPicPr>
          <p:nvPr/>
        </p:nvPicPr>
        <p:blipFill>
          <a:blip r:embed="rId7">
            <a:extLst>
              <a:ext uri="{28A0092B-C50C-407E-A947-70E740481C1C}">
                <a14:useLocalDpi xmlns:a14="http://schemas.microsoft.com/office/drawing/2010/main" val="0"/>
              </a:ext>
            </a:extLst>
          </a:blip>
          <a:srcRect l="54533" t="12891" r="10049" b="14568"/>
          <a:stretch>
            <a:fillRect/>
          </a:stretch>
        </p:blipFill>
        <p:spPr bwMode="auto">
          <a:xfrm>
            <a:off x="6761162" y="1928812"/>
            <a:ext cx="2033588"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3"/>
          <p:cNvSpPr txBox="1">
            <a:spLocks noChangeArrowheads="1"/>
          </p:cNvSpPr>
          <p:nvPr/>
        </p:nvSpPr>
        <p:spPr bwMode="auto">
          <a:xfrm>
            <a:off x="4089498" y="1341795"/>
            <a:ext cx="4648004"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dirty="0">
                <a:ea typeface="ＭＳ Ｐゴシック" charset="0"/>
                <a:cs typeface="ＭＳ Ｐゴシック" charset="0"/>
              </a:rPr>
              <a:t>solar-cell </a:t>
            </a:r>
            <a:r>
              <a:rPr lang="en-US" dirty="0" err="1">
                <a:ea typeface="ＭＳ Ｐゴシック" charset="0"/>
                <a:cs typeface="ＭＳ Ｐゴシック" charset="0"/>
              </a:rPr>
              <a:t>backreflector</a:t>
            </a:r>
            <a:r>
              <a:rPr lang="en-US" dirty="0">
                <a:ea typeface="ＭＳ Ｐゴシック" charset="0"/>
                <a:cs typeface="ＭＳ Ｐゴシック" charset="0"/>
              </a:rPr>
              <a:t> optimization</a:t>
            </a:r>
          </a:p>
        </p:txBody>
      </p:sp>
      <p:pic>
        <p:nvPicPr>
          <p:cNvPr id="14" name="Picture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1656" y="4907964"/>
            <a:ext cx="1752600" cy="17033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5" name="TextBox 14"/>
          <p:cNvSpPr txBox="1"/>
          <p:nvPr/>
        </p:nvSpPr>
        <p:spPr>
          <a:xfrm>
            <a:off x="6878292" y="4495800"/>
            <a:ext cx="1808508" cy="461665"/>
          </a:xfrm>
          <a:prstGeom prst="rect">
            <a:avLst/>
          </a:prstGeom>
          <a:noFill/>
        </p:spPr>
        <p:txBody>
          <a:bodyPr wrap="none" rtlCol="0">
            <a:spAutoFit/>
          </a:bodyPr>
          <a:lstStyle/>
          <a:p>
            <a:r>
              <a:rPr lang="en-US"/>
              <a:t>2d band gaps</a:t>
            </a:r>
          </a:p>
        </p:txBody>
      </p:sp>
      <p:sp>
        <p:nvSpPr>
          <p:cNvPr id="16" name="TextBox 15"/>
          <p:cNvSpPr txBox="1"/>
          <p:nvPr/>
        </p:nvSpPr>
        <p:spPr>
          <a:xfrm>
            <a:off x="6956839" y="6514098"/>
            <a:ext cx="1729961" cy="400110"/>
          </a:xfrm>
          <a:prstGeom prst="rect">
            <a:avLst/>
          </a:prstGeom>
          <a:noFill/>
        </p:spPr>
        <p:txBody>
          <a:bodyPr wrap="none" rtlCol="0">
            <a:spAutoFit/>
          </a:bodyPr>
          <a:lstStyle/>
          <a:p>
            <a:r>
              <a:rPr lang="en-US" sz="2000"/>
              <a:t>Dobson (1999)</a:t>
            </a:r>
          </a:p>
        </p:txBody>
      </p:sp>
    </p:spTree>
    <p:extLst>
      <p:ext uri="{BB962C8B-B14F-4D97-AF65-F5344CB8AC3E}">
        <p14:creationId xmlns:p14="http://schemas.microsoft.com/office/powerpoint/2010/main" val="294271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3C66C72-A3A0-8C46-AEB6-29E9699CD7AA}"/>
              </a:ext>
            </a:extLst>
          </p:cNvPr>
          <p:cNvSpPr>
            <a:spLocks noGrp="1"/>
          </p:cNvSpPr>
          <p:nvPr>
            <p:ph type="title"/>
          </p:nvPr>
        </p:nvSpPr>
        <p:spPr>
          <a:xfrm>
            <a:off x="685800" y="939800"/>
            <a:ext cx="7772400" cy="838200"/>
          </a:xfrm>
        </p:spPr>
        <p:txBody>
          <a:bodyPr/>
          <a:lstStyle/>
          <a:p>
            <a:r>
              <a:rPr lang="en-US" altLang="en-US"/>
              <a:t>Topology optimization</a:t>
            </a:r>
          </a:p>
        </p:txBody>
      </p:sp>
      <p:sp>
        <p:nvSpPr>
          <p:cNvPr id="15362" name="TextBox 2">
            <a:extLst>
              <a:ext uri="{FF2B5EF4-FFF2-40B4-BE49-F238E27FC236}">
                <a16:creationId xmlns:a16="http://schemas.microsoft.com/office/drawing/2014/main" id="{5DC322E2-F9ED-1741-8D9F-76CB8DC73FDE}"/>
              </a:ext>
            </a:extLst>
          </p:cNvPr>
          <p:cNvSpPr txBox="1">
            <a:spLocks noChangeArrowheads="1"/>
          </p:cNvSpPr>
          <p:nvPr/>
        </p:nvSpPr>
        <p:spPr bwMode="auto">
          <a:xfrm>
            <a:off x="4078606" y="2341563"/>
            <a:ext cx="482696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dirty="0"/>
              <a:t>Given two (or more) materials</a:t>
            </a:r>
          </a:p>
          <a:p>
            <a:pPr algn="ctr"/>
            <a:r>
              <a:rPr lang="en-US" altLang="en-US" i="1" dirty="0"/>
              <a:t>A</a:t>
            </a:r>
            <a:r>
              <a:rPr lang="en-US" altLang="en-US" dirty="0"/>
              <a:t> and </a:t>
            </a:r>
            <a:r>
              <a:rPr lang="en-US" altLang="en-US" i="1" dirty="0"/>
              <a:t>B</a:t>
            </a:r>
            <a:r>
              <a:rPr lang="en-US" altLang="en-US" dirty="0"/>
              <a:t>, determine </a:t>
            </a:r>
            <a:r>
              <a:rPr lang="en-US" altLang="en-US" dirty="0">
                <a:solidFill>
                  <a:srgbClr val="0000FF"/>
                </a:solidFill>
              </a:rPr>
              <a:t>what arrangement</a:t>
            </a:r>
          </a:p>
          <a:p>
            <a:pPr algn="ctr"/>
            <a:r>
              <a:rPr lang="en-US" altLang="en-US" dirty="0"/>
              <a:t>— </a:t>
            </a:r>
            <a:r>
              <a:rPr lang="en-US" altLang="en-US" dirty="0">
                <a:solidFill>
                  <a:srgbClr val="0000FF"/>
                </a:solidFill>
              </a:rPr>
              <a:t>including what topology </a:t>
            </a:r>
            <a:r>
              <a:rPr lang="en-US" altLang="en-US" dirty="0"/>
              <a:t>—</a:t>
            </a:r>
          </a:p>
          <a:p>
            <a:pPr algn="ctr"/>
            <a:r>
              <a:rPr lang="en-US" altLang="en-US" dirty="0"/>
              <a:t>optimizes some objective/constraints.</a:t>
            </a:r>
          </a:p>
          <a:p>
            <a:pPr algn="ctr"/>
            <a:endParaRPr lang="en-US" altLang="en-US" dirty="0"/>
          </a:p>
          <a:p>
            <a:pPr algn="ctr"/>
            <a:r>
              <a:rPr lang="en-US" altLang="en-US" dirty="0"/>
              <a:t>Electromagnetism:</a:t>
            </a:r>
          </a:p>
          <a:p>
            <a:pPr algn="ctr"/>
            <a:r>
              <a:rPr lang="en-US" altLang="en-US" dirty="0"/>
              <a:t>Materials (mostly) described by</a:t>
            </a:r>
          </a:p>
          <a:p>
            <a:pPr algn="ctr"/>
            <a:r>
              <a:rPr lang="en-US" altLang="en-US" dirty="0">
                <a:solidFill>
                  <a:srgbClr val="0432FF"/>
                </a:solidFill>
              </a:rPr>
              <a:t>permittivity (dielectric constant) </a:t>
            </a:r>
            <a:r>
              <a:rPr lang="el-GR" altLang="en-US" dirty="0">
                <a:solidFill>
                  <a:srgbClr val="0432FF"/>
                </a:solidFill>
              </a:rPr>
              <a:t>ε</a:t>
            </a:r>
          </a:p>
          <a:p>
            <a:pPr algn="ctr"/>
            <a:r>
              <a:rPr lang="en-US" altLang="en-US" dirty="0"/>
              <a:t>(susceptibility </a:t>
            </a:r>
            <a:r>
              <a:rPr lang="el-GR" altLang="en-US" dirty="0"/>
              <a:t>χ</a:t>
            </a:r>
            <a:r>
              <a:rPr lang="en-US" altLang="en-US" dirty="0"/>
              <a:t>=</a:t>
            </a:r>
            <a:r>
              <a:rPr lang="el-GR" altLang="en-US" dirty="0"/>
              <a:t>ε</a:t>
            </a:r>
            <a:r>
              <a:rPr lang="en-US" altLang="en-US" dirty="0"/>
              <a:t>–1)</a:t>
            </a:r>
          </a:p>
        </p:txBody>
      </p:sp>
      <p:pic>
        <p:nvPicPr>
          <p:cNvPr id="15363" name="Picture 7">
            <a:extLst>
              <a:ext uri="{FF2B5EF4-FFF2-40B4-BE49-F238E27FC236}">
                <a16:creationId xmlns:a16="http://schemas.microsoft.com/office/drawing/2014/main" id="{27DF00C4-CD32-D14D-9414-696105BCEE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006600"/>
            <a:ext cx="3379788"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TextBox 8">
            <a:extLst>
              <a:ext uri="{FF2B5EF4-FFF2-40B4-BE49-F238E27FC236}">
                <a16:creationId xmlns:a16="http://schemas.microsoft.com/office/drawing/2014/main" id="{A4428BBF-7DD3-2B47-B496-E2C960A7F581}"/>
              </a:ext>
            </a:extLst>
          </p:cNvPr>
          <p:cNvSpPr txBox="1">
            <a:spLocks noChangeArrowheads="1"/>
          </p:cNvSpPr>
          <p:nvPr/>
        </p:nvSpPr>
        <p:spPr bwMode="auto">
          <a:xfrm>
            <a:off x="609600" y="2387600"/>
            <a:ext cx="5905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t>A</a:t>
            </a:r>
          </a:p>
        </p:txBody>
      </p:sp>
      <p:sp>
        <p:nvSpPr>
          <p:cNvPr id="15365" name="TextBox 9">
            <a:extLst>
              <a:ext uri="{FF2B5EF4-FFF2-40B4-BE49-F238E27FC236}">
                <a16:creationId xmlns:a16="http://schemas.microsoft.com/office/drawing/2014/main" id="{396C5B6D-9F45-6B4E-AF73-D92A057B9BF0}"/>
              </a:ext>
            </a:extLst>
          </p:cNvPr>
          <p:cNvSpPr txBox="1">
            <a:spLocks noChangeArrowheads="1"/>
          </p:cNvSpPr>
          <p:nvPr/>
        </p:nvSpPr>
        <p:spPr bwMode="auto">
          <a:xfrm>
            <a:off x="1390650" y="2732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
        <p:nvSpPr>
          <p:cNvPr id="15366" name="TextBox 10">
            <a:extLst>
              <a:ext uri="{FF2B5EF4-FFF2-40B4-BE49-F238E27FC236}">
                <a16:creationId xmlns:a16="http://schemas.microsoft.com/office/drawing/2014/main" id="{E1BB7B85-D1C2-174B-A8F5-A517126F2B2E}"/>
              </a:ext>
            </a:extLst>
          </p:cNvPr>
          <p:cNvSpPr txBox="1">
            <a:spLocks noChangeArrowheads="1"/>
          </p:cNvSpPr>
          <p:nvPr/>
        </p:nvSpPr>
        <p:spPr bwMode="auto">
          <a:xfrm>
            <a:off x="2381250" y="3494088"/>
            <a:ext cx="5905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600" i="1">
                <a:solidFill>
                  <a:schemeClr val="bg1"/>
                </a:solidFill>
              </a:rPr>
              <a:t>B</a:t>
            </a:r>
          </a:p>
        </p:txBody>
      </p:sp>
    </p:spTree>
    <p:extLst>
      <p:ext uri="{BB962C8B-B14F-4D97-AF65-F5344CB8AC3E}">
        <p14:creationId xmlns:p14="http://schemas.microsoft.com/office/powerpoint/2010/main" val="2643523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69376694-DF2C-1646-B358-B8AD4A2A05AA}"/>
              </a:ext>
            </a:extLst>
          </p:cNvPr>
          <p:cNvSpPr>
            <a:spLocks noGrp="1" noChangeArrowheads="1"/>
          </p:cNvSpPr>
          <p:nvPr>
            <p:ph type="title"/>
          </p:nvPr>
        </p:nvSpPr>
        <p:spPr>
          <a:xfrm>
            <a:off x="152400" y="-76200"/>
            <a:ext cx="8839200" cy="1143000"/>
          </a:xfrm>
        </p:spPr>
        <p:txBody>
          <a:bodyPr/>
          <a:lstStyle/>
          <a:p>
            <a:r>
              <a:rPr lang="en-US" altLang="en-US"/>
              <a:t>Discretizing Topology Optimization</a:t>
            </a:r>
          </a:p>
        </p:txBody>
      </p:sp>
      <p:grpSp>
        <p:nvGrpSpPr>
          <p:cNvPr id="16386" name="Group 51">
            <a:extLst>
              <a:ext uri="{FF2B5EF4-FFF2-40B4-BE49-F238E27FC236}">
                <a16:creationId xmlns:a16="http://schemas.microsoft.com/office/drawing/2014/main" id="{AA137739-7C22-1A40-A670-7F9E8D028276}"/>
              </a:ext>
            </a:extLst>
          </p:cNvPr>
          <p:cNvGrpSpPr>
            <a:grpSpLocks/>
          </p:cNvGrpSpPr>
          <p:nvPr/>
        </p:nvGrpSpPr>
        <p:grpSpPr bwMode="auto">
          <a:xfrm>
            <a:off x="347663" y="2071688"/>
            <a:ext cx="2744787" cy="2744787"/>
            <a:chOff x="575" y="1631"/>
            <a:chExt cx="1729" cy="1729"/>
          </a:xfrm>
        </p:grpSpPr>
        <p:grpSp>
          <p:nvGrpSpPr>
            <p:cNvPr id="16393" name="Group 49">
              <a:extLst>
                <a:ext uri="{FF2B5EF4-FFF2-40B4-BE49-F238E27FC236}">
                  <a16:creationId xmlns:a16="http://schemas.microsoft.com/office/drawing/2014/main" id="{10F20D1E-A7B1-EF47-80F5-D8959A9BD3DF}"/>
                </a:ext>
              </a:extLst>
            </p:cNvPr>
            <p:cNvGrpSpPr>
              <a:grpSpLocks/>
            </p:cNvGrpSpPr>
            <p:nvPr/>
          </p:nvGrpSpPr>
          <p:grpSpPr bwMode="auto">
            <a:xfrm>
              <a:off x="576" y="1632"/>
              <a:ext cx="1728" cy="1728"/>
              <a:chOff x="576" y="1632"/>
              <a:chExt cx="1728" cy="1776"/>
            </a:xfrm>
          </p:grpSpPr>
          <p:sp>
            <p:nvSpPr>
              <p:cNvPr id="3075" name="Line 3">
                <a:extLst>
                  <a:ext uri="{FF2B5EF4-FFF2-40B4-BE49-F238E27FC236}">
                    <a16:creationId xmlns:a16="http://schemas.microsoft.com/office/drawing/2014/main" id="{74EA7842-CD26-5741-8F53-EB386D1598F9}"/>
                  </a:ext>
                </a:extLst>
              </p:cNvPr>
              <p:cNvSpPr>
                <a:spLocks noChangeShapeType="1"/>
              </p:cNvSpPr>
              <p:nvPr/>
            </p:nvSpPr>
            <p:spPr bwMode="auto">
              <a:xfrm>
                <a:off x="57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6" name="Line 4">
                <a:extLst>
                  <a:ext uri="{FF2B5EF4-FFF2-40B4-BE49-F238E27FC236}">
                    <a16:creationId xmlns:a16="http://schemas.microsoft.com/office/drawing/2014/main" id="{2930C9E9-685F-6441-A2DA-215B6CD7BA5D}"/>
                  </a:ext>
                </a:extLst>
              </p:cNvPr>
              <p:cNvSpPr>
                <a:spLocks noChangeShapeType="1"/>
              </p:cNvSpPr>
              <p:nvPr/>
            </p:nvSpPr>
            <p:spPr bwMode="auto">
              <a:xfrm>
                <a:off x="67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7" name="Line 5">
                <a:extLst>
                  <a:ext uri="{FF2B5EF4-FFF2-40B4-BE49-F238E27FC236}">
                    <a16:creationId xmlns:a16="http://schemas.microsoft.com/office/drawing/2014/main" id="{5C892940-45E8-D44A-ABA9-37CA40152417}"/>
                  </a:ext>
                </a:extLst>
              </p:cNvPr>
              <p:cNvSpPr>
                <a:spLocks noChangeShapeType="1"/>
              </p:cNvSpPr>
              <p:nvPr/>
            </p:nvSpPr>
            <p:spPr bwMode="auto">
              <a:xfrm>
                <a:off x="76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8" name="Line 6">
                <a:extLst>
                  <a:ext uri="{FF2B5EF4-FFF2-40B4-BE49-F238E27FC236}">
                    <a16:creationId xmlns:a16="http://schemas.microsoft.com/office/drawing/2014/main" id="{CBBE8F03-0D05-144D-92C3-84B60A844360}"/>
                  </a:ext>
                </a:extLst>
              </p:cNvPr>
              <p:cNvSpPr>
                <a:spLocks noChangeShapeType="1"/>
              </p:cNvSpPr>
              <p:nvPr/>
            </p:nvSpPr>
            <p:spPr bwMode="auto">
              <a:xfrm>
                <a:off x="86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79" name="Line 7">
                <a:extLst>
                  <a:ext uri="{FF2B5EF4-FFF2-40B4-BE49-F238E27FC236}">
                    <a16:creationId xmlns:a16="http://schemas.microsoft.com/office/drawing/2014/main" id="{EFE19ED9-6C49-6E40-87FF-3299509E897F}"/>
                  </a:ext>
                </a:extLst>
              </p:cNvPr>
              <p:cNvSpPr>
                <a:spLocks noChangeShapeType="1"/>
              </p:cNvSpPr>
              <p:nvPr/>
            </p:nvSpPr>
            <p:spPr bwMode="auto">
              <a:xfrm>
                <a:off x="96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0" name="Line 8">
                <a:extLst>
                  <a:ext uri="{FF2B5EF4-FFF2-40B4-BE49-F238E27FC236}">
                    <a16:creationId xmlns:a16="http://schemas.microsoft.com/office/drawing/2014/main" id="{1B146379-16FA-EE49-AA83-42B3F5560D27}"/>
                  </a:ext>
                </a:extLst>
              </p:cNvPr>
              <p:cNvSpPr>
                <a:spLocks noChangeShapeType="1"/>
              </p:cNvSpPr>
              <p:nvPr/>
            </p:nvSpPr>
            <p:spPr bwMode="auto">
              <a:xfrm>
                <a:off x="105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1" name="Line 9">
                <a:extLst>
                  <a:ext uri="{FF2B5EF4-FFF2-40B4-BE49-F238E27FC236}">
                    <a16:creationId xmlns:a16="http://schemas.microsoft.com/office/drawing/2014/main" id="{7F4B2675-A5BC-2446-BD14-4F3E312162FD}"/>
                  </a:ext>
                </a:extLst>
              </p:cNvPr>
              <p:cNvSpPr>
                <a:spLocks noChangeShapeType="1"/>
              </p:cNvSpPr>
              <p:nvPr/>
            </p:nvSpPr>
            <p:spPr bwMode="auto">
              <a:xfrm>
                <a:off x="115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2" name="Line 10">
                <a:extLst>
                  <a:ext uri="{FF2B5EF4-FFF2-40B4-BE49-F238E27FC236}">
                    <a16:creationId xmlns:a16="http://schemas.microsoft.com/office/drawing/2014/main" id="{9CFFADD3-F5B4-BD4B-842C-02E06ACD5EE1}"/>
                  </a:ext>
                </a:extLst>
              </p:cNvPr>
              <p:cNvSpPr>
                <a:spLocks noChangeShapeType="1"/>
              </p:cNvSpPr>
              <p:nvPr/>
            </p:nvSpPr>
            <p:spPr bwMode="auto">
              <a:xfrm>
                <a:off x="124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3" name="Line 11">
                <a:extLst>
                  <a:ext uri="{FF2B5EF4-FFF2-40B4-BE49-F238E27FC236}">
                    <a16:creationId xmlns:a16="http://schemas.microsoft.com/office/drawing/2014/main" id="{7E8573B4-4D3A-CA4C-A3CB-976A1A18708C}"/>
                  </a:ext>
                </a:extLst>
              </p:cNvPr>
              <p:cNvSpPr>
                <a:spLocks noChangeShapeType="1"/>
              </p:cNvSpPr>
              <p:nvPr/>
            </p:nvSpPr>
            <p:spPr bwMode="auto">
              <a:xfrm>
                <a:off x="134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4" name="Line 12">
                <a:extLst>
                  <a:ext uri="{FF2B5EF4-FFF2-40B4-BE49-F238E27FC236}">
                    <a16:creationId xmlns:a16="http://schemas.microsoft.com/office/drawing/2014/main" id="{28A3EE5B-F974-F24F-8BFB-C0F54DD6FAF6}"/>
                  </a:ext>
                </a:extLst>
              </p:cNvPr>
              <p:cNvSpPr>
                <a:spLocks noChangeShapeType="1"/>
              </p:cNvSpPr>
              <p:nvPr/>
            </p:nvSpPr>
            <p:spPr bwMode="auto">
              <a:xfrm>
                <a:off x="144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5" name="Line 13">
                <a:extLst>
                  <a:ext uri="{FF2B5EF4-FFF2-40B4-BE49-F238E27FC236}">
                    <a16:creationId xmlns:a16="http://schemas.microsoft.com/office/drawing/2014/main" id="{10AB4326-4BFD-0D4E-AC7A-B484A86E7B51}"/>
                  </a:ext>
                </a:extLst>
              </p:cNvPr>
              <p:cNvSpPr>
                <a:spLocks noChangeShapeType="1"/>
              </p:cNvSpPr>
              <p:nvPr/>
            </p:nvSpPr>
            <p:spPr bwMode="auto">
              <a:xfrm>
                <a:off x="153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6" name="Line 14">
                <a:extLst>
                  <a:ext uri="{FF2B5EF4-FFF2-40B4-BE49-F238E27FC236}">
                    <a16:creationId xmlns:a16="http://schemas.microsoft.com/office/drawing/2014/main" id="{D5C1F43B-E0BB-FD47-B89E-EB8F92B558D5}"/>
                  </a:ext>
                </a:extLst>
              </p:cNvPr>
              <p:cNvSpPr>
                <a:spLocks noChangeShapeType="1"/>
              </p:cNvSpPr>
              <p:nvPr/>
            </p:nvSpPr>
            <p:spPr bwMode="auto">
              <a:xfrm>
                <a:off x="163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7" name="Line 15">
                <a:extLst>
                  <a:ext uri="{FF2B5EF4-FFF2-40B4-BE49-F238E27FC236}">
                    <a16:creationId xmlns:a16="http://schemas.microsoft.com/office/drawing/2014/main" id="{FA64EDC1-7DB0-2E49-B1EA-15B15912FECD}"/>
                  </a:ext>
                </a:extLst>
              </p:cNvPr>
              <p:cNvSpPr>
                <a:spLocks noChangeShapeType="1"/>
              </p:cNvSpPr>
              <p:nvPr/>
            </p:nvSpPr>
            <p:spPr bwMode="auto">
              <a:xfrm>
                <a:off x="172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8" name="Line 16">
                <a:extLst>
                  <a:ext uri="{FF2B5EF4-FFF2-40B4-BE49-F238E27FC236}">
                    <a16:creationId xmlns:a16="http://schemas.microsoft.com/office/drawing/2014/main" id="{7BDD31B3-81BF-ED49-AA1D-B679E9B429FD}"/>
                  </a:ext>
                </a:extLst>
              </p:cNvPr>
              <p:cNvSpPr>
                <a:spLocks noChangeShapeType="1"/>
              </p:cNvSpPr>
              <p:nvPr/>
            </p:nvSpPr>
            <p:spPr bwMode="auto">
              <a:xfrm>
                <a:off x="182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89" name="Line 17">
                <a:extLst>
                  <a:ext uri="{FF2B5EF4-FFF2-40B4-BE49-F238E27FC236}">
                    <a16:creationId xmlns:a16="http://schemas.microsoft.com/office/drawing/2014/main" id="{1EFE3AD0-A36C-784B-93A9-6AA8DC3CD599}"/>
                  </a:ext>
                </a:extLst>
              </p:cNvPr>
              <p:cNvSpPr>
                <a:spLocks noChangeShapeType="1"/>
              </p:cNvSpPr>
              <p:nvPr/>
            </p:nvSpPr>
            <p:spPr bwMode="auto">
              <a:xfrm>
                <a:off x="1920"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0" name="Line 18">
                <a:extLst>
                  <a:ext uri="{FF2B5EF4-FFF2-40B4-BE49-F238E27FC236}">
                    <a16:creationId xmlns:a16="http://schemas.microsoft.com/office/drawing/2014/main" id="{6C613950-D86D-4D42-9A79-E8B1C90B20C3}"/>
                  </a:ext>
                </a:extLst>
              </p:cNvPr>
              <p:cNvSpPr>
                <a:spLocks noChangeShapeType="1"/>
              </p:cNvSpPr>
              <p:nvPr/>
            </p:nvSpPr>
            <p:spPr bwMode="auto">
              <a:xfrm>
                <a:off x="2016"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1" name="Line 19">
                <a:extLst>
                  <a:ext uri="{FF2B5EF4-FFF2-40B4-BE49-F238E27FC236}">
                    <a16:creationId xmlns:a16="http://schemas.microsoft.com/office/drawing/2014/main" id="{8B9D6B0D-98B6-8B4C-BD89-75336C8D7B0F}"/>
                  </a:ext>
                </a:extLst>
              </p:cNvPr>
              <p:cNvSpPr>
                <a:spLocks noChangeShapeType="1"/>
              </p:cNvSpPr>
              <p:nvPr/>
            </p:nvSpPr>
            <p:spPr bwMode="auto">
              <a:xfrm>
                <a:off x="2112"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2" name="Line 20">
                <a:extLst>
                  <a:ext uri="{FF2B5EF4-FFF2-40B4-BE49-F238E27FC236}">
                    <a16:creationId xmlns:a16="http://schemas.microsoft.com/office/drawing/2014/main" id="{B8A4FD73-D07B-C947-AC78-9D744DD223B2}"/>
                  </a:ext>
                </a:extLst>
              </p:cNvPr>
              <p:cNvSpPr>
                <a:spLocks noChangeShapeType="1"/>
              </p:cNvSpPr>
              <p:nvPr/>
            </p:nvSpPr>
            <p:spPr bwMode="auto">
              <a:xfrm>
                <a:off x="2208"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093" name="Line 21">
                <a:extLst>
                  <a:ext uri="{FF2B5EF4-FFF2-40B4-BE49-F238E27FC236}">
                    <a16:creationId xmlns:a16="http://schemas.microsoft.com/office/drawing/2014/main" id="{321FE003-1429-614B-80C7-3D16A848A80E}"/>
                  </a:ext>
                </a:extLst>
              </p:cNvPr>
              <p:cNvSpPr>
                <a:spLocks noChangeShapeType="1"/>
              </p:cNvSpPr>
              <p:nvPr/>
            </p:nvSpPr>
            <p:spPr bwMode="auto">
              <a:xfrm>
                <a:off x="2304" y="1632"/>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nvGrpSpPr>
            <p:cNvPr id="16394" name="Group 50">
              <a:extLst>
                <a:ext uri="{FF2B5EF4-FFF2-40B4-BE49-F238E27FC236}">
                  <a16:creationId xmlns:a16="http://schemas.microsoft.com/office/drawing/2014/main" id="{8FF0310E-02C0-2C40-83E4-B6435023324F}"/>
                </a:ext>
              </a:extLst>
            </p:cNvPr>
            <p:cNvGrpSpPr>
              <a:grpSpLocks/>
            </p:cNvGrpSpPr>
            <p:nvPr/>
          </p:nvGrpSpPr>
          <p:grpSpPr bwMode="auto">
            <a:xfrm>
              <a:off x="575" y="1631"/>
              <a:ext cx="1729" cy="1728"/>
              <a:chOff x="575" y="1631"/>
              <a:chExt cx="1776" cy="1728"/>
            </a:xfrm>
          </p:grpSpPr>
          <p:sp>
            <p:nvSpPr>
              <p:cNvPr id="3099" name="Line 27">
                <a:extLst>
                  <a:ext uri="{FF2B5EF4-FFF2-40B4-BE49-F238E27FC236}">
                    <a16:creationId xmlns:a16="http://schemas.microsoft.com/office/drawing/2014/main" id="{F329DEAD-DAB0-554A-8C01-1B731A6F4310}"/>
                  </a:ext>
                </a:extLst>
              </p:cNvPr>
              <p:cNvSpPr>
                <a:spLocks noChangeShapeType="1"/>
              </p:cNvSpPr>
              <p:nvPr/>
            </p:nvSpPr>
            <p:spPr bwMode="auto">
              <a:xfrm rot="5400000">
                <a:off x="1463" y="74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0" name="Line 28">
                <a:extLst>
                  <a:ext uri="{FF2B5EF4-FFF2-40B4-BE49-F238E27FC236}">
                    <a16:creationId xmlns:a16="http://schemas.microsoft.com/office/drawing/2014/main" id="{B61CC314-17CA-794B-818B-2ABA6F036482}"/>
                  </a:ext>
                </a:extLst>
              </p:cNvPr>
              <p:cNvSpPr>
                <a:spLocks noChangeShapeType="1"/>
              </p:cNvSpPr>
              <p:nvPr/>
            </p:nvSpPr>
            <p:spPr bwMode="auto">
              <a:xfrm rot="5400000">
                <a:off x="1463" y="83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1" name="Line 29">
                <a:extLst>
                  <a:ext uri="{FF2B5EF4-FFF2-40B4-BE49-F238E27FC236}">
                    <a16:creationId xmlns:a16="http://schemas.microsoft.com/office/drawing/2014/main" id="{2F803376-AE3F-B64A-8594-71978D7D7585}"/>
                  </a:ext>
                </a:extLst>
              </p:cNvPr>
              <p:cNvSpPr>
                <a:spLocks noChangeShapeType="1"/>
              </p:cNvSpPr>
              <p:nvPr/>
            </p:nvSpPr>
            <p:spPr bwMode="auto">
              <a:xfrm rot="5400000">
                <a:off x="1463" y="93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2" name="Line 30">
                <a:extLst>
                  <a:ext uri="{FF2B5EF4-FFF2-40B4-BE49-F238E27FC236}">
                    <a16:creationId xmlns:a16="http://schemas.microsoft.com/office/drawing/2014/main" id="{A5EE7300-8105-3040-9043-F5D836BA9C91}"/>
                  </a:ext>
                </a:extLst>
              </p:cNvPr>
              <p:cNvSpPr>
                <a:spLocks noChangeShapeType="1"/>
              </p:cNvSpPr>
              <p:nvPr/>
            </p:nvSpPr>
            <p:spPr bwMode="auto">
              <a:xfrm rot="5400000">
                <a:off x="1463" y="103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3" name="Line 31">
                <a:extLst>
                  <a:ext uri="{FF2B5EF4-FFF2-40B4-BE49-F238E27FC236}">
                    <a16:creationId xmlns:a16="http://schemas.microsoft.com/office/drawing/2014/main" id="{AC8E7ED7-8B7E-F744-9D34-82830ECDBF51}"/>
                  </a:ext>
                </a:extLst>
              </p:cNvPr>
              <p:cNvSpPr>
                <a:spLocks noChangeShapeType="1"/>
              </p:cNvSpPr>
              <p:nvPr/>
            </p:nvSpPr>
            <p:spPr bwMode="auto">
              <a:xfrm rot="5400000">
                <a:off x="1463" y="112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4" name="Line 32">
                <a:extLst>
                  <a:ext uri="{FF2B5EF4-FFF2-40B4-BE49-F238E27FC236}">
                    <a16:creationId xmlns:a16="http://schemas.microsoft.com/office/drawing/2014/main" id="{F461F60F-ACF3-0743-9687-726A7C2E433B}"/>
                  </a:ext>
                </a:extLst>
              </p:cNvPr>
              <p:cNvSpPr>
                <a:spLocks noChangeShapeType="1"/>
              </p:cNvSpPr>
              <p:nvPr/>
            </p:nvSpPr>
            <p:spPr bwMode="auto">
              <a:xfrm rot="5400000">
                <a:off x="1463" y="122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5" name="Line 33">
                <a:extLst>
                  <a:ext uri="{FF2B5EF4-FFF2-40B4-BE49-F238E27FC236}">
                    <a16:creationId xmlns:a16="http://schemas.microsoft.com/office/drawing/2014/main" id="{8D350EE1-366B-5A4B-8F91-17CD43A9416F}"/>
                  </a:ext>
                </a:extLst>
              </p:cNvPr>
              <p:cNvSpPr>
                <a:spLocks noChangeShapeType="1"/>
              </p:cNvSpPr>
              <p:nvPr/>
            </p:nvSpPr>
            <p:spPr bwMode="auto">
              <a:xfrm rot="5400000">
                <a:off x="1463" y="131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6" name="Line 34">
                <a:extLst>
                  <a:ext uri="{FF2B5EF4-FFF2-40B4-BE49-F238E27FC236}">
                    <a16:creationId xmlns:a16="http://schemas.microsoft.com/office/drawing/2014/main" id="{A7430D56-AE05-3F40-B76A-CBC6FC25F61D}"/>
                  </a:ext>
                </a:extLst>
              </p:cNvPr>
              <p:cNvSpPr>
                <a:spLocks noChangeShapeType="1"/>
              </p:cNvSpPr>
              <p:nvPr/>
            </p:nvSpPr>
            <p:spPr bwMode="auto">
              <a:xfrm rot="5400000">
                <a:off x="1463" y="141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7" name="Line 35">
                <a:extLst>
                  <a:ext uri="{FF2B5EF4-FFF2-40B4-BE49-F238E27FC236}">
                    <a16:creationId xmlns:a16="http://schemas.microsoft.com/office/drawing/2014/main" id="{0A0ABB69-0152-B547-823C-9CC8E13EF227}"/>
                  </a:ext>
                </a:extLst>
              </p:cNvPr>
              <p:cNvSpPr>
                <a:spLocks noChangeShapeType="1"/>
              </p:cNvSpPr>
              <p:nvPr/>
            </p:nvSpPr>
            <p:spPr bwMode="auto">
              <a:xfrm rot="5400000">
                <a:off x="1463" y="151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8" name="Line 36">
                <a:extLst>
                  <a:ext uri="{FF2B5EF4-FFF2-40B4-BE49-F238E27FC236}">
                    <a16:creationId xmlns:a16="http://schemas.microsoft.com/office/drawing/2014/main" id="{AE76271B-5B51-2843-9726-D065FC0F3702}"/>
                  </a:ext>
                </a:extLst>
              </p:cNvPr>
              <p:cNvSpPr>
                <a:spLocks noChangeShapeType="1"/>
              </p:cNvSpPr>
              <p:nvPr/>
            </p:nvSpPr>
            <p:spPr bwMode="auto">
              <a:xfrm rot="5400000">
                <a:off x="1463" y="160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09" name="Line 37">
                <a:extLst>
                  <a:ext uri="{FF2B5EF4-FFF2-40B4-BE49-F238E27FC236}">
                    <a16:creationId xmlns:a16="http://schemas.microsoft.com/office/drawing/2014/main" id="{9F1132D9-9C4C-8949-BCC7-CA55B462DBFA}"/>
                  </a:ext>
                </a:extLst>
              </p:cNvPr>
              <p:cNvSpPr>
                <a:spLocks noChangeShapeType="1"/>
              </p:cNvSpPr>
              <p:nvPr/>
            </p:nvSpPr>
            <p:spPr bwMode="auto">
              <a:xfrm rot="5400000">
                <a:off x="1463" y="170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0" name="Line 38">
                <a:extLst>
                  <a:ext uri="{FF2B5EF4-FFF2-40B4-BE49-F238E27FC236}">
                    <a16:creationId xmlns:a16="http://schemas.microsoft.com/office/drawing/2014/main" id="{72BBA9E4-4332-4A40-B353-2CDFA533824E}"/>
                  </a:ext>
                </a:extLst>
              </p:cNvPr>
              <p:cNvSpPr>
                <a:spLocks noChangeShapeType="1"/>
              </p:cNvSpPr>
              <p:nvPr/>
            </p:nvSpPr>
            <p:spPr bwMode="auto">
              <a:xfrm rot="5400000">
                <a:off x="1463" y="179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1" name="Line 39">
                <a:extLst>
                  <a:ext uri="{FF2B5EF4-FFF2-40B4-BE49-F238E27FC236}">
                    <a16:creationId xmlns:a16="http://schemas.microsoft.com/office/drawing/2014/main" id="{5298998D-ED6A-C745-8C0A-DE23DAA5F7E3}"/>
                  </a:ext>
                </a:extLst>
              </p:cNvPr>
              <p:cNvSpPr>
                <a:spLocks noChangeShapeType="1"/>
              </p:cNvSpPr>
              <p:nvPr/>
            </p:nvSpPr>
            <p:spPr bwMode="auto">
              <a:xfrm rot="5400000">
                <a:off x="1463" y="189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2" name="Line 40">
                <a:extLst>
                  <a:ext uri="{FF2B5EF4-FFF2-40B4-BE49-F238E27FC236}">
                    <a16:creationId xmlns:a16="http://schemas.microsoft.com/office/drawing/2014/main" id="{75BA8384-F79D-6F45-882C-2E286F2DAE45}"/>
                  </a:ext>
                </a:extLst>
              </p:cNvPr>
              <p:cNvSpPr>
                <a:spLocks noChangeShapeType="1"/>
              </p:cNvSpPr>
              <p:nvPr/>
            </p:nvSpPr>
            <p:spPr bwMode="auto">
              <a:xfrm rot="5400000">
                <a:off x="1463" y="199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3" name="Line 41">
                <a:extLst>
                  <a:ext uri="{FF2B5EF4-FFF2-40B4-BE49-F238E27FC236}">
                    <a16:creationId xmlns:a16="http://schemas.microsoft.com/office/drawing/2014/main" id="{5E2003EF-CC37-8240-8092-42CC53D0E270}"/>
                  </a:ext>
                </a:extLst>
              </p:cNvPr>
              <p:cNvSpPr>
                <a:spLocks noChangeShapeType="1"/>
              </p:cNvSpPr>
              <p:nvPr/>
            </p:nvSpPr>
            <p:spPr bwMode="auto">
              <a:xfrm rot="5400000">
                <a:off x="1463" y="2087"/>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4" name="Line 42">
                <a:extLst>
                  <a:ext uri="{FF2B5EF4-FFF2-40B4-BE49-F238E27FC236}">
                    <a16:creationId xmlns:a16="http://schemas.microsoft.com/office/drawing/2014/main" id="{EF7603E5-1D6F-5E47-BDA3-7445AD0E1E5B}"/>
                  </a:ext>
                </a:extLst>
              </p:cNvPr>
              <p:cNvSpPr>
                <a:spLocks noChangeShapeType="1"/>
              </p:cNvSpPr>
              <p:nvPr/>
            </p:nvSpPr>
            <p:spPr bwMode="auto">
              <a:xfrm rot="5400000">
                <a:off x="1463" y="2183"/>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5" name="Line 43">
                <a:extLst>
                  <a:ext uri="{FF2B5EF4-FFF2-40B4-BE49-F238E27FC236}">
                    <a16:creationId xmlns:a16="http://schemas.microsoft.com/office/drawing/2014/main" id="{70F780C7-4D24-3D4C-8FBF-109D9449C4B1}"/>
                  </a:ext>
                </a:extLst>
              </p:cNvPr>
              <p:cNvSpPr>
                <a:spLocks noChangeShapeType="1"/>
              </p:cNvSpPr>
              <p:nvPr/>
            </p:nvSpPr>
            <p:spPr bwMode="auto">
              <a:xfrm rot="5400000">
                <a:off x="1463" y="2279"/>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6" name="Line 44">
                <a:extLst>
                  <a:ext uri="{FF2B5EF4-FFF2-40B4-BE49-F238E27FC236}">
                    <a16:creationId xmlns:a16="http://schemas.microsoft.com/office/drawing/2014/main" id="{15B05587-53A3-AD4C-A84B-4A3818332A6C}"/>
                  </a:ext>
                </a:extLst>
              </p:cNvPr>
              <p:cNvSpPr>
                <a:spLocks noChangeShapeType="1"/>
              </p:cNvSpPr>
              <p:nvPr/>
            </p:nvSpPr>
            <p:spPr bwMode="auto">
              <a:xfrm rot="5400000">
                <a:off x="1463" y="2375"/>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sp>
            <p:nvSpPr>
              <p:cNvPr id="3117" name="Line 45">
                <a:extLst>
                  <a:ext uri="{FF2B5EF4-FFF2-40B4-BE49-F238E27FC236}">
                    <a16:creationId xmlns:a16="http://schemas.microsoft.com/office/drawing/2014/main" id="{C41535BC-AF7B-344F-BB97-30E99A9CFC08}"/>
                  </a:ext>
                </a:extLst>
              </p:cNvPr>
              <p:cNvSpPr>
                <a:spLocks noChangeShapeType="1"/>
              </p:cNvSpPr>
              <p:nvPr/>
            </p:nvSpPr>
            <p:spPr bwMode="auto">
              <a:xfrm rot="5400000">
                <a:off x="1463" y="2471"/>
                <a:ext cx="0" cy="1776"/>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a:latin typeface="Times" charset="0"/>
                  <a:ea typeface="ＭＳ Ｐゴシック" charset="0"/>
                  <a:cs typeface="ＭＳ Ｐゴシック" charset="0"/>
                </a:endParaRPr>
              </a:p>
            </p:txBody>
          </p:sp>
        </p:grpSp>
      </p:grpSp>
      <p:sp>
        <p:nvSpPr>
          <p:cNvPr id="3125" name="Text Box 53">
            <a:extLst>
              <a:ext uri="{FF2B5EF4-FFF2-40B4-BE49-F238E27FC236}">
                <a16:creationId xmlns:a16="http://schemas.microsoft.com/office/drawing/2014/main" id="{79F21027-C8E6-1149-9968-71204EC5A898}"/>
              </a:ext>
            </a:extLst>
          </p:cNvPr>
          <p:cNvSpPr txBox="1">
            <a:spLocks noChangeArrowheads="1"/>
          </p:cNvSpPr>
          <p:nvPr/>
        </p:nvSpPr>
        <p:spPr bwMode="auto">
          <a:xfrm>
            <a:off x="152400" y="1447800"/>
            <a:ext cx="3244850" cy="461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dirty="0">
                <a:latin typeface="Times" charset="0"/>
                <a:ea typeface="ＭＳ Ｐゴシック" charset="0"/>
                <a:cs typeface="ＭＳ Ｐゴシック" charset="0"/>
              </a:rPr>
              <a:t>some computational grid</a:t>
            </a:r>
          </a:p>
        </p:txBody>
      </p:sp>
      <p:sp>
        <p:nvSpPr>
          <p:cNvPr id="16388" name="TextBox 1">
            <a:extLst>
              <a:ext uri="{FF2B5EF4-FFF2-40B4-BE49-F238E27FC236}">
                <a16:creationId xmlns:a16="http://schemas.microsoft.com/office/drawing/2014/main" id="{74D3E49E-7BA5-0145-B3F8-2E5C25A68903}"/>
              </a:ext>
            </a:extLst>
          </p:cNvPr>
          <p:cNvSpPr txBox="1">
            <a:spLocks noChangeArrowheads="1"/>
          </p:cNvSpPr>
          <p:nvPr/>
        </p:nvSpPr>
        <p:spPr bwMode="auto">
          <a:xfrm>
            <a:off x="726704" y="790613"/>
            <a:ext cx="80602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t>for computer, need finite-dimensional, differentiable parameters</a:t>
            </a:r>
          </a:p>
        </p:txBody>
      </p:sp>
      <p:cxnSp>
        <p:nvCxnSpPr>
          <p:cNvPr id="4" name="Straight Connector 3">
            <a:extLst>
              <a:ext uri="{FF2B5EF4-FFF2-40B4-BE49-F238E27FC236}">
                <a16:creationId xmlns:a16="http://schemas.microsoft.com/office/drawing/2014/main" id="{BCE53F56-21A1-BE44-B119-F645C09451A0}"/>
              </a:ext>
            </a:extLst>
          </p:cNvPr>
          <p:cNvCxnSpPr/>
          <p:nvPr/>
        </p:nvCxnSpPr>
        <p:spPr bwMode="auto">
          <a:xfrm>
            <a:off x="2209800" y="3825875"/>
            <a:ext cx="1600200" cy="4572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6390" name="TextBox 4">
            <a:extLst>
              <a:ext uri="{FF2B5EF4-FFF2-40B4-BE49-F238E27FC236}">
                <a16:creationId xmlns:a16="http://schemas.microsoft.com/office/drawing/2014/main" id="{A21AF512-69F7-9547-A16E-C74B93AB2AB5}"/>
              </a:ext>
            </a:extLst>
          </p:cNvPr>
          <p:cNvSpPr txBox="1">
            <a:spLocks noChangeArrowheads="1"/>
          </p:cNvSpPr>
          <p:nvPr/>
        </p:nvSpPr>
        <p:spPr bwMode="auto">
          <a:xfrm>
            <a:off x="4267200" y="1782763"/>
            <a:ext cx="4544834"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Level-set method: </a:t>
            </a:r>
            <a:r>
              <a:rPr lang="en-US" altLang="en-US" dirty="0"/>
              <a:t>value of</a:t>
            </a:r>
          </a:p>
          <a:p>
            <a:r>
              <a:rPr lang="en-US" altLang="en-US" dirty="0"/>
              <a:t>   </a:t>
            </a:r>
            <a:r>
              <a:rPr lang="en-US" altLang="en-US" dirty="0">
                <a:solidFill>
                  <a:srgbClr val="0000FF"/>
                </a:solidFill>
              </a:rPr>
              <a:t>“level-set” function </a:t>
            </a:r>
            <a:r>
              <a:rPr lang="en-US" altLang="en-US" dirty="0" err="1">
                <a:solidFill>
                  <a:srgbClr val="0000FF"/>
                </a:solidFill>
              </a:rPr>
              <a:t>φ</a:t>
            </a:r>
            <a:r>
              <a:rPr lang="en-US" altLang="en-US" dirty="0">
                <a:solidFill>
                  <a:srgbClr val="0000FF"/>
                </a:solidFill>
              </a:rPr>
              <a:t>(</a:t>
            </a:r>
            <a:r>
              <a:rPr lang="en-US" altLang="en-US" b="1" dirty="0">
                <a:solidFill>
                  <a:srgbClr val="0000FF"/>
                </a:solidFill>
              </a:rPr>
              <a:t>x</a:t>
            </a:r>
            <a:r>
              <a:rPr lang="en-US" altLang="en-US" dirty="0">
                <a:solidFill>
                  <a:srgbClr val="0000FF"/>
                </a:solidFill>
              </a:rPr>
              <a:t>) </a:t>
            </a:r>
            <a:r>
              <a:rPr lang="en-US" altLang="en-US" dirty="0"/>
              <a:t>varies</a:t>
            </a:r>
          </a:p>
          <a:p>
            <a:r>
              <a:rPr lang="en-US" altLang="en-US" dirty="0"/>
              <a:t>   </a:t>
            </a:r>
            <a:r>
              <a:rPr lang="en-US" altLang="en-US" dirty="0">
                <a:solidFill>
                  <a:srgbClr val="0000FF"/>
                </a:solidFill>
              </a:rPr>
              <a:t>continuously</a:t>
            </a:r>
            <a:r>
              <a:rPr lang="en-US" altLang="en-US" dirty="0"/>
              <a:t> at each pixel</a:t>
            </a:r>
          </a:p>
          <a:p>
            <a:r>
              <a:rPr lang="en-US" altLang="en-US" dirty="0"/>
              <a:t>    ⇒ material </a:t>
            </a:r>
            <a:r>
              <a:rPr lang="en-US" altLang="en-US" i="1" dirty="0">
                <a:solidFill>
                  <a:srgbClr val="0000FF"/>
                </a:solidFill>
              </a:rPr>
              <a:t>A</a:t>
            </a:r>
            <a:r>
              <a:rPr lang="en-US" altLang="en-US" dirty="0">
                <a:solidFill>
                  <a:srgbClr val="0000FF"/>
                </a:solidFill>
              </a:rPr>
              <a:t> or </a:t>
            </a:r>
            <a:r>
              <a:rPr lang="en-US" altLang="en-US" i="1" dirty="0">
                <a:solidFill>
                  <a:srgbClr val="0000FF"/>
                </a:solidFill>
              </a:rPr>
              <a:t>B</a:t>
            </a:r>
            <a:r>
              <a:rPr lang="en-US" altLang="en-US" dirty="0">
                <a:solidFill>
                  <a:srgbClr val="0000FF"/>
                </a:solidFill>
              </a:rPr>
              <a:t> if </a:t>
            </a:r>
            <a:r>
              <a:rPr lang="en-US" altLang="en-US" dirty="0" err="1">
                <a:solidFill>
                  <a:srgbClr val="0000FF"/>
                </a:solidFill>
              </a:rPr>
              <a:t>φ</a:t>
            </a:r>
            <a:r>
              <a:rPr lang="en-US" altLang="en-US" dirty="0">
                <a:solidFill>
                  <a:srgbClr val="0000FF"/>
                </a:solidFill>
              </a:rPr>
              <a:t> &gt; 0 or &lt; 0</a:t>
            </a:r>
          </a:p>
        </p:txBody>
      </p:sp>
      <p:sp>
        <p:nvSpPr>
          <p:cNvPr id="16391" name="TextBox 5">
            <a:extLst>
              <a:ext uri="{FF2B5EF4-FFF2-40B4-BE49-F238E27FC236}">
                <a16:creationId xmlns:a16="http://schemas.microsoft.com/office/drawing/2014/main" id="{9C45A209-3095-5B4C-A029-4DCF7BCD7DAA}"/>
              </a:ext>
            </a:extLst>
          </p:cNvPr>
          <p:cNvSpPr txBox="1">
            <a:spLocks noChangeArrowheads="1"/>
          </p:cNvSpPr>
          <p:nvPr/>
        </p:nvSpPr>
        <p:spPr bwMode="auto">
          <a:xfrm>
            <a:off x="3938588" y="4462463"/>
            <a:ext cx="4815742"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dirty="0">
                <a:solidFill>
                  <a:srgbClr val="FF0000"/>
                </a:solidFill>
              </a:rPr>
              <a:t>“Density-based topology </a:t>
            </a:r>
            <a:r>
              <a:rPr lang="en-US" altLang="en-US" dirty="0" err="1">
                <a:solidFill>
                  <a:srgbClr val="FF0000"/>
                </a:solidFill>
              </a:rPr>
              <a:t>optim</a:t>
            </a:r>
            <a:r>
              <a:rPr lang="en-US" altLang="en-US" dirty="0">
                <a:solidFill>
                  <a:srgbClr val="FF0000"/>
                </a:solidFill>
              </a:rPr>
              <a:t>.”</a:t>
            </a:r>
            <a:endParaRPr lang="el-GR" altLang="en-US" dirty="0">
              <a:solidFill>
                <a:srgbClr val="FF0000"/>
              </a:solidFill>
            </a:endParaRPr>
          </a:p>
          <a:p>
            <a:r>
              <a:rPr lang="en-US" altLang="en-US" dirty="0">
                <a:solidFill>
                  <a:srgbClr val="FF0000"/>
                </a:solidFill>
              </a:rPr>
              <a:t>Continuous relaxation: </a:t>
            </a:r>
            <a:r>
              <a:rPr lang="en-US" altLang="en-US" dirty="0">
                <a:solidFill>
                  <a:srgbClr val="0000FF"/>
                </a:solidFill>
              </a:rPr>
              <a:t>material</a:t>
            </a:r>
          </a:p>
          <a:p>
            <a:r>
              <a:rPr lang="en-US" altLang="en-US" dirty="0">
                <a:solidFill>
                  <a:srgbClr val="0000FF"/>
                </a:solidFill>
              </a:rPr>
              <a:t>   varies in [</a:t>
            </a:r>
            <a:r>
              <a:rPr lang="en-US" altLang="en-US" i="1" dirty="0">
                <a:solidFill>
                  <a:srgbClr val="0000FF"/>
                </a:solidFill>
              </a:rPr>
              <a:t>A</a:t>
            </a:r>
            <a:r>
              <a:rPr lang="en-US" altLang="en-US" dirty="0">
                <a:solidFill>
                  <a:srgbClr val="0000FF"/>
                </a:solidFill>
              </a:rPr>
              <a:t>,</a:t>
            </a:r>
            <a:r>
              <a:rPr lang="en-US" altLang="en-US" i="1" dirty="0">
                <a:solidFill>
                  <a:srgbClr val="0000FF"/>
                </a:solidFill>
              </a:rPr>
              <a:t>B</a:t>
            </a:r>
            <a:r>
              <a:rPr lang="en-US" altLang="en-US" dirty="0">
                <a:solidFill>
                  <a:srgbClr val="0000FF"/>
                </a:solidFill>
              </a:rPr>
              <a:t>] at each pixel</a:t>
            </a:r>
          </a:p>
          <a:p>
            <a:endParaRPr lang="en-US" altLang="en-US" dirty="0"/>
          </a:p>
          <a:p>
            <a:r>
              <a:rPr lang="en-US" altLang="en-US" dirty="0"/>
              <a:t>e.g. in electromagnetism, let </a:t>
            </a:r>
            <a:r>
              <a:rPr lang="en-US" altLang="en-US" dirty="0" err="1"/>
              <a:t>ε</a:t>
            </a:r>
            <a:r>
              <a:rPr lang="en-US" altLang="en-US" dirty="0"/>
              <a:t> at each</a:t>
            </a:r>
          </a:p>
          <a:p>
            <a:r>
              <a:rPr lang="en-US" altLang="en-US" dirty="0"/>
              <a:t>       pixel vary in [</a:t>
            </a:r>
            <a:r>
              <a:rPr lang="en-US" altLang="en-US" i="1" dirty="0"/>
              <a:t>A</a:t>
            </a:r>
            <a:r>
              <a:rPr lang="en-US" altLang="en-US" dirty="0"/>
              <a:t>,</a:t>
            </a:r>
            <a:r>
              <a:rPr lang="en-US" altLang="en-US" i="1" dirty="0"/>
              <a:t>B</a:t>
            </a:r>
            <a:r>
              <a:rPr lang="en-US" altLang="en-US" dirty="0"/>
              <a:t>].</a:t>
            </a:r>
          </a:p>
        </p:txBody>
      </p:sp>
      <p:sp>
        <p:nvSpPr>
          <p:cNvPr id="16392" name="TextBox 7">
            <a:extLst>
              <a:ext uri="{FF2B5EF4-FFF2-40B4-BE49-F238E27FC236}">
                <a16:creationId xmlns:a16="http://schemas.microsoft.com/office/drawing/2014/main" id="{44D8E668-513F-1644-ACBE-DCD01229D973}"/>
              </a:ext>
            </a:extLst>
          </p:cNvPr>
          <p:cNvSpPr txBox="1">
            <a:spLocks noChangeArrowheads="1"/>
          </p:cNvSpPr>
          <p:nvPr/>
        </p:nvSpPr>
        <p:spPr bwMode="auto">
          <a:xfrm>
            <a:off x="4953000" y="3882380"/>
            <a:ext cx="11608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i="1" dirty="0"/>
              <a:t>… or …</a:t>
            </a:r>
          </a:p>
        </p:txBody>
      </p:sp>
      <p:sp>
        <p:nvSpPr>
          <p:cNvPr id="2" name="TextBox 1">
            <a:extLst>
              <a:ext uri="{FF2B5EF4-FFF2-40B4-BE49-F238E27FC236}">
                <a16:creationId xmlns:a16="http://schemas.microsoft.com/office/drawing/2014/main" id="{E83D514E-F89D-E043-ADDC-8FEBAF438564}"/>
              </a:ext>
            </a:extLst>
          </p:cNvPr>
          <p:cNvSpPr txBox="1"/>
          <p:nvPr/>
        </p:nvSpPr>
        <p:spPr>
          <a:xfrm>
            <a:off x="130970" y="5288340"/>
            <a:ext cx="3155950" cy="1569660"/>
          </a:xfrm>
          <a:prstGeom prst="rect">
            <a:avLst/>
          </a:prstGeom>
          <a:noFill/>
        </p:spPr>
        <p:txBody>
          <a:bodyPr wrap="square" rtlCol="0">
            <a:spAutoFit/>
          </a:bodyPr>
          <a:lstStyle/>
          <a:p>
            <a:r>
              <a:rPr lang="en-US" dirty="0"/>
              <a:t>(+ filtering methods to constrain minimum feature sizes and “binary-</a:t>
            </a:r>
            <a:r>
              <a:rPr lang="en-US" dirty="0" err="1"/>
              <a:t>ize</a:t>
            </a:r>
            <a:r>
              <a:rPr lang="en-US" dirty="0"/>
              <a:t>” result)</a:t>
            </a:r>
          </a:p>
        </p:txBody>
      </p:sp>
    </p:spTree>
    <p:extLst>
      <p:ext uri="{BB962C8B-B14F-4D97-AF65-F5344CB8AC3E}">
        <p14:creationId xmlns:p14="http://schemas.microsoft.com/office/powerpoint/2010/main" val="174786970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6807C-1915-B046-97ED-D7E084DAEAA5}"/>
              </a:ext>
            </a:extLst>
          </p:cNvPr>
          <p:cNvSpPr>
            <a:spLocks noGrp="1"/>
          </p:cNvSpPr>
          <p:nvPr>
            <p:ph type="title"/>
          </p:nvPr>
        </p:nvSpPr>
        <p:spPr/>
        <p:txBody>
          <a:bodyPr/>
          <a:lstStyle/>
          <a:p>
            <a:pPr>
              <a:defRPr/>
            </a:pPr>
            <a:r>
              <a:rPr lang="en-US" dirty="0">
                <a:solidFill>
                  <a:srgbClr val="808080"/>
                </a:solidFill>
              </a:rPr>
              <a:t>Outline</a:t>
            </a:r>
          </a:p>
        </p:txBody>
      </p:sp>
      <p:sp>
        <p:nvSpPr>
          <p:cNvPr id="27650" name="TextBox 2">
            <a:extLst>
              <a:ext uri="{FF2B5EF4-FFF2-40B4-BE49-F238E27FC236}">
                <a16:creationId xmlns:a16="http://schemas.microsoft.com/office/drawing/2014/main" id="{E1566D69-B2B4-E34B-A73E-0EE7A1EDC5C6}"/>
              </a:ext>
            </a:extLst>
          </p:cNvPr>
          <p:cNvSpPr txBox="1">
            <a:spLocks noChangeArrowheads="1"/>
          </p:cNvSpPr>
          <p:nvPr/>
        </p:nvSpPr>
        <p:spPr bwMode="auto">
          <a:xfrm>
            <a:off x="1066800" y="2057400"/>
            <a:ext cx="75057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sz="3200">
                <a:solidFill>
                  <a:srgbClr val="808080"/>
                </a:solidFill>
              </a:rPr>
              <a:t>• Brief overview/examples of</a:t>
            </a:r>
          </a:p>
          <a:p>
            <a:r>
              <a:rPr lang="en-US" altLang="en-US" sz="3200">
                <a:solidFill>
                  <a:srgbClr val="808080"/>
                </a:solidFill>
              </a:rPr>
              <a:t>   large-scale optimization work in photonics</a:t>
            </a:r>
          </a:p>
          <a:p>
            <a:endParaRPr lang="en-US" altLang="en-US" sz="3200"/>
          </a:p>
          <a:p>
            <a:r>
              <a:rPr lang="en-US" altLang="en-US" sz="3200"/>
              <a:t>• Overview of optimization terminology,</a:t>
            </a:r>
          </a:p>
          <a:p>
            <a:r>
              <a:rPr lang="en-US" altLang="en-US" sz="3200"/>
              <a:t>   problem types, and techniques.</a:t>
            </a:r>
          </a:p>
          <a:p>
            <a:endParaRPr lang="en-US" altLang="en-US" sz="3200"/>
          </a:p>
          <a:p>
            <a:r>
              <a:rPr lang="en-US" altLang="en-US" sz="3200">
                <a:solidFill>
                  <a:srgbClr val="808080"/>
                </a:solidFill>
              </a:rPr>
              <a:t>• Some more detailed photonics examples.</a:t>
            </a:r>
          </a:p>
        </p:txBody>
      </p:sp>
    </p:spTree>
    <p:extLst>
      <p:ext uri="{BB962C8B-B14F-4D97-AF65-F5344CB8AC3E}">
        <p14:creationId xmlns:p14="http://schemas.microsoft.com/office/powerpoint/2010/main" val="419947276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3">
            <a:extLst>
              <a:ext uri="{FF2B5EF4-FFF2-40B4-BE49-F238E27FC236}">
                <a16:creationId xmlns:a16="http://schemas.microsoft.com/office/drawing/2014/main" id="{248D07B8-7EEB-D94B-855E-522815E75A79}"/>
              </a:ext>
            </a:extLst>
          </p:cNvPr>
          <p:cNvSpPr>
            <a:spLocks noChangeArrowheads="1"/>
          </p:cNvSpPr>
          <p:nvPr/>
        </p:nvSpPr>
        <p:spPr bwMode="auto">
          <a:xfrm>
            <a:off x="152400" y="1524000"/>
            <a:ext cx="3581400" cy="3886200"/>
          </a:xfrm>
          <a:prstGeom prst="rect">
            <a:avLst/>
          </a:prstGeom>
          <a:solidFill>
            <a:srgbClr val="FFFFF1"/>
          </a:solidFill>
          <a:ln w="9525">
            <a:solidFill>
              <a:schemeClr val="tx1"/>
            </a:solidFill>
            <a:miter lim="800000"/>
            <a:headEnd/>
            <a:tailEnd/>
          </a:ln>
        </p:spPr>
        <p:txBody>
          <a:bodyPr wrap="none" anchor="ct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endParaRPr lang="en-US" altLang="en-US"/>
          </a:p>
        </p:txBody>
      </p:sp>
      <p:sp>
        <p:nvSpPr>
          <p:cNvPr id="15366" name="Rectangle 2">
            <a:extLst>
              <a:ext uri="{FF2B5EF4-FFF2-40B4-BE49-F238E27FC236}">
                <a16:creationId xmlns:a16="http://schemas.microsoft.com/office/drawing/2014/main" id="{0707B9D4-6461-CB48-9CF3-A60CF1C1D824}"/>
              </a:ext>
            </a:extLst>
          </p:cNvPr>
          <p:cNvSpPr>
            <a:spLocks noGrp="1" noChangeArrowheads="1"/>
          </p:cNvSpPr>
          <p:nvPr>
            <p:ph type="title"/>
          </p:nvPr>
        </p:nvSpPr>
        <p:spPr>
          <a:xfrm>
            <a:off x="152400" y="228600"/>
            <a:ext cx="8839200" cy="1143000"/>
          </a:xfrm>
        </p:spPr>
        <p:txBody>
          <a:bodyPr/>
          <a:lstStyle/>
          <a:p>
            <a:pPr eaLnBrk="1" hangingPunct="1">
              <a:defRPr/>
            </a:pPr>
            <a:r>
              <a:rPr lang="en-US"/>
              <a:t>A general optimization problem</a:t>
            </a:r>
          </a:p>
        </p:txBody>
      </p:sp>
      <p:graphicFrame>
        <p:nvGraphicFramePr>
          <p:cNvPr id="28675" name="Object 2">
            <a:extLst>
              <a:ext uri="{FF2B5EF4-FFF2-40B4-BE49-F238E27FC236}">
                <a16:creationId xmlns:a16="http://schemas.microsoft.com/office/drawing/2014/main" id="{40146DBF-4CC1-7546-8D25-5875064A97A4}"/>
              </a:ext>
            </a:extLst>
          </p:cNvPr>
          <p:cNvGraphicFramePr>
            <a:graphicFrameLocks noChangeAspect="1"/>
          </p:cNvGraphicFramePr>
          <p:nvPr/>
        </p:nvGraphicFramePr>
        <p:xfrm>
          <a:off x="990600" y="1666875"/>
          <a:ext cx="2286000" cy="1000125"/>
        </p:xfrm>
        <a:graphic>
          <a:graphicData uri="http://schemas.openxmlformats.org/presentationml/2006/ole">
            <mc:AlternateContent xmlns:mc="http://schemas.openxmlformats.org/markup-compatibility/2006">
              <mc:Choice xmlns:v="urn:schemas-microsoft-com:vml" Requires="v">
                <p:oleObj spid="_x0000_s177207" name="Equation" r:id="rId3" imgW="304800" imgH="133350" progId="Equation.DSMT4">
                  <p:embed/>
                </p:oleObj>
              </mc:Choice>
              <mc:Fallback>
                <p:oleObj name="Equation" r:id="rId3" imgW="304800" imgH="133350" progId="Equation.DSMT4">
                  <p:embed/>
                  <p:pic>
                    <p:nvPicPr>
                      <p:cNvPr id="28675" name="Object 2">
                        <a:extLst>
                          <a:ext uri="{FF2B5EF4-FFF2-40B4-BE49-F238E27FC236}">
                            <a16:creationId xmlns:a16="http://schemas.microsoft.com/office/drawing/2014/main" id="{40146DBF-4CC1-7546-8D25-5875064A97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666875"/>
                        <a:ext cx="22860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76" name="Text Box 5">
            <a:extLst>
              <a:ext uri="{FF2B5EF4-FFF2-40B4-BE49-F238E27FC236}">
                <a16:creationId xmlns:a16="http://schemas.microsoft.com/office/drawing/2014/main" id="{E21F704B-B639-E94B-A876-63D916E41A44}"/>
              </a:ext>
            </a:extLst>
          </p:cNvPr>
          <p:cNvSpPr txBox="1">
            <a:spLocks noChangeArrowheads="1"/>
          </p:cNvSpPr>
          <p:nvPr/>
        </p:nvSpPr>
        <p:spPr bwMode="auto">
          <a:xfrm>
            <a:off x="3886200" y="1676400"/>
            <a:ext cx="46990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a:t>minimize an </a:t>
            </a:r>
            <a:r>
              <a:rPr lang="en-US" altLang="en-US">
                <a:solidFill>
                  <a:srgbClr val="FF0000"/>
                </a:solidFill>
              </a:rPr>
              <a:t>objective function </a:t>
            </a:r>
            <a:r>
              <a:rPr lang="en-US" altLang="en-US" i="1">
                <a:solidFill>
                  <a:srgbClr val="FF0000"/>
                </a:solidFill>
              </a:rPr>
              <a:t>f</a:t>
            </a:r>
            <a:r>
              <a:rPr lang="en-US" altLang="en-US" baseline="-25000">
                <a:solidFill>
                  <a:srgbClr val="FF0000"/>
                </a:solidFill>
              </a:rPr>
              <a:t>0</a:t>
            </a:r>
            <a:endParaRPr lang="en-US" altLang="en-US"/>
          </a:p>
          <a:p>
            <a:pPr algn="ctr"/>
            <a:r>
              <a:rPr lang="en-US" altLang="en-US"/>
              <a:t>with respect to </a:t>
            </a:r>
            <a:r>
              <a:rPr lang="en-US" altLang="en-US" i="1">
                <a:solidFill>
                  <a:schemeClr val="accent2"/>
                </a:solidFill>
              </a:rPr>
              <a:t>n</a:t>
            </a:r>
            <a:r>
              <a:rPr lang="en-US" altLang="en-US"/>
              <a:t> </a:t>
            </a:r>
            <a:r>
              <a:rPr lang="en-US" altLang="en-US">
                <a:solidFill>
                  <a:srgbClr val="FF0000"/>
                </a:solidFill>
              </a:rPr>
              <a:t>design parameters </a:t>
            </a:r>
            <a:r>
              <a:rPr lang="en-US" altLang="en-US" i="1">
                <a:solidFill>
                  <a:srgbClr val="FF0000"/>
                </a:solidFill>
              </a:rPr>
              <a:t>x</a:t>
            </a:r>
          </a:p>
          <a:p>
            <a:pPr algn="ctr"/>
            <a:r>
              <a:rPr lang="en-US" altLang="en-US" sz="1400"/>
              <a:t>(also called </a:t>
            </a:r>
            <a:r>
              <a:rPr lang="en-US" altLang="en-US" sz="1400" i="1"/>
              <a:t>decision parameters,</a:t>
            </a:r>
            <a:r>
              <a:rPr lang="en-US" altLang="en-US" sz="1400"/>
              <a:t> </a:t>
            </a:r>
            <a:r>
              <a:rPr lang="en-US" altLang="en-US" sz="1400" i="1"/>
              <a:t>optimization variables</a:t>
            </a:r>
            <a:r>
              <a:rPr lang="en-US" altLang="en-US" sz="1400"/>
              <a:t>, etc.)</a:t>
            </a:r>
          </a:p>
        </p:txBody>
      </p:sp>
      <p:sp>
        <p:nvSpPr>
          <p:cNvPr id="28677" name="Text Box 6">
            <a:extLst>
              <a:ext uri="{FF2B5EF4-FFF2-40B4-BE49-F238E27FC236}">
                <a16:creationId xmlns:a16="http://schemas.microsoft.com/office/drawing/2014/main" id="{9FA6E5B1-6D48-DA48-99D0-BC467F241CB8}"/>
              </a:ext>
            </a:extLst>
          </p:cNvPr>
          <p:cNvSpPr txBox="1">
            <a:spLocks noChangeArrowheads="1"/>
          </p:cNvSpPr>
          <p:nvPr/>
        </p:nvSpPr>
        <p:spPr bwMode="auto">
          <a:xfrm>
            <a:off x="4784725" y="2727325"/>
            <a:ext cx="39687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 note that </a:t>
            </a:r>
            <a:r>
              <a:rPr lang="en-US" altLang="en-US" i="1">
                <a:solidFill>
                  <a:schemeClr val="accent2"/>
                </a:solidFill>
              </a:rPr>
              <a:t>maximizing</a:t>
            </a:r>
            <a:r>
              <a:rPr lang="en-US" altLang="en-US"/>
              <a:t> </a:t>
            </a:r>
            <a:r>
              <a:rPr lang="en-US" altLang="en-US" i="1"/>
              <a:t>g</a:t>
            </a:r>
            <a:r>
              <a:rPr lang="en-US" altLang="en-US"/>
              <a:t>(</a:t>
            </a:r>
            <a:r>
              <a:rPr lang="en-US" altLang="en-US" i="1"/>
              <a:t>x</a:t>
            </a:r>
            <a:r>
              <a:rPr lang="en-US" altLang="en-US"/>
              <a:t>)</a:t>
            </a:r>
          </a:p>
          <a:p>
            <a:r>
              <a:rPr lang="en-US" altLang="en-US"/>
              <a:t>     corresponds to </a:t>
            </a:r>
            <a:r>
              <a:rPr lang="en-US" altLang="en-US" i="1"/>
              <a:t>f</a:t>
            </a:r>
            <a:r>
              <a:rPr lang="en-US" altLang="en-US" baseline="-25000"/>
              <a:t>0 </a:t>
            </a:r>
            <a:r>
              <a:rPr lang="en-US" altLang="en-US"/>
              <a:t>(</a:t>
            </a:r>
            <a:r>
              <a:rPr lang="en-US" altLang="en-US" i="1"/>
              <a:t>x</a:t>
            </a:r>
            <a:r>
              <a:rPr lang="en-US" altLang="en-US"/>
              <a:t>) = –</a:t>
            </a:r>
            <a:r>
              <a:rPr lang="en-US" altLang="en-US" i="1"/>
              <a:t>g</a:t>
            </a:r>
            <a:r>
              <a:rPr lang="en-US" altLang="en-US"/>
              <a:t>(</a:t>
            </a:r>
            <a:r>
              <a:rPr lang="en-US" altLang="en-US" i="1"/>
              <a:t>x</a:t>
            </a:r>
            <a:r>
              <a:rPr lang="en-US" altLang="en-US"/>
              <a:t>)</a:t>
            </a:r>
          </a:p>
        </p:txBody>
      </p:sp>
      <p:sp>
        <p:nvSpPr>
          <p:cNvPr id="28678" name="Text Box 8">
            <a:extLst>
              <a:ext uri="{FF2B5EF4-FFF2-40B4-BE49-F238E27FC236}">
                <a16:creationId xmlns:a16="http://schemas.microsoft.com/office/drawing/2014/main" id="{5DA60A7B-2077-2E47-A534-4964DD48F610}"/>
              </a:ext>
            </a:extLst>
          </p:cNvPr>
          <p:cNvSpPr txBox="1">
            <a:spLocks noChangeArrowheads="1"/>
          </p:cNvSpPr>
          <p:nvPr/>
        </p:nvSpPr>
        <p:spPr bwMode="auto">
          <a:xfrm>
            <a:off x="533400" y="3276600"/>
            <a:ext cx="3051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subject to </a:t>
            </a:r>
            <a:r>
              <a:rPr lang="en-US" altLang="en-US" i="1"/>
              <a:t>m</a:t>
            </a:r>
            <a:r>
              <a:rPr lang="en-US" altLang="en-US"/>
              <a:t> </a:t>
            </a:r>
            <a:r>
              <a:rPr lang="en-US" altLang="en-US">
                <a:solidFill>
                  <a:srgbClr val="FF0000"/>
                </a:solidFill>
              </a:rPr>
              <a:t>constraints</a:t>
            </a:r>
            <a:endParaRPr lang="en-US" altLang="en-US"/>
          </a:p>
        </p:txBody>
      </p:sp>
      <p:graphicFrame>
        <p:nvGraphicFramePr>
          <p:cNvPr id="28679" name="Object 3">
            <a:extLst>
              <a:ext uri="{FF2B5EF4-FFF2-40B4-BE49-F238E27FC236}">
                <a16:creationId xmlns:a16="http://schemas.microsoft.com/office/drawing/2014/main" id="{DD20ED1F-A01D-5F43-878D-432F188EFB89}"/>
              </a:ext>
            </a:extLst>
          </p:cNvPr>
          <p:cNvGraphicFramePr>
            <a:graphicFrameLocks noChangeAspect="1"/>
          </p:cNvGraphicFramePr>
          <p:nvPr/>
        </p:nvGraphicFramePr>
        <p:xfrm>
          <a:off x="914400" y="3810000"/>
          <a:ext cx="2143125" cy="762000"/>
        </p:xfrm>
        <a:graphic>
          <a:graphicData uri="http://schemas.openxmlformats.org/presentationml/2006/ole">
            <mc:AlternateContent xmlns:mc="http://schemas.openxmlformats.org/markup-compatibility/2006">
              <mc:Choice xmlns:v="urn:schemas-microsoft-com:vml" Requires="v">
                <p:oleObj spid="_x0000_s177208" name="Equation" r:id="rId5" imgW="285750" imgH="101600" progId="Equation.DSMT4">
                  <p:embed/>
                </p:oleObj>
              </mc:Choice>
              <mc:Fallback>
                <p:oleObj name="Equation" r:id="rId5" imgW="285750" imgH="101600" progId="Equation.DSMT4">
                  <p:embed/>
                  <p:pic>
                    <p:nvPicPr>
                      <p:cNvPr id="28679" name="Object 3">
                        <a:extLst>
                          <a:ext uri="{FF2B5EF4-FFF2-40B4-BE49-F238E27FC236}">
                            <a16:creationId xmlns:a16="http://schemas.microsoft.com/office/drawing/2014/main" id="{DD20ED1F-A01D-5F43-878D-432F188EFB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3810000"/>
                        <a:ext cx="21431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graphicFrame>
        <p:nvGraphicFramePr>
          <p:cNvPr id="28680" name="Object 4">
            <a:extLst>
              <a:ext uri="{FF2B5EF4-FFF2-40B4-BE49-F238E27FC236}">
                <a16:creationId xmlns:a16="http://schemas.microsoft.com/office/drawing/2014/main" id="{759050BA-5C01-5C4A-A282-BBAEE692732E}"/>
              </a:ext>
            </a:extLst>
          </p:cNvPr>
          <p:cNvGraphicFramePr>
            <a:graphicFrameLocks noChangeAspect="1"/>
          </p:cNvGraphicFramePr>
          <p:nvPr/>
        </p:nvGraphicFramePr>
        <p:xfrm>
          <a:off x="1143000" y="4710113"/>
          <a:ext cx="1752600" cy="395287"/>
        </p:xfrm>
        <a:graphic>
          <a:graphicData uri="http://schemas.openxmlformats.org/presentationml/2006/ole">
            <mc:AlternateContent xmlns:mc="http://schemas.openxmlformats.org/markup-compatibility/2006">
              <mc:Choice xmlns:v="urn:schemas-microsoft-com:vml" Requires="v">
                <p:oleObj spid="_x0000_s177209" name="Equation" r:id="rId7" imgW="393700" imgH="88900" progId="Equation.3">
                  <p:embed/>
                </p:oleObj>
              </mc:Choice>
              <mc:Fallback>
                <p:oleObj name="Equation" r:id="rId7" imgW="393700" imgH="88900" progId="Equation.3">
                  <p:embed/>
                  <p:pic>
                    <p:nvPicPr>
                      <p:cNvPr id="28680" name="Object 4">
                        <a:extLst>
                          <a:ext uri="{FF2B5EF4-FFF2-40B4-BE49-F238E27FC236}">
                            <a16:creationId xmlns:a16="http://schemas.microsoft.com/office/drawing/2014/main" id="{759050BA-5C01-5C4A-A282-BBAEE69273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000" y="4710113"/>
                        <a:ext cx="1752600"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8681" name="Text Box 11">
            <a:extLst>
              <a:ext uri="{FF2B5EF4-FFF2-40B4-BE49-F238E27FC236}">
                <a16:creationId xmlns:a16="http://schemas.microsoft.com/office/drawing/2014/main" id="{6D149E91-8510-0C48-9262-87DDBBB5396F}"/>
              </a:ext>
            </a:extLst>
          </p:cNvPr>
          <p:cNvSpPr txBox="1">
            <a:spLocks noChangeArrowheads="1"/>
          </p:cNvSpPr>
          <p:nvPr/>
        </p:nvSpPr>
        <p:spPr bwMode="auto">
          <a:xfrm>
            <a:off x="4114800" y="3810000"/>
            <a:ext cx="46450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r>
              <a:rPr lang="en-US" altLang="en-US"/>
              <a:t>note that an </a:t>
            </a:r>
            <a:r>
              <a:rPr lang="en-US" altLang="en-US" i="1"/>
              <a:t>equality constraint</a:t>
            </a:r>
            <a:endParaRPr lang="en-US" altLang="en-US"/>
          </a:p>
          <a:p>
            <a:pPr algn="ctr"/>
            <a:r>
              <a:rPr lang="en-US" altLang="en-US" i="1"/>
              <a:t>h</a:t>
            </a:r>
            <a:r>
              <a:rPr lang="en-US" altLang="en-US"/>
              <a:t>(</a:t>
            </a:r>
            <a:r>
              <a:rPr lang="en-US" altLang="en-US" i="1"/>
              <a:t>x</a:t>
            </a:r>
            <a:r>
              <a:rPr lang="en-US" altLang="en-US"/>
              <a:t>) = 0</a:t>
            </a:r>
          </a:p>
          <a:p>
            <a:r>
              <a:rPr lang="en-US" altLang="en-US"/>
              <a:t>yields two inequality constraints</a:t>
            </a:r>
          </a:p>
          <a:p>
            <a:pPr algn="ctr"/>
            <a:r>
              <a:rPr lang="en-US" altLang="en-US" i="1"/>
              <a:t>f</a:t>
            </a:r>
            <a:r>
              <a:rPr lang="en-US" altLang="en-US" i="1" baseline="-25000"/>
              <a:t>i</a:t>
            </a:r>
            <a:r>
              <a:rPr lang="en-US" altLang="en-US"/>
              <a:t>(</a:t>
            </a:r>
            <a:r>
              <a:rPr lang="en-US" altLang="en-US" i="1"/>
              <a:t>x</a:t>
            </a:r>
            <a:r>
              <a:rPr lang="en-US" altLang="en-US"/>
              <a:t>) = </a:t>
            </a:r>
            <a:r>
              <a:rPr lang="en-US" altLang="en-US" i="1"/>
              <a:t>h</a:t>
            </a:r>
            <a:r>
              <a:rPr lang="en-US" altLang="en-US"/>
              <a:t>(</a:t>
            </a:r>
            <a:r>
              <a:rPr lang="en-US" altLang="en-US" i="1"/>
              <a:t>x</a:t>
            </a:r>
            <a:r>
              <a:rPr lang="en-US" altLang="en-US"/>
              <a:t>) and </a:t>
            </a:r>
            <a:r>
              <a:rPr lang="en-US" altLang="en-US" i="1"/>
              <a:t>f</a:t>
            </a:r>
            <a:r>
              <a:rPr lang="en-US" altLang="en-US" i="1" baseline="-25000"/>
              <a:t>i</a:t>
            </a:r>
            <a:r>
              <a:rPr lang="en-US" altLang="en-US" baseline="-25000"/>
              <a:t>+1</a:t>
            </a:r>
            <a:r>
              <a:rPr lang="en-US" altLang="en-US"/>
              <a:t>(</a:t>
            </a:r>
            <a:r>
              <a:rPr lang="en-US" altLang="en-US" i="1"/>
              <a:t>x</a:t>
            </a:r>
            <a:r>
              <a:rPr lang="en-US" altLang="en-US"/>
              <a:t>) = –</a:t>
            </a:r>
            <a:r>
              <a:rPr lang="en-US" altLang="en-US" i="1"/>
              <a:t>h</a:t>
            </a:r>
            <a:r>
              <a:rPr lang="en-US" altLang="en-US"/>
              <a:t>(</a:t>
            </a:r>
            <a:r>
              <a:rPr lang="en-US" altLang="en-US" i="1"/>
              <a:t>x</a:t>
            </a:r>
            <a:r>
              <a:rPr lang="en-US" altLang="en-US"/>
              <a:t>)</a:t>
            </a:r>
          </a:p>
          <a:p>
            <a:r>
              <a:rPr lang="en-US" altLang="en-US" sz="1600"/>
              <a:t>(although, in practical algorithms, equality constraints 	typically require special handling)</a:t>
            </a:r>
            <a:endParaRPr lang="en-US" altLang="en-US"/>
          </a:p>
        </p:txBody>
      </p:sp>
      <p:sp>
        <p:nvSpPr>
          <p:cNvPr id="28682" name="Text Box 12">
            <a:extLst>
              <a:ext uri="{FF2B5EF4-FFF2-40B4-BE49-F238E27FC236}">
                <a16:creationId xmlns:a16="http://schemas.microsoft.com/office/drawing/2014/main" id="{56DE6C47-8C31-EE40-B299-0EC256D0D969}"/>
              </a:ext>
            </a:extLst>
          </p:cNvPr>
          <p:cNvSpPr txBox="1">
            <a:spLocks noChangeArrowheads="1"/>
          </p:cNvSpPr>
          <p:nvPr/>
        </p:nvSpPr>
        <p:spPr bwMode="auto">
          <a:xfrm>
            <a:off x="4763" y="5578475"/>
            <a:ext cx="46069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ＭＳ Ｐゴシック" panose="020B0600070205080204" pitchFamily="34" charset="-128"/>
              </a:defRPr>
            </a:lvl1pPr>
            <a:lvl2pPr marL="742950" indent="-285750">
              <a:defRPr sz="2400">
                <a:solidFill>
                  <a:schemeClr val="tx1"/>
                </a:solidFill>
                <a:latin typeface="Times" pitchFamily="2" charset="0"/>
                <a:ea typeface="ＭＳ Ｐゴシック" panose="020B0600070205080204" pitchFamily="34" charset="-128"/>
              </a:defRPr>
            </a:lvl2pPr>
            <a:lvl3pPr marL="1143000" indent="-228600">
              <a:defRPr sz="2400">
                <a:solidFill>
                  <a:schemeClr val="tx1"/>
                </a:solidFill>
                <a:latin typeface="Times" pitchFamily="2" charset="0"/>
                <a:ea typeface="ＭＳ Ｐゴシック" panose="020B0600070205080204" pitchFamily="34" charset="-128"/>
              </a:defRPr>
            </a:lvl3pPr>
            <a:lvl4pPr marL="1600200" indent="-228600">
              <a:defRPr sz="2400">
                <a:solidFill>
                  <a:schemeClr val="tx1"/>
                </a:solidFill>
                <a:latin typeface="Times" pitchFamily="2" charset="0"/>
                <a:ea typeface="ＭＳ Ｐゴシック" panose="020B0600070205080204" pitchFamily="34" charset="-128"/>
              </a:defRPr>
            </a:lvl4pPr>
            <a:lvl5pPr marL="2057400" indent="-228600">
              <a:defRPr sz="2400">
                <a:solidFill>
                  <a:schemeClr val="tx1"/>
                </a:solidFill>
                <a:latin typeface="Times" pitchFamily="2"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ＭＳ Ｐゴシック" panose="020B0600070205080204" pitchFamily="34" charset="-128"/>
              </a:defRPr>
            </a:lvl9pPr>
          </a:lstStyle>
          <a:p>
            <a:pPr algn="ctr"/>
            <a:r>
              <a:rPr lang="en-US" altLang="en-US" i="1"/>
              <a:t>x</a:t>
            </a:r>
            <a:r>
              <a:rPr lang="en-US" altLang="en-US"/>
              <a:t> is a </a:t>
            </a:r>
            <a:r>
              <a:rPr lang="en-US" altLang="en-US" i="1">
                <a:solidFill>
                  <a:srgbClr val="FF0000"/>
                </a:solidFill>
              </a:rPr>
              <a:t>feasible point</a:t>
            </a:r>
            <a:r>
              <a:rPr lang="en-US" altLang="en-US"/>
              <a:t> if it</a:t>
            </a:r>
          </a:p>
          <a:p>
            <a:pPr algn="ctr"/>
            <a:r>
              <a:rPr lang="en-US" altLang="en-US"/>
              <a:t>satisfies all the constraints</a:t>
            </a:r>
          </a:p>
          <a:p>
            <a:pPr algn="ctr"/>
            <a:r>
              <a:rPr lang="en-US" altLang="en-US" i="1">
                <a:solidFill>
                  <a:srgbClr val="FF0000"/>
                </a:solidFill>
              </a:rPr>
              <a:t>feasible region</a:t>
            </a:r>
            <a:r>
              <a:rPr lang="en-US" altLang="en-US"/>
              <a:t> = set of all feasible </a:t>
            </a:r>
            <a:r>
              <a:rPr lang="en-US" altLang="en-US" i="1"/>
              <a:t>x</a:t>
            </a:r>
          </a:p>
        </p:txBody>
      </p:sp>
    </p:spTree>
    <p:extLst>
      <p:ext uri="{BB962C8B-B14F-4D97-AF65-F5344CB8AC3E}">
        <p14:creationId xmlns:p14="http://schemas.microsoft.com/office/powerpoint/2010/main" val="308253548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ＭＳ Ｐゴシック"/>
        <a:cs typeface=""/>
      </a:majorFont>
      <a:minorFont>
        <a:latin typeface="Time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2530</TotalTime>
  <Words>9529</Words>
  <Application>Microsoft Macintosh PowerPoint</Application>
  <PresentationFormat>On-screen Show (4:3)</PresentationFormat>
  <Paragraphs>1687</Paragraphs>
  <Slides>150</Slides>
  <Notes>6</Notes>
  <HiddenSlides>0</HiddenSlides>
  <MMClips>10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150</vt:i4>
      </vt:variant>
    </vt:vector>
  </HeadingPairs>
  <TitlesOfParts>
    <vt:vector size="167" baseType="lpstr">
      <vt:lpstr>ＭＳ Ｐゴシック</vt:lpstr>
      <vt:lpstr>ヒラギノ角ゴ Pro W3</vt:lpstr>
      <vt:lpstr>Arial</vt:lpstr>
      <vt:lpstr>Calibri</vt:lpstr>
      <vt:lpstr>Cambria</vt:lpstr>
      <vt:lpstr>Cambria Math</vt:lpstr>
      <vt:lpstr>Courier</vt:lpstr>
      <vt:lpstr>Helvetica</vt:lpstr>
      <vt:lpstr>Helvetica Neue Medium</vt:lpstr>
      <vt:lpstr>Source Sans Pro</vt:lpstr>
      <vt:lpstr>Symbol</vt:lpstr>
      <vt:lpstr>Times</vt:lpstr>
      <vt:lpstr>Times New Roman</vt:lpstr>
      <vt:lpstr>Wingdings</vt:lpstr>
      <vt:lpstr>Blank Presentation</vt:lpstr>
      <vt:lpstr>Equation</vt:lpstr>
      <vt:lpstr>Acrobat Document</vt:lpstr>
      <vt:lpstr>Computational EM Overview</vt:lpstr>
      <vt:lpstr>first, some perspective…</vt:lpstr>
      <vt:lpstr>Development of Classical EM Computations</vt:lpstr>
      <vt:lpstr>Development of Classical EM Computations</vt:lpstr>
      <vt:lpstr>Development of Classical EM Computations</vt:lpstr>
      <vt:lpstr>Development of Classical EM Computations</vt:lpstr>
      <vt:lpstr>Computational EM:  Three Axes of Comparison</vt:lpstr>
      <vt:lpstr>A few lessons of history</vt:lpstr>
      <vt:lpstr>Computing &amp; Interpreting Band Structures &amp; Dispersion Relations</vt:lpstr>
      <vt:lpstr>Understanding Photonic Devices</vt:lpstr>
      <vt:lpstr>Building Blocks: “Eigenfunctions”</vt:lpstr>
      <vt:lpstr>Building Blocks: Periodic Media</vt:lpstr>
      <vt:lpstr>Periodic Hermitian Eigenproblems</vt:lpstr>
      <vt:lpstr>Electronic and Photonic Crystals</vt:lpstr>
      <vt:lpstr>Solving the Maxwell Eigenproblem</vt:lpstr>
      <vt:lpstr>Solving the Maxwell Eigenproblem: 1</vt:lpstr>
      <vt:lpstr>Solving the Maxwell Eigenproblem: 2a</vt:lpstr>
      <vt:lpstr>Solving the Maxwell Eigenproblem: 2b</vt:lpstr>
      <vt:lpstr>Solving the Maxwell Eigenproblem: 3a</vt:lpstr>
      <vt:lpstr>Solving the Maxwell Eigenproblem: 3b</vt:lpstr>
      <vt:lpstr>Solving the Maxwell Eigenproblem: 3c</vt:lpstr>
      <vt:lpstr>Band Diagram of 2d Model System (radius 0.2a rods, ε=12)</vt:lpstr>
      <vt:lpstr>The Iteration Scheme is Important</vt:lpstr>
      <vt:lpstr>The Iteration Scheme is Important</vt:lpstr>
      <vt:lpstr>The Boundary Conditions are Tricky</vt:lpstr>
      <vt:lpstr>The ε-averaging is Important</vt:lpstr>
      <vt:lpstr>Closely related to anisotropic metamaterial, e.g. multilayer film in large-λ limit</vt:lpstr>
      <vt:lpstr>Intentional “defects” are good</vt:lpstr>
      <vt:lpstr>Intentional “defects” in 2d</vt:lpstr>
      <vt:lpstr>Air-waveguide Band Diagram</vt:lpstr>
      <vt:lpstr>to be continued…</vt:lpstr>
      <vt:lpstr>Computational Nanophotonics: Cavities and Resonant Devices</vt:lpstr>
      <vt:lpstr>Resonance</vt:lpstr>
      <vt:lpstr>Resonance = Pole in Green’s Function</vt:lpstr>
      <vt:lpstr>Green’s functions, briefly</vt:lpstr>
      <vt:lpstr>Microcavity Blues</vt:lpstr>
      <vt:lpstr>Time-Domain Eigensolvers (finite-difference time-domain = FDTD)</vt:lpstr>
      <vt:lpstr>FDTD: finite difference time domain</vt:lpstr>
      <vt:lpstr>FDTD: Yee leapfrog algorithm</vt:lpstr>
      <vt:lpstr>Free software: MEEP</vt:lpstr>
      <vt:lpstr>Absorbing boundaries?</vt:lpstr>
      <vt:lpstr>Perfectly Matched Layers (PMLs)</vt:lpstr>
      <vt:lpstr>Perfectly Matched Layers (PMLs)</vt:lpstr>
      <vt:lpstr>PML Starting point: propagating wave</vt:lpstr>
      <vt:lpstr>PML step 1: Analytically continue</vt:lpstr>
      <vt:lpstr>PML step 2: Coordinate transformation</vt:lpstr>
      <vt:lpstr>PML Step 3: Effective materials</vt:lpstr>
      <vt:lpstr>Photonic-crystal PML?</vt:lpstr>
      <vt:lpstr>Photonic-crystal PMLs: Magic?</vt:lpstr>
      <vt:lpstr>Failure of Photonic-crystal “pseudo-PML”</vt:lpstr>
      <vt:lpstr>Redemption of the pseudo-PML: slow (“adiabatic”) absorption turn-on</vt:lpstr>
      <vt:lpstr>What about DtN / RCWA / Bloch-mode-expansion / SIE methods?</vt:lpstr>
      <vt:lpstr>Computational Nanophotonics: Sources &amp; Integral Equations</vt:lpstr>
      <vt:lpstr>How can we excite a desired incident wave?</vt:lpstr>
      <vt:lpstr>Equivalent currents (“total-field/scattered-field” approach)</vt:lpstr>
      <vt:lpstr>The Principle of Equivalence in classical EM  (or Stratton–Chu equivalence principle) (formalizes Huygens’ Principle) (or total-field/scattered-field, TFSF) (near-to-far-field transformation)  (close connection to Schur complement [Kuchment])</vt:lpstr>
      <vt:lpstr>starting point: solution in all space</vt:lpstr>
      <vt:lpstr>constructing solution in Ω</vt:lpstr>
      <vt:lpstr>Exciting a waveguide mode in FDTD</vt:lpstr>
      <vt:lpstr>Problems with equivalent sources</vt:lpstr>
      <vt:lpstr>Shortcut: Subtract two simulations</vt:lpstr>
      <vt:lpstr>Shortcut: Subtract two simulations</vt:lpstr>
      <vt:lpstr>Shortcut: Planewave sources for periodic media</vt:lpstr>
      <vt:lpstr>Reflection spectra example for periodic media</vt:lpstr>
      <vt:lpstr>Fun possibilities in FDTD: moving sources [= just some currents J(x,t) ]</vt:lpstr>
      <vt:lpstr>Cerenkov radiation</vt:lpstr>
      <vt:lpstr>Cerenkov radiation in photonic crystal</vt:lpstr>
      <vt:lpstr>Surface-integral equations (SIEs) and boundary-element methods (BEMs)</vt:lpstr>
      <vt:lpstr>Exploiting partial knowledge of Green’s functions</vt:lpstr>
      <vt:lpstr>The Principle of Equivalence in classical EM</vt:lpstr>
      <vt:lpstr>Constructing a medium-0 solution</vt:lpstr>
      <vt:lpstr>The Principle of Equivalence I</vt:lpstr>
      <vt:lpstr>The Principle of Equivalence II</vt:lpstr>
      <vt:lpstr>Surface-Integral Equations (SIE)</vt:lpstr>
      <vt:lpstr>Discretizing the Maxwell SIE</vt:lpstr>
      <vt:lpstr>Discretizing the Maxwell SIE</vt:lpstr>
      <vt:lpstr>Discretized SIE: Two Objects</vt:lpstr>
      <vt:lpstr>SIE basis choices</vt:lpstr>
      <vt:lpstr>BEM strengths</vt:lpstr>
      <vt:lpstr>The bad news of BEM</vt:lpstr>
      <vt:lpstr>The good news of BEM: You don’t have to write it yourself</vt:lpstr>
      <vt:lpstr>PowerPoint Presentation</vt:lpstr>
      <vt:lpstr>SCUFF usage outline</vt:lpstr>
      <vt:lpstr>Geometries in SCUFF</vt:lpstr>
      <vt:lpstr>Geometries in SCUFF</vt:lpstr>
      <vt:lpstr>Periodic geometries in SCUFF</vt:lpstr>
      <vt:lpstr>Using SIE/BEM solutions</vt:lpstr>
      <vt:lpstr>Resonant modes (and eigenvalues)</vt:lpstr>
      <vt:lpstr>to be continued…</vt:lpstr>
      <vt:lpstr>Computational Nanophotonics: Optimization and “Inverse Design”</vt:lpstr>
      <vt:lpstr>Many, many papers that parameterize by a few degrees of freedom and optimize…   Today, focus is on large-scale optimization, also called inverse design: so many degrees of freedom (102–106) that computer is “discovering” new designs.</vt:lpstr>
      <vt:lpstr>Outline</vt:lpstr>
      <vt:lpstr>Outline</vt:lpstr>
      <vt:lpstr>Optical design = optimization</vt:lpstr>
      <vt:lpstr>Large-scale optimization in photonics: “Every pixel” is a degree of freedom</vt:lpstr>
      <vt:lpstr>Topology optimization</vt:lpstr>
      <vt:lpstr>Discretizing Topology Optimization</vt:lpstr>
      <vt:lpstr>Outline</vt:lpstr>
      <vt:lpstr>A general optimization problem</vt:lpstr>
      <vt:lpstr>Important considerations</vt:lpstr>
      <vt:lpstr>Relaxations of Integer Programming</vt:lpstr>
      <vt:lpstr>Derivatives are essential</vt:lpstr>
      <vt:lpstr>Impossible to explore/optimize a 106-dimensional parameter space without derivatives.  (Gradient tells you which direction to go for improvement.)  (Only local optimization with this many parameters, but can still find very good designs, sometimes with provable guarantees.)</vt:lpstr>
      <vt:lpstr>Amazing fact of adjoint methods: all 106 derivatives with two simulations</vt:lpstr>
      <vt:lpstr>Amazing fact of adjoint methods: all 106 derivatives with two simulations</vt:lpstr>
      <vt:lpstr>Adjoint methods, in math cost of ∇f ~ one extra f(x) evaluation [ google “adjoint method” for reviews ]</vt:lpstr>
      <vt:lpstr>(Don’t let the reciprocity intuition fool you.)  There is a general prescription that is independent of the physics — even for nonreciprocal, nonlinear, and time-varying problems.  (google “adjoint method notes”)  (also known as “reverse mode” differentiation or, in machine learning, as “backpropagation”)</vt:lpstr>
      <vt:lpstr>Sometimes, non-obvious transformations are required to make the problem differentiable.</vt:lpstr>
      <vt:lpstr>Designing photonic band gaps</vt:lpstr>
      <vt:lpstr>Maximizing photonic band gap over all periodic structures?</vt:lpstr>
      <vt:lpstr>Optimizing 1st TM and TE gaps for a triangular lattice with 6-fold symmetry (between bands 1 &amp; 2)</vt:lpstr>
      <vt:lpstr>Optimizing 1st complete (TE+TM) 2d gap</vt:lpstr>
      <vt:lpstr>+ some local minima</vt:lpstr>
      <vt:lpstr>3d gap optimization [ given symmetry group + which bands ]</vt:lpstr>
      <vt:lpstr>Gap vs Index Contrast</vt:lpstr>
      <vt:lpstr>Key questions occur before choosing optimization algorithm:</vt:lpstr>
      <vt:lpstr>Outline</vt:lpstr>
      <vt:lpstr>3d Microcavity Design Problem</vt:lpstr>
      <vt:lpstr>Resonances = complex ω ~ frequency - i loss</vt:lpstr>
      <vt:lpstr>Optimize resonances?</vt:lpstr>
      <vt:lpstr>Optimize resolvent instead</vt:lpstr>
      <vt:lpstr>Back to cavity optimization…</vt:lpstr>
      <vt:lpstr>LDOS: Local Density of States</vt:lpstr>
      <vt:lpstr>Why a “density of states”</vt:lpstr>
      <vt:lpstr>Complex target ω0 = Frequency average</vt:lpstr>
      <vt:lpstr>Complex ω = ω average: Lots of uses</vt:lpstr>
      <vt:lpstr>Maximizing LDOS for random in-plane J = max[LDOS(ω,Jx)+LDOS(ω,Jy)]/2</vt:lpstr>
      <vt:lpstr>3d results: Photonic-crystal slab</vt:lpstr>
      <vt:lpstr>3d Slab Results</vt:lpstr>
      <vt:lpstr>Manufacturability: Feature-size constraints [ Wang, Christiansen, Yu, Mørk, and Sigmund, Appl. Phys. Lett. 113, 241101 (2018) ]</vt:lpstr>
      <vt:lpstr>Intra-cavity 2nd-harmonic generation</vt:lpstr>
      <vt:lpstr>Hand-design SHG cavity</vt:lpstr>
      <vt:lpstr>SHG by “LDOS” optimization</vt:lpstr>
      <vt:lpstr>SHG by “LDOS” optimization</vt:lpstr>
      <vt:lpstr>PowerPoint Presentation</vt:lpstr>
      <vt:lpstr>Surface-enhanced Raman Scattering [ R. Christiansen, arXiv:1911.05002 (2019) ]</vt:lpstr>
      <vt:lpstr>Optimization for Raman Scattering [ R. Christiansen, arXiv:1811.12936 (2019) ]</vt:lpstr>
      <vt:lpstr>60× better than typical resonators [ R. Christiansen, arXiv:1811.12936 (2019) ]</vt:lpstr>
      <vt:lpstr>“Metasurface” optical devices:</vt:lpstr>
      <vt:lpstr>A typical “metalens” problem</vt:lpstr>
      <vt:lpstr>Why is it a hard problem?</vt:lpstr>
      <vt:lpstr>Large-scale metasurface optimization by domain decomposition</vt:lpstr>
      <vt:lpstr>Few parameters per cell: library approach</vt:lpstr>
      <vt:lpstr>A small metalens optimization problem</vt:lpstr>
      <vt:lpstr>Brute-force (FDFD) validation</vt:lpstr>
      <vt:lpstr>Optimization + experiment: extended depth-of-focus metalens</vt:lpstr>
      <vt:lpstr>PowerPoint Presentation</vt:lpstr>
      <vt:lpstr>Difficult metasurface designs</vt:lpstr>
      <vt:lpstr>Topology-optimization thrives in a large design space …</vt:lpstr>
      <vt:lpstr>Optimization is not just throwing parameters at a computer.  To get a tractable problem, domain-specific expertise goes into how you formulate the objective &amp; parameters. Many physical similar choices that have very different mathematical properties!  Many design problems remain to be attacked, &amp; several recent bounds far from attained. </vt:lpstr>
    </vt:vector>
  </TitlesOfParts>
  <Company>MIT</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Nanophotonics: Band Structures &amp; Dispersion Relations</dc:title>
  <dc:creator>John D. Joannopoulos</dc:creator>
  <cp:lastModifiedBy>Microsoft Office User</cp:lastModifiedBy>
  <cp:revision>109</cp:revision>
  <cp:lastPrinted>2020-04-28T14:51:32Z</cp:lastPrinted>
  <dcterms:created xsi:type="dcterms:W3CDTF">2010-05-23T18:32:01Z</dcterms:created>
  <dcterms:modified xsi:type="dcterms:W3CDTF">2020-04-30T15:57:25Z</dcterms:modified>
</cp:coreProperties>
</file>